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  <p:sldMasterId id="2147483744" r:id="rId3"/>
    <p:sldMasterId id="2147483912" r:id="rId4"/>
    <p:sldMasterId id="2147483960" r:id="rId5"/>
  </p:sldMasterIdLst>
  <p:sldIdLst>
    <p:sldId id="260" r:id="rId6"/>
    <p:sldId id="436" r:id="rId7"/>
    <p:sldId id="438" r:id="rId8"/>
    <p:sldId id="437" r:id="rId9"/>
    <p:sldId id="439" r:id="rId10"/>
    <p:sldId id="440" r:id="rId11"/>
    <p:sldId id="445" r:id="rId12"/>
    <p:sldId id="435" r:id="rId13"/>
    <p:sldId id="398" r:id="rId14"/>
    <p:sldId id="444" r:id="rId15"/>
    <p:sldId id="314" r:id="rId16"/>
    <p:sldId id="323" r:id="rId17"/>
    <p:sldId id="325" r:id="rId18"/>
    <p:sldId id="369" r:id="rId19"/>
    <p:sldId id="350" r:id="rId20"/>
    <p:sldId id="395" r:id="rId21"/>
    <p:sldId id="330" r:id="rId22"/>
    <p:sldId id="371" r:id="rId23"/>
    <p:sldId id="334" r:id="rId24"/>
    <p:sldId id="339" r:id="rId25"/>
    <p:sldId id="347" r:id="rId26"/>
    <p:sldId id="427" r:id="rId27"/>
    <p:sldId id="424" r:id="rId28"/>
    <p:sldId id="421" r:id="rId29"/>
    <p:sldId id="420" r:id="rId30"/>
    <p:sldId id="429" r:id="rId31"/>
    <p:sldId id="431" r:id="rId32"/>
    <p:sldId id="399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349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791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404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386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172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4892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7632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159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399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485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6045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6381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5276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957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4342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5464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2100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3124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9059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969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522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2273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4873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0379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6270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1509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2648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3211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8068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694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4680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503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8225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7557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1809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5281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8869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5894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9732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3154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2525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791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697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4173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2063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6613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2401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6439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5112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735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670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640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009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92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0000"/>
                <a:lumOff val="40000"/>
              </a:schemeClr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40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0000"/>
                <a:lumOff val="40000"/>
              </a:schemeClr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711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0000"/>
                <a:lumOff val="40000"/>
              </a:schemeClr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231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0000"/>
                <a:lumOff val="40000"/>
              </a:schemeClr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23.02.2024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014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0000"/>
                <a:lumOff val="40000"/>
              </a:schemeClr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23.02.2024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45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jpe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7.png"/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12" Type="http://schemas.openxmlformats.org/officeDocument/2006/relationships/image" Target="../media/image68.emf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2.jpe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71.jpe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6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12" Type="http://schemas.openxmlformats.org/officeDocument/2006/relationships/image" Target="../media/image125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20.png"/><Relationship Id="rId11" Type="http://schemas.openxmlformats.org/officeDocument/2006/relationships/image" Target="../media/image124.png"/><Relationship Id="rId5" Type="http://schemas.openxmlformats.org/officeDocument/2006/relationships/image" Target="../media/image119.png"/><Relationship Id="rId10" Type="http://schemas.openxmlformats.org/officeDocument/2006/relationships/image" Target="../media/image123.png"/><Relationship Id="rId4" Type="http://schemas.openxmlformats.org/officeDocument/2006/relationships/image" Target="../media/image118.png"/><Relationship Id="rId9" Type="http://schemas.openxmlformats.org/officeDocument/2006/relationships/image" Target="../media/image122.png"/><Relationship Id="rId14" Type="http://schemas.openxmlformats.org/officeDocument/2006/relationships/image" Target="../media/image12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9.jpeg"/><Relationship Id="rId7" Type="http://schemas.openxmlformats.org/officeDocument/2006/relationships/image" Target="../media/image132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15.png"/><Relationship Id="rId11" Type="http://schemas.openxmlformats.org/officeDocument/2006/relationships/image" Target="../media/image136.png"/><Relationship Id="rId5" Type="http://schemas.openxmlformats.org/officeDocument/2006/relationships/image" Target="../media/image131.png"/><Relationship Id="rId10" Type="http://schemas.openxmlformats.org/officeDocument/2006/relationships/image" Target="../media/image135.png"/><Relationship Id="rId4" Type="http://schemas.openxmlformats.org/officeDocument/2006/relationships/image" Target="../media/image130.png"/><Relationship Id="rId9" Type="http://schemas.openxmlformats.org/officeDocument/2006/relationships/image" Target="../media/image1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8.png"/><Relationship Id="rId7" Type="http://schemas.openxmlformats.org/officeDocument/2006/relationships/image" Target="../media/image115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Relationship Id="rId9" Type="http://schemas.openxmlformats.org/officeDocument/2006/relationships/image" Target="../media/image14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37500"/>
            <a:ext cx="3618868" cy="90982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6F53EAE-DE59-44A6-AD1F-54C9C686480B}"/>
              </a:ext>
            </a:extLst>
          </p:cNvPr>
          <p:cNvSpPr/>
          <p:nvPr/>
        </p:nvSpPr>
        <p:spPr>
          <a:xfrm>
            <a:off x="960555" y="2242028"/>
            <a:ext cx="72838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Практичні аспекти використання цифрових інструментів у роботі методичної комісії ЗП(ПТ)О</a:t>
            </a:r>
            <a:endParaRPr lang="uk-UA" sz="32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5">
            <a:extLst>
              <a:ext uri="{FF2B5EF4-FFF2-40B4-BE49-F238E27FC236}">
                <a16:creationId xmlns:a16="http://schemas.microsoft.com/office/drawing/2014/main" id="{4E7730DB-D8AC-452F-984C-405EDC226A89}"/>
              </a:ext>
            </a:extLst>
          </p:cNvPr>
          <p:cNvSpPr/>
          <p:nvPr/>
        </p:nvSpPr>
        <p:spPr>
          <a:xfrm>
            <a:off x="2204065" y="4581128"/>
            <a:ext cx="6779796" cy="20391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endParaRPr lang="ru-RU" sz="2400" b="1" kern="0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17598" y="4621195"/>
            <a:ext cx="65527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kern="0" dirty="0">
                <a:solidFill>
                  <a:srgbClr val="C00000"/>
                </a:solidFill>
                <a:latin typeface="Garamond"/>
                <a:cs typeface="Tunga"/>
              </a:rPr>
              <a:t>Наталія </a:t>
            </a:r>
            <a:r>
              <a:rPr lang="uk-UA" sz="2400" b="1" kern="0" dirty="0" smtClean="0">
                <a:solidFill>
                  <a:srgbClr val="C00000"/>
                </a:solidFill>
                <a:latin typeface="Garamond"/>
                <a:cs typeface="Tunga"/>
              </a:rPr>
              <a:t>УСАТЕНКО - голова методичної комісії викладачів та майстрів </a:t>
            </a:r>
            <a:r>
              <a:rPr lang="uk-UA" sz="2400" b="1" kern="0" dirty="0" smtClean="0">
                <a:solidFill>
                  <a:srgbClr val="C00000"/>
                </a:solidFill>
                <a:latin typeface="Garamond"/>
                <a:cs typeface="Tunga"/>
              </a:rPr>
              <a:t>в/н </a:t>
            </a:r>
            <a:r>
              <a:rPr lang="uk-UA" sz="2400" b="1" kern="0" dirty="0" smtClean="0">
                <a:solidFill>
                  <a:srgbClr val="C00000"/>
                </a:solidFill>
                <a:latin typeface="Garamond"/>
                <a:cs typeface="Tunga"/>
              </a:rPr>
              <a:t>з предметів</a:t>
            </a:r>
          </a:p>
          <a:p>
            <a:pPr algn="just"/>
            <a:r>
              <a:rPr lang="uk-UA" sz="2400" b="1" kern="0" dirty="0" err="1" smtClean="0">
                <a:solidFill>
                  <a:srgbClr val="C00000"/>
                </a:solidFill>
                <a:latin typeface="Garamond"/>
                <a:cs typeface="Tunga"/>
              </a:rPr>
              <a:t>професійно</a:t>
            </a:r>
            <a:r>
              <a:rPr lang="uk-UA" sz="2400" b="1" kern="0" dirty="0" smtClean="0">
                <a:solidFill>
                  <a:srgbClr val="C00000"/>
                </a:solidFill>
                <a:latin typeface="Garamond"/>
                <a:cs typeface="Tunga"/>
              </a:rPr>
              <a:t>-теоретичної та професійно-практичної підготовки з </a:t>
            </a:r>
            <a:r>
              <a:rPr lang="uk-UA" sz="2400" b="1" kern="0" dirty="0" smtClean="0">
                <a:solidFill>
                  <a:srgbClr val="C00000"/>
                </a:solidFill>
                <a:latin typeface="Garamond"/>
                <a:cs typeface="Tunga"/>
              </a:rPr>
              <a:t>професій «Кухар. Кондитер</a:t>
            </a:r>
            <a:r>
              <a:rPr lang="uk-UA" sz="2400" b="1" kern="0" dirty="0" smtClean="0">
                <a:solidFill>
                  <a:srgbClr val="C00000"/>
                </a:solidFill>
                <a:latin typeface="Garamond"/>
                <a:cs typeface="Tunga"/>
              </a:rPr>
              <a:t>»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60555" y="1124744"/>
            <a:ext cx="7211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</a:rPr>
              <a:t>Державний професійно-технічний навчальний заклад «Харківське вище професійне училище будівництва»</a:t>
            </a:r>
            <a:endParaRPr lang="uk-UA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86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5">
            <a:extLst>
              <a:ext uri="{FF2B5EF4-FFF2-40B4-BE49-F238E27FC236}">
                <a16:creationId xmlns:a16="http://schemas.microsoft.com/office/drawing/2014/main" id="{89B8D7EB-BFC9-444E-BB94-9AA78CF08A4A}"/>
              </a:ext>
            </a:extLst>
          </p:cNvPr>
          <p:cNvSpPr/>
          <p:nvPr/>
        </p:nvSpPr>
        <p:spPr>
          <a:xfrm>
            <a:off x="1513577" y="321522"/>
            <a:ext cx="6370791" cy="1091254"/>
          </a:xfrm>
          <a:prstGeom prst="roundRect">
            <a:avLst/>
          </a:prstGeom>
          <a:solidFill>
            <a:srgbClr val="F14124">
              <a:lumMod val="20000"/>
              <a:lumOff val="80000"/>
            </a:srgbClr>
          </a:solidFill>
          <a:ln w="25400" cap="flat" cmpd="sng" algn="ctr">
            <a:solidFill>
              <a:srgbClr val="4E67C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1" algn="ctr">
              <a:lnSpc>
                <a:spcPct val="115000"/>
              </a:lnSpc>
              <a:buSzPts val="1000"/>
              <a:tabLst>
                <a:tab pos="914400" algn="l"/>
              </a:tabLst>
            </a:pPr>
            <a:r>
              <a:rPr lang="uk-UA" sz="2800" b="1" dirty="0">
                <a:solidFill>
                  <a:srgbClr val="C00000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Стимулювання інноваційної діяльності</a:t>
            </a:r>
            <a:endParaRPr lang="uk-UA" sz="2800" dirty="0">
              <a:solidFill>
                <a:srgbClr val="C00000"/>
              </a:solidFill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FA5F662-C411-4FE2-821B-FA13C8364DDA}"/>
              </a:ext>
            </a:extLst>
          </p:cNvPr>
          <p:cNvSpPr/>
          <p:nvPr/>
        </p:nvSpPr>
        <p:spPr>
          <a:xfrm>
            <a:off x="1835696" y="1700808"/>
            <a:ext cx="61999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Участь у онлайн-конференціях та форумах</a:t>
            </a:r>
            <a:endParaRPr lang="uk-UA" sz="2400" dirty="0">
              <a:solidFill>
                <a:schemeClr val="tx2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247F39-E111-4820-985F-7A46D0C309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887"/>
          <a:stretch/>
        </p:blipFill>
        <p:spPr>
          <a:xfrm>
            <a:off x="89343" y="2188654"/>
            <a:ext cx="3810843" cy="34267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8827EA-FA57-4BF9-A225-790D10232B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360"/>
          <a:stretch/>
        </p:blipFill>
        <p:spPr>
          <a:xfrm>
            <a:off x="3877529" y="1952529"/>
            <a:ext cx="2634102" cy="41042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12AF1B6-2C37-439A-AEE4-70CB04CB0F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9702"/>
          <a:stretch/>
        </p:blipFill>
        <p:spPr>
          <a:xfrm>
            <a:off x="6253337" y="2188655"/>
            <a:ext cx="2493469" cy="384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62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400" y="155774"/>
            <a:ext cx="2449613" cy="3266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A214EB-60A8-4CE3-839E-8E43E5C12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9" y="3421923"/>
            <a:ext cx="2581945" cy="336288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63AAF10A-1049-440C-8BCC-F0688CCF91CC}"/>
              </a:ext>
            </a:extLst>
          </p:cNvPr>
          <p:cNvSpPr/>
          <p:nvPr/>
        </p:nvSpPr>
        <p:spPr>
          <a:xfrm>
            <a:off x="690471" y="332655"/>
            <a:ext cx="3341745" cy="30892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81D0B8F1-2EB6-4818-9BDF-9A615626A41F}"/>
              </a:ext>
            </a:extLst>
          </p:cNvPr>
          <p:cNvSpPr txBox="1">
            <a:spLocks/>
          </p:cNvSpPr>
          <p:nvPr/>
        </p:nvSpPr>
        <p:spPr>
          <a:xfrm>
            <a:off x="827584" y="539817"/>
            <a:ext cx="3033922" cy="2376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itchFamily="18" charset="0"/>
                <a:ea typeface="+mj-ea"/>
                <a:cs typeface="+mj-cs"/>
              </a:rPr>
              <a:t>VI</a:t>
            </a:r>
            <a:r>
              <a:rPr kumimoji="0" lang="uk-UA" sz="28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itchFamily="18" charset="0"/>
                <a:ea typeface="+mj-ea"/>
                <a:cs typeface="+mj-cs"/>
              </a:rPr>
              <a:t> щорічний Всеукраїнський конкурс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itchFamily="18" charset="0"/>
                <a:ea typeface="+mj-ea"/>
                <a:cs typeface="+mj-cs"/>
              </a:rPr>
              <a:t>Номінація Інноваційний прорив»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itchFamily="18" charset="0"/>
                <a:ea typeface="+mj-ea"/>
                <a:cs typeface="+mj-cs"/>
              </a:rPr>
              <a:t>ІІІ місце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itchFamily="18" charset="0"/>
                <a:ea typeface="+mj-ea"/>
                <a:cs typeface="+mj-cs"/>
              </a:rPr>
              <a:t>«Педагог-новатор»</a:t>
            </a:r>
            <a:endParaRPr kumimoji="0" lang="ru-RU" sz="280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DFC4A81-9495-4CA2-885F-96ED4DEA7EF3}"/>
              </a:ext>
            </a:extLst>
          </p:cNvPr>
          <p:cNvSpPr/>
          <p:nvPr/>
        </p:nvSpPr>
        <p:spPr>
          <a:xfrm>
            <a:off x="690472" y="3640454"/>
            <a:ext cx="3521488" cy="267772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B94E760-CF0F-4238-939C-14BABC5FC365}"/>
              </a:ext>
            </a:extLst>
          </p:cNvPr>
          <p:cNvSpPr/>
          <p:nvPr/>
        </p:nvSpPr>
        <p:spPr>
          <a:xfrm>
            <a:off x="690473" y="3568194"/>
            <a:ext cx="33417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uk-UA" sz="2800" b="1" dirty="0">
                <a:solidFill>
                  <a:srgbClr val="C00000"/>
                </a:solidFill>
                <a:latin typeface="Garamond" pitchFamily="18" charset="0"/>
              </a:rPr>
              <a:t>3 місце </a:t>
            </a:r>
          </a:p>
          <a:p>
            <a:pPr lvl="0">
              <a:defRPr/>
            </a:pPr>
            <a:r>
              <a:rPr lang="uk-UA" sz="2200" b="1" dirty="0">
                <a:solidFill>
                  <a:schemeClr val="tx2"/>
                </a:solidFill>
                <a:latin typeface="Garamond" pitchFamily="18" charset="0"/>
              </a:rPr>
              <a:t>Викладачка </a:t>
            </a:r>
          </a:p>
          <a:p>
            <a:pPr lvl="0">
              <a:defRPr/>
            </a:pPr>
            <a:r>
              <a:rPr lang="uk-UA" sz="2200" b="1" dirty="0">
                <a:solidFill>
                  <a:schemeClr val="tx2"/>
                </a:solidFill>
                <a:latin typeface="Garamond" pitchFamily="18" charset="0"/>
              </a:rPr>
              <a:t>Ольга Супрун </a:t>
            </a:r>
          </a:p>
          <a:p>
            <a:pPr lvl="0">
              <a:defRPr/>
            </a:pPr>
            <a:r>
              <a:rPr lang="uk-UA" sz="2200" b="1" dirty="0">
                <a:solidFill>
                  <a:srgbClr val="C00000"/>
                </a:solidFill>
                <a:latin typeface="Garamond" pitchFamily="18" charset="0"/>
              </a:rPr>
              <a:t>Номінація  «Інноваційний прорив» </a:t>
            </a:r>
          </a:p>
          <a:p>
            <a:pPr lvl="0">
              <a:defRPr/>
            </a:pPr>
            <a:r>
              <a:rPr lang="ru-RU" sz="2200" b="1" dirty="0">
                <a:solidFill>
                  <a:schemeClr val="tx2"/>
                </a:solidFill>
                <a:latin typeface="Garamond" pitchFamily="18" charset="0"/>
                <a:ea typeface="Times New Roman"/>
              </a:rPr>
              <a:t>Н.М.К. </a:t>
            </a:r>
          </a:p>
          <a:p>
            <a:pPr lvl="0">
              <a:defRPr/>
            </a:pPr>
            <a:r>
              <a:rPr lang="ru-RU" sz="2200" b="1" dirty="0" err="1">
                <a:solidFill>
                  <a:schemeClr val="tx2"/>
                </a:solidFill>
                <a:latin typeface="Garamond" pitchFamily="18" charset="0"/>
                <a:ea typeface="Times New Roman"/>
              </a:rPr>
              <a:t>Професія</a:t>
            </a:r>
            <a:r>
              <a:rPr lang="ru-RU" sz="2200" b="1" dirty="0">
                <a:solidFill>
                  <a:schemeClr val="tx2"/>
                </a:solidFill>
                <a:latin typeface="Garamond" pitchFamily="18" charset="0"/>
                <a:ea typeface="Times New Roman"/>
              </a:rPr>
              <a:t>: кондитер 3 р. </a:t>
            </a:r>
            <a:endParaRPr lang="uk-UA" sz="2200" b="1" dirty="0">
              <a:solidFill>
                <a:schemeClr val="tx2"/>
              </a:solidFill>
            </a:endParaRPr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DF3CE9CE-8DBA-4044-ADFB-941AE91B27B4}"/>
              </a:ext>
            </a:extLst>
          </p:cNvPr>
          <p:cNvSpPr/>
          <p:nvPr/>
        </p:nvSpPr>
        <p:spPr>
          <a:xfrm>
            <a:off x="4025641" y="1354768"/>
            <a:ext cx="978408" cy="816096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1A989E-296E-4FA8-96B2-2A217C8F9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60" y="4353315"/>
            <a:ext cx="978408" cy="98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59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" y="3272777"/>
            <a:ext cx="2854624" cy="201786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70" y="4211796"/>
            <a:ext cx="2854624" cy="2071642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116" y="4598379"/>
            <a:ext cx="2898378" cy="204418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63070" y="188640"/>
            <a:ext cx="8568952" cy="8133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Цифрова академія викладачів та майстрів в/н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93B183F-7D16-4755-ABC8-8AB98FF35C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9614" y="4016592"/>
            <a:ext cx="2444708" cy="23227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1A9F35-9EDB-48DD-9BBC-930DF4AD1A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31" y="1072895"/>
            <a:ext cx="2854624" cy="2039732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116" y="1181068"/>
            <a:ext cx="2847430" cy="2071642"/>
          </a:xfrm>
          <a:prstGeom prst="rect">
            <a:avLst/>
          </a:prstGeom>
          <a:ln w="9525">
            <a:solidFill>
              <a:srgbClr val="339933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370" y="1426449"/>
            <a:ext cx="2815506" cy="1990211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FA280E8-E5EC-4D19-BCD7-E43824FE78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5989" y="4624614"/>
            <a:ext cx="2840982" cy="20179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AA8B18-0E5A-4DE8-8220-CCBCFC3A2A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86221" y="1680019"/>
            <a:ext cx="3115326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398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972" y="1012925"/>
            <a:ext cx="2388328" cy="173294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93805"/>
            <a:ext cx="2525405" cy="17864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57" y="4960381"/>
            <a:ext cx="2556676" cy="179128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226" y="928176"/>
            <a:ext cx="2732746" cy="171715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2" name="Скругленный прямоугольник 11"/>
          <p:cNvSpPr/>
          <p:nvPr/>
        </p:nvSpPr>
        <p:spPr>
          <a:xfrm>
            <a:off x="972314" y="62343"/>
            <a:ext cx="7642080" cy="771644"/>
          </a:xfrm>
          <a:prstGeom prst="roundRect">
            <a:avLst/>
          </a:prstGeom>
          <a:solidFill>
            <a:srgbClr val="F14124">
              <a:lumMod val="20000"/>
              <a:lumOff val="80000"/>
            </a:srgbClr>
          </a:solidFill>
          <a:ln w="25400" cap="flat" cmpd="sng" algn="ctr">
            <a:solidFill>
              <a:srgbClr val="4E67C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800" b="1" dirty="0">
                <a:solidFill>
                  <a:srgbClr val="C00000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Освоєння нових </a:t>
            </a:r>
            <a:r>
              <a:rPr lang="uk-UA" sz="2800" b="1" dirty="0" err="1">
                <a:solidFill>
                  <a:srgbClr val="C00000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методик</a:t>
            </a:r>
            <a:r>
              <a:rPr lang="uk-UA" sz="2800" b="1" dirty="0">
                <a:solidFill>
                  <a:srgbClr val="C00000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технологій</a:t>
            </a:r>
            <a:endParaRPr lang="uk-UA" sz="2000" dirty="0">
              <a:solidFill>
                <a:srgbClr val="C00000"/>
              </a:solidFill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F2B8B9-E154-4E67-841B-B005DEEF3D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0558" y="2846399"/>
            <a:ext cx="1978337" cy="236041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F7E25F-43CE-4EAF-9154-CFA2BE0C58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2177" y="2710838"/>
            <a:ext cx="3011513" cy="23157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8F8F80-8A48-44BB-BC0B-0EF3BCB367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9677" y="4646630"/>
            <a:ext cx="2438611" cy="42980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D77CE9-69E7-4E2F-9B47-2CF7DBEB57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00986" y="2636653"/>
            <a:ext cx="2239592" cy="29388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691" y="4887347"/>
            <a:ext cx="2456973" cy="17275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F392DF-1EAE-42BC-84C4-96C0714DC81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48612"/>
          <a:stretch/>
        </p:blipFill>
        <p:spPr>
          <a:xfrm>
            <a:off x="47779" y="2888679"/>
            <a:ext cx="2353260" cy="20076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276283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70470" y="849771"/>
            <a:ext cx="7773530" cy="856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Calibri"/>
                <a:cs typeface="Times New Roman"/>
              </a:rPr>
              <a:t>Відкриті </a:t>
            </a:r>
            <a:r>
              <a:rPr kumimoji="0" lang="uk-UA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Calibri"/>
                <a:cs typeface="Times New Roman"/>
              </a:rPr>
              <a:t>уроки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Calibri"/>
                <a:cs typeface="Times New Roman"/>
              </a:rPr>
              <a:t> викладачів предметів професійно-теоретичної підготовки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8194" name="Picture 2" descr="https://hvpub-profi.com/uploads/1170021525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46572"/>
            <a:ext cx="4300491" cy="241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hvpub-profi.com/uploads/2170021526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718" y="1846572"/>
            <a:ext cx="4300491" cy="241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EC77B1-05A3-4938-9204-F7D04CCF8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474554"/>
            <a:ext cx="4225520" cy="23834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1493BB-ECFA-42A1-A9A1-A676B12192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2463" y="4474554"/>
            <a:ext cx="4075000" cy="229302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0FFF6E6-3389-45AA-AC9F-7CDAF3E1E0D7}"/>
              </a:ext>
            </a:extLst>
          </p:cNvPr>
          <p:cNvSpPr/>
          <p:nvPr/>
        </p:nvSpPr>
        <p:spPr>
          <a:xfrm>
            <a:off x="2915816" y="260836"/>
            <a:ext cx="26837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2800" b="1" dirty="0">
                <a:solidFill>
                  <a:srgbClr val="C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Обмін досвідом</a:t>
            </a:r>
            <a:endParaRPr lang="uk-UA" sz="2800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291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882352"/>
          </a:xfrm>
        </p:spPr>
        <p:txBody>
          <a:bodyPr>
            <a:normAutofit/>
          </a:bodyPr>
          <a:lstStyle/>
          <a:p>
            <a:r>
              <a:rPr lang="uk-U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8"/>
          <a:stretch/>
        </p:blipFill>
        <p:spPr bwMode="auto">
          <a:xfrm>
            <a:off x="323528" y="1196752"/>
            <a:ext cx="1738454" cy="32210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59342"/>
            <a:ext cx="3108449" cy="224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547" y="1496553"/>
            <a:ext cx="3156247" cy="2306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729" y="3448823"/>
            <a:ext cx="2432778" cy="3409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 descr="D:\ДПТНЗ\Атестація моя\Откр урок Млинці Панкейк\Н.Н\IMG_20231220_12271699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336"/>
            <a:ext cx="2593342" cy="19472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858230"/>
            <a:ext cx="2139702" cy="28529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07504" y="125247"/>
            <a:ext cx="8353453" cy="1007939"/>
          </a:xfrm>
          <a:prstGeom prst="roundRect">
            <a:avLst/>
          </a:prstGeom>
          <a:solidFill>
            <a:srgbClr val="F14124">
              <a:lumMod val="20000"/>
              <a:lumOff val="80000"/>
            </a:srgbClr>
          </a:solidFill>
          <a:ln w="25400" cap="flat" cmpd="sng" algn="ctr">
            <a:solidFill>
              <a:srgbClr val="4E67C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C71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itchFamily="18" charset="0"/>
                <a:ea typeface="+mn-ea"/>
                <a:cs typeface="+mn-cs"/>
              </a:rPr>
              <a:t>Відкриті уроки майстрів в/н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Garamond" pitchFamily="18" charset="0"/>
              <a:ea typeface="Cambria Math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018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9"/>
          <a:stretch/>
        </p:blipFill>
        <p:spPr bwMode="auto">
          <a:xfrm>
            <a:off x="274016" y="1772816"/>
            <a:ext cx="8500589" cy="45365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899592" y="404664"/>
            <a:ext cx="7848872" cy="8640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itchFamily="18" charset="0"/>
                <a:ea typeface="+mn-ea"/>
                <a:cs typeface="+mn-cs"/>
              </a:rPr>
              <a:t>Взаємовідвідування</a:t>
            </a: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itchFamily="18" charset="0"/>
                <a:ea typeface="+mn-ea"/>
                <a:cs typeface="+mn-cs"/>
              </a:rPr>
              <a:t> уроків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782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657881"/>
            <a:ext cx="5104883" cy="632804"/>
          </a:xfrm>
        </p:spPr>
        <p:txBody>
          <a:bodyPr>
            <a:noAutofit/>
          </a:bodyPr>
          <a:lstStyle/>
          <a:p>
            <a:pPr algn="l" fontAlgn="t"/>
            <a:r>
              <a:rPr lang="ru-RU" sz="2000" b="1" cap="all" dirty="0" err="1">
                <a:solidFill>
                  <a:schemeClr val="tx2"/>
                </a:solidFill>
                <a:latin typeface="Garamond" pitchFamily="18" charset="0"/>
              </a:rPr>
              <a:t>Відкриті</a:t>
            </a:r>
            <a:r>
              <a:rPr lang="ru-RU" sz="2000" b="1" cap="all" dirty="0">
                <a:solidFill>
                  <a:schemeClr val="tx2"/>
                </a:solidFill>
                <a:latin typeface="Garamond" pitchFamily="18" charset="0"/>
              </a:rPr>
              <a:t> </a:t>
            </a:r>
            <a:r>
              <a:rPr lang="ru-RU" sz="2000" b="1" cap="all" dirty="0" err="1">
                <a:solidFill>
                  <a:schemeClr val="tx2"/>
                </a:solidFill>
                <a:latin typeface="Garamond" pitchFamily="18" charset="0"/>
              </a:rPr>
              <a:t>лекції</a:t>
            </a:r>
            <a:r>
              <a:rPr lang="ru-RU" sz="2000" b="1" cap="all" dirty="0">
                <a:solidFill>
                  <a:schemeClr val="tx2"/>
                </a:solidFill>
                <a:latin typeface="Garamond" pitchFamily="18" charset="0"/>
              </a:rPr>
              <a:t>, МАЙСТЕР - </a:t>
            </a:r>
            <a:r>
              <a:rPr lang="ru-RU" sz="2000" b="1" cap="all" dirty="0" err="1">
                <a:solidFill>
                  <a:schemeClr val="tx2"/>
                </a:solidFill>
                <a:latin typeface="Garamond" pitchFamily="18" charset="0"/>
              </a:rPr>
              <a:t>КЛАСи</a:t>
            </a:r>
            <a:endParaRPr lang="ru-RU" sz="2000" dirty="0">
              <a:solidFill>
                <a:schemeClr val="tx2"/>
              </a:solidFill>
              <a:latin typeface="Garamond" pitchFamily="18" charset="0"/>
            </a:endParaRPr>
          </a:p>
        </p:txBody>
      </p:sp>
      <p:pic>
        <p:nvPicPr>
          <p:cNvPr id="4098" name="Picture 2" descr="https://hvpub-profi.com/uploads/DSC_09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579864" y="2044035"/>
            <a:ext cx="2345228" cy="15533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ownloads\DSC_1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14473" y="2017343"/>
            <a:ext cx="2425829" cy="16067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D375D2-4E29-4A27-AD37-A6CE8B15B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4763" y="3744714"/>
            <a:ext cx="2188063" cy="261793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0860EC-8071-405E-A2D3-F2B6E2D5E9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90" y="4801486"/>
            <a:ext cx="3081955" cy="211073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181DCC-B634-4E87-8CCF-CFB9735607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9254" y="4145127"/>
            <a:ext cx="1999365" cy="27670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456731-A959-4E4E-BFCF-C22155B0C9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3278" y="3993316"/>
            <a:ext cx="2000943" cy="27670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0A02D2-2B9A-4F1A-B79B-36C576017B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52357" y="2978893"/>
            <a:ext cx="3483302" cy="18145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1A3C503-684C-4A44-ABCB-C3208774F6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7215" y="1303103"/>
            <a:ext cx="2935765" cy="1651368"/>
          </a:xfrm>
          <a:prstGeom prst="rect">
            <a:avLst/>
          </a:prstGeom>
        </p:spPr>
      </p:pic>
      <p:sp>
        <p:nvSpPr>
          <p:cNvPr id="13" name="Скругленный прямоугольник 2">
            <a:extLst>
              <a:ext uri="{FF2B5EF4-FFF2-40B4-BE49-F238E27FC236}">
                <a16:creationId xmlns:a16="http://schemas.microsoft.com/office/drawing/2014/main" id="{04055E79-D078-4DD5-942B-162CB2150DFA}"/>
              </a:ext>
            </a:extLst>
          </p:cNvPr>
          <p:cNvSpPr/>
          <p:nvPr/>
        </p:nvSpPr>
        <p:spPr>
          <a:xfrm>
            <a:off x="899592" y="-33144"/>
            <a:ext cx="7848872" cy="6830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Підвищення престижу методичної комісії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294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98439" y="53868"/>
            <a:ext cx="3701753" cy="65079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uk-U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Обмін доробками 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61" y="620688"/>
            <a:ext cx="2051825" cy="2908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271" y="704659"/>
            <a:ext cx="1995094" cy="2824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C:\Users\user\Downloads\Подяка проекту vseosvita.ua №HT3180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853614"/>
            <a:ext cx="2160239" cy="3057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7" name="Picture 4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133" y="646524"/>
            <a:ext cx="2017904" cy="2857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2" descr="C:\Users\user\Downloads\Telegram Desktop\Подяка проекту vseosvita.ua №KP27556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494" y="404664"/>
            <a:ext cx="2099777" cy="2971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3BA6D6-A85F-41DA-A2D9-02A1CED76B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775" y="3754322"/>
            <a:ext cx="1929775" cy="2732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84A49C7-5DFA-4D47-83CE-20B3AA0E30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28254" y="3656274"/>
            <a:ext cx="2952328" cy="2086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214" name="Picture 70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7" t="11670" r="16135" b="7670"/>
          <a:stretch/>
        </p:blipFill>
        <p:spPr bwMode="auto">
          <a:xfrm>
            <a:off x="5292080" y="4633139"/>
            <a:ext cx="3027472" cy="2091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Объект 5"/>
          <p:cNvGraphicFramePr>
            <a:graphicFrameLocks noChangeAspect="1"/>
          </p:cNvGraphicFramePr>
          <p:nvPr/>
        </p:nvGraphicFramePr>
        <p:xfrm>
          <a:off x="1481969" y="3934183"/>
          <a:ext cx="1937903" cy="27348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1" name="Acrobat Document" r:id="rId11" imgW="17183086" imgH="24250563" progId="AcroExch.Document.11">
                  <p:embed/>
                </p:oleObj>
              </mc:Choice>
              <mc:Fallback>
                <p:oleObj name="Acrobat Document" r:id="rId11" imgW="17183086" imgH="24250563" progId="AcroExch.Document.11">
                  <p:embed/>
                  <p:pic>
                    <p:nvPicPr>
                      <p:cNvPr id="6" name="Объект 5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481969" y="3934183"/>
                        <a:ext cx="1937903" cy="27348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FF1CCA-949E-4929-8B47-20B58641F12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74995" y="4040598"/>
            <a:ext cx="1992796" cy="2817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1721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/>
            </a:r>
            <a:br>
              <a:rPr lang="uk-U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</a:br>
            <a:r>
              <a:rPr lang="uk-U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/>
            </a:r>
            <a:br>
              <a:rPr lang="uk-U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</a:br>
            <a:r>
              <a:rPr lang="uk-UA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Публікації</a:t>
            </a:r>
            <a:r>
              <a:rPr lang="uk-U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/>
            </a:r>
            <a:br>
              <a:rPr lang="uk-U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</a:b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19" y="1461407"/>
            <a:ext cx="3623032" cy="5145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63" t="14391" r="29721" b="44167"/>
          <a:stretch/>
        </p:blipFill>
        <p:spPr bwMode="auto">
          <a:xfrm>
            <a:off x="4885453" y="1461408"/>
            <a:ext cx="3646985" cy="5145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98D01EC-35AD-4F8E-9494-5CC982030D61}"/>
              </a:ext>
            </a:extLst>
          </p:cNvPr>
          <p:cNvSpPr/>
          <p:nvPr/>
        </p:nvSpPr>
        <p:spPr>
          <a:xfrm>
            <a:off x="425672" y="258277"/>
            <a:ext cx="8292655" cy="5647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uk-UA" sz="2800" b="1" dirty="0">
                <a:solidFill>
                  <a:srgbClr val="C00000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Популяризація власних методичних напрацювань</a:t>
            </a:r>
            <a:endParaRPr lang="uk-UA" sz="2800" dirty="0">
              <a:solidFill>
                <a:srgbClr val="C00000"/>
              </a:solidFill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292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5">
            <a:extLst>
              <a:ext uri="{FF2B5EF4-FFF2-40B4-BE49-F238E27FC236}">
                <a16:creationId xmlns:a16="http://schemas.microsoft.com/office/drawing/2014/main" id="{DC7724E8-6C3F-4F42-A214-492DF8175795}"/>
              </a:ext>
            </a:extLst>
          </p:cNvPr>
          <p:cNvSpPr/>
          <p:nvPr/>
        </p:nvSpPr>
        <p:spPr>
          <a:xfrm>
            <a:off x="1461655" y="77862"/>
            <a:ext cx="6087237" cy="84623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lvl="0" algn="ctr">
              <a:spcBef>
                <a:spcPct val="20000"/>
              </a:spcBef>
            </a:pPr>
            <a:endParaRPr lang="ru-RU" sz="2800" b="1" dirty="0">
              <a:solidFill>
                <a:srgbClr val="F14124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0D1F7ED-1D5A-4248-A272-8E25A3B04B4E}"/>
              </a:ext>
            </a:extLst>
          </p:cNvPr>
          <p:cNvSpPr/>
          <p:nvPr/>
        </p:nvSpPr>
        <p:spPr>
          <a:xfrm>
            <a:off x="2771800" y="208617"/>
            <a:ext cx="45008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solidFill>
                  <a:srgbClr val="C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Спілкування та співпраця</a:t>
            </a:r>
            <a:endParaRPr lang="uk-UA" sz="2800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93"/>
          <a:stretch/>
        </p:blipFill>
        <p:spPr bwMode="auto">
          <a:xfrm>
            <a:off x="1461655" y="1268760"/>
            <a:ext cx="5484996" cy="2229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655" y="3669015"/>
            <a:ext cx="5484996" cy="3083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732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ПТУ\Доклады, презентации\Доклад досвід 23,10.2023\РОбота членів метод. комісії\ПАСЬКОВА\Снимок экрана (33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59" y="4296200"/>
            <a:ext cx="3809082" cy="21426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307" y="4336049"/>
            <a:ext cx="3991015" cy="22438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59" y="1399634"/>
            <a:ext cx="4293738" cy="21468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83568" y="255289"/>
            <a:ext cx="8085478" cy="8598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Приклади використання цифрових інструментів</a:t>
            </a:r>
            <a:endParaRPr lang="uk-UA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  <a:ea typeface="+mj-ea"/>
              <a:cs typeface="+mj-cs"/>
            </a:endParaRPr>
          </a:p>
          <a:p>
            <a:pPr lvl="0" algn="ctr"/>
            <a:r>
              <a:rPr lang="uk-UA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Створення навчального </a:t>
            </a:r>
            <a:r>
              <a:rPr lang="uk-UA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відеоконтенту</a:t>
            </a:r>
            <a:endParaRPr lang="ru-RU" sz="2400" b="1" dirty="0">
              <a:solidFill>
                <a:srgbClr val="0070C0"/>
              </a:solidFill>
              <a:latin typeface="Garamond" pitchFamily="18" charset="0"/>
              <a:ea typeface="Times New Roman"/>
              <a:cs typeface="Times New Roman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6" t="18512" r="5382" b="4903"/>
          <a:stretch/>
        </p:blipFill>
        <p:spPr bwMode="auto">
          <a:xfrm>
            <a:off x="2678126" y="2467592"/>
            <a:ext cx="3285749" cy="21855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AEA904-6FD3-4137-874C-6B05DC02F7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2913"/>
          <a:stretch/>
        </p:blipFill>
        <p:spPr>
          <a:xfrm>
            <a:off x="4880850" y="1450112"/>
            <a:ext cx="3888195" cy="20963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4456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70724"/>
            <a:ext cx="3909070" cy="2530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086" y="1488592"/>
            <a:ext cx="3860840" cy="2460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84" y="4154423"/>
            <a:ext cx="3909070" cy="2614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086" y="4184338"/>
            <a:ext cx="3919163" cy="2614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612589" y="360982"/>
            <a:ext cx="8085478" cy="907777"/>
          </a:xfrm>
          <a:prstGeom prst="roundRect">
            <a:avLst/>
          </a:prstGeom>
          <a:solidFill>
            <a:srgbClr val="F14124">
              <a:lumMod val="20000"/>
              <a:lumOff val="80000"/>
            </a:srgbClr>
          </a:solidFill>
          <a:ln w="25400" cap="flat" cmpd="sng" algn="ctr">
            <a:solidFill>
              <a:srgbClr val="4E67C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r>
              <a:rPr lang="uk-U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Картотека відеофільмів з професії «Кухар, кондитер»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aramond" pitchFamily="18" charset="0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15714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0" t="3701" r="23490" b="18160"/>
          <a:stretch/>
        </p:blipFill>
        <p:spPr bwMode="auto">
          <a:xfrm>
            <a:off x="5999838" y="1121461"/>
            <a:ext cx="2615952" cy="1763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2" t="5704" r="18972" b="17629"/>
          <a:stretch/>
        </p:blipFill>
        <p:spPr bwMode="auto">
          <a:xfrm>
            <a:off x="2583948" y="1121461"/>
            <a:ext cx="2856314" cy="17924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3" t="21710" r="21501" b="24773"/>
          <a:stretch/>
        </p:blipFill>
        <p:spPr bwMode="auto">
          <a:xfrm>
            <a:off x="5719208" y="5154013"/>
            <a:ext cx="2866598" cy="14734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9" t="15502" r="23623" b="9711"/>
          <a:stretch/>
        </p:blipFill>
        <p:spPr bwMode="auto">
          <a:xfrm>
            <a:off x="2583948" y="3178075"/>
            <a:ext cx="2634112" cy="18336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5" t="24836" r="18591"/>
          <a:stretch/>
        </p:blipFill>
        <p:spPr bwMode="auto">
          <a:xfrm>
            <a:off x="5861179" y="3132103"/>
            <a:ext cx="2691376" cy="17545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057" y="5136654"/>
            <a:ext cx="2965177" cy="15081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AutoShape 14" descr="Testpad Introduction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281162" y="180040"/>
            <a:ext cx="6501302" cy="727232"/>
          </a:xfrm>
          <a:prstGeom prst="roundRect">
            <a:avLst/>
          </a:prstGeom>
          <a:solidFill>
            <a:srgbClr val="F14124">
              <a:lumMod val="20000"/>
              <a:lumOff val="80000"/>
            </a:srgbClr>
          </a:solidFill>
          <a:ln w="25400" cap="flat" cmpd="sng" algn="ctr">
            <a:solidFill>
              <a:srgbClr val="4E67C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C00000"/>
                </a:solidFill>
                <a:latin typeface="Garamond" pitchFamily="18" charset="0"/>
              </a:rPr>
              <a:t>Тестові завдання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A727063B-4A35-4174-BF98-A44D624F385E}"/>
              </a:ext>
            </a:extLst>
          </p:cNvPr>
          <p:cNvSpPr/>
          <p:nvPr/>
        </p:nvSpPr>
        <p:spPr>
          <a:xfrm>
            <a:off x="237164" y="1121461"/>
            <a:ext cx="1574172" cy="360368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232" name="Picture 16" descr="Software Testing Tools | Ministry of Testi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95" y="1291985"/>
            <a:ext cx="1381570" cy="68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3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42" y="2143394"/>
            <a:ext cx="1461559" cy="680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4" name="Picture 1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72" y="2994803"/>
            <a:ext cx="1332771" cy="65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5" name="Picture 19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" t="16558" r="8744" b="17070"/>
          <a:stretch/>
        </p:blipFill>
        <p:spPr bwMode="auto">
          <a:xfrm>
            <a:off x="293470" y="3846212"/>
            <a:ext cx="1461560" cy="617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0266C493-10ED-48FF-8F3E-232BF489C603}"/>
              </a:ext>
            </a:extLst>
          </p:cNvPr>
          <p:cNvSpPr/>
          <p:nvPr/>
        </p:nvSpPr>
        <p:spPr>
          <a:xfrm>
            <a:off x="1801825" y="2398574"/>
            <a:ext cx="569087" cy="851409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60390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2" t="14545" r="27335" b="33962"/>
          <a:stretch/>
        </p:blipFill>
        <p:spPr bwMode="auto">
          <a:xfrm>
            <a:off x="235964" y="1196752"/>
            <a:ext cx="3154359" cy="19620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9" t="13031" r="27060" b="42158"/>
          <a:stretch/>
        </p:blipFill>
        <p:spPr bwMode="auto">
          <a:xfrm>
            <a:off x="215436" y="3775854"/>
            <a:ext cx="3704861" cy="19884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9" t="13501" r="26795" b="46064"/>
          <a:stretch/>
        </p:blipFill>
        <p:spPr bwMode="auto">
          <a:xfrm>
            <a:off x="5386005" y="1165525"/>
            <a:ext cx="3588538" cy="17281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7" t="22500" r="22429" b="25437"/>
          <a:stretch/>
        </p:blipFill>
        <p:spPr bwMode="auto">
          <a:xfrm>
            <a:off x="5386005" y="3775854"/>
            <a:ext cx="3582070" cy="18832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5" t="13266" r="26662" b="46063"/>
          <a:stretch/>
        </p:blipFill>
        <p:spPr bwMode="auto">
          <a:xfrm>
            <a:off x="2915815" y="4770097"/>
            <a:ext cx="3810953" cy="18512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7" t="14681" r="27325" b="41215"/>
          <a:stretch/>
        </p:blipFill>
        <p:spPr bwMode="auto">
          <a:xfrm>
            <a:off x="2749577" y="1814198"/>
            <a:ext cx="3333157" cy="17657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333296" y="86007"/>
            <a:ext cx="6975990" cy="771644"/>
          </a:xfrm>
          <a:prstGeom prst="roundRect">
            <a:avLst/>
          </a:prstGeom>
          <a:solidFill>
            <a:srgbClr val="F14124">
              <a:lumMod val="20000"/>
              <a:lumOff val="80000"/>
            </a:srgbClr>
          </a:solidFill>
          <a:ln w="25400" cap="flat" cmpd="sng" algn="ctr">
            <a:solidFill>
              <a:srgbClr val="4E67C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C00000"/>
                </a:solidFill>
                <a:latin typeface="Garamond" pitchFamily="18" charset="0"/>
              </a:rPr>
              <a:t>Проведення ПКА та ДКА</a:t>
            </a:r>
          </a:p>
        </p:txBody>
      </p:sp>
    </p:spTree>
    <p:extLst>
      <p:ext uri="{BB962C8B-B14F-4D97-AF65-F5344CB8AC3E}">
        <p14:creationId xmlns:p14="http://schemas.microsoft.com/office/powerpoint/2010/main" val="9416173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3579" r="25867" b="15507"/>
          <a:stretch/>
        </p:blipFill>
        <p:spPr bwMode="auto">
          <a:xfrm>
            <a:off x="2828742" y="1223734"/>
            <a:ext cx="2755377" cy="15173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" t="13721" r="25734" b="9610"/>
          <a:stretch/>
        </p:blipFill>
        <p:spPr bwMode="auto">
          <a:xfrm>
            <a:off x="5724128" y="3149129"/>
            <a:ext cx="2520280" cy="14841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" t="13578" r="38331" b="16215"/>
          <a:stretch/>
        </p:blipFill>
        <p:spPr bwMode="auto">
          <a:xfrm>
            <a:off x="6156176" y="1165016"/>
            <a:ext cx="2395337" cy="15810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1" r="50000" b="9610"/>
          <a:stretch/>
        </p:blipFill>
        <p:spPr bwMode="auto">
          <a:xfrm>
            <a:off x="2572051" y="3148899"/>
            <a:ext cx="2390467" cy="15173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8" t="12537" r="22694" b="6250"/>
          <a:stretch/>
        </p:blipFill>
        <p:spPr bwMode="auto">
          <a:xfrm>
            <a:off x="638426" y="4917026"/>
            <a:ext cx="2274683" cy="16610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6" t="7627" r="28660" b="8181"/>
          <a:stretch/>
        </p:blipFill>
        <p:spPr bwMode="auto">
          <a:xfrm>
            <a:off x="6546511" y="4917026"/>
            <a:ext cx="2148425" cy="17768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1775768" y="22212"/>
            <a:ext cx="7136370" cy="907777"/>
          </a:xfrm>
          <a:prstGeom prst="roundRect">
            <a:avLst/>
          </a:prstGeom>
          <a:solidFill>
            <a:srgbClr val="F14124">
              <a:lumMod val="20000"/>
              <a:lumOff val="80000"/>
            </a:srgbClr>
          </a:solidFill>
          <a:ln w="25400" cap="flat" cmpd="sng" algn="ctr">
            <a:solidFill>
              <a:srgbClr val="4E67C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r>
              <a:rPr lang="uk-UA" sz="2800" b="1" dirty="0">
                <a:solidFill>
                  <a:srgbClr val="C00000"/>
                </a:solidFill>
                <a:latin typeface="Garamond" pitchFamily="18" charset="0"/>
              </a:rPr>
              <a:t>Інтерактивні завдання, вікторини, кросворди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DB5045-E91B-4163-AF12-2C2C48792A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2869" y="4641027"/>
            <a:ext cx="3475021" cy="221304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734398B1-95F4-4D58-B991-759EE4D6F19E}"/>
              </a:ext>
            </a:extLst>
          </p:cNvPr>
          <p:cNvSpPr/>
          <p:nvPr/>
        </p:nvSpPr>
        <p:spPr>
          <a:xfrm>
            <a:off x="245604" y="420856"/>
            <a:ext cx="1374068" cy="396044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64" y="474381"/>
            <a:ext cx="1106332" cy="1115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65" y="1643107"/>
            <a:ext cx="1136330" cy="1022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65" y="2693900"/>
            <a:ext cx="1174277" cy="857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51473CC-0482-402B-AED9-10758C534B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3855" y="3632811"/>
            <a:ext cx="1174277" cy="5168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9E93BA-499E-4D2D-854C-2F4290A6F8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22879" y="1736745"/>
            <a:ext cx="603556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509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" t="14518" r="32241" b="11364"/>
          <a:stretch/>
        </p:blipFill>
        <p:spPr bwMode="auto">
          <a:xfrm>
            <a:off x="2235527" y="3039701"/>
            <a:ext cx="3445615" cy="2169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63"/>
          <a:stretch/>
        </p:blipFill>
        <p:spPr bwMode="auto">
          <a:xfrm>
            <a:off x="2136088" y="5354312"/>
            <a:ext cx="3601564" cy="1280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506" y="1379785"/>
            <a:ext cx="1712913" cy="1530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590" y="1355097"/>
            <a:ext cx="1622425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1" r="27322" b="6989"/>
          <a:stretch/>
        </p:blipFill>
        <p:spPr bwMode="auto">
          <a:xfrm>
            <a:off x="5883727" y="1422429"/>
            <a:ext cx="3161758" cy="1980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53"/>
          <a:stretch/>
        </p:blipFill>
        <p:spPr bwMode="auto">
          <a:xfrm>
            <a:off x="6127420" y="3913194"/>
            <a:ext cx="2558882" cy="2202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11" descr="Quizlet: сервис для обучен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923274" y="160338"/>
            <a:ext cx="7764767" cy="1061923"/>
          </a:xfrm>
          <a:prstGeom prst="roundRect">
            <a:avLst/>
          </a:prstGeom>
          <a:solidFill>
            <a:srgbClr val="F14124">
              <a:lumMod val="20000"/>
              <a:lumOff val="80000"/>
            </a:srgbClr>
          </a:solidFill>
          <a:ln w="25400" cap="flat" cmpd="sng" algn="ctr">
            <a:solidFill>
              <a:srgbClr val="4E67C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r>
              <a:rPr lang="uk-UA" sz="2800" b="1" dirty="0">
                <a:solidFill>
                  <a:srgbClr val="C00000"/>
                </a:solidFill>
                <a:latin typeface="Garamond" pitchFamily="18" charset="0"/>
              </a:rPr>
              <a:t>Презентації, електронні вправи, тести, </a:t>
            </a:r>
            <a:r>
              <a:rPr lang="uk-UA" sz="2800" b="1" dirty="0" err="1">
                <a:solidFill>
                  <a:srgbClr val="C00000"/>
                </a:solidFill>
                <a:latin typeface="Garamond" pitchFamily="18" charset="0"/>
              </a:rPr>
              <a:t>інфографіка</a:t>
            </a:r>
            <a:r>
              <a:rPr lang="uk-UA" sz="2800" b="1" dirty="0">
                <a:solidFill>
                  <a:srgbClr val="C00000"/>
                </a:solidFill>
                <a:latin typeface="Garamond" pitchFamily="18" charset="0"/>
              </a:rPr>
              <a:t>, ментальні карти, флеш карти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B9F0BC-915D-4F59-A139-2916E53805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5509" y="2950422"/>
            <a:ext cx="603556" cy="957155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0679772C-0E24-48E2-B05F-F926A48C574D}"/>
              </a:ext>
            </a:extLst>
          </p:cNvPr>
          <p:cNvSpPr/>
          <p:nvPr/>
        </p:nvSpPr>
        <p:spPr>
          <a:xfrm>
            <a:off x="237733" y="1347818"/>
            <a:ext cx="1425602" cy="467347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69" b="23389"/>
          <a:stretch/>
        </p:blipFill>
        <p:spPr bwMode="auto">
          <a:xfrm>
            <a:off x="399801" y="1450550"/>
            <a:ext cx="1152656" cy="626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82" b="10732"/>
          <a:stretch/>
        </p:blipFill>
        <p:spPr bwMode="auto">
          <a:xfrm>
            <a:off x="349569" y="2110732"/>
            <a:ext cx="1253120" cy="62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32" b="19458"/>
          <a:stretch/>
        </p:blipFill>
        <p:spPr bwMode="auto">
          <a:xfrm>
            <a:off x="341547" y="2813372"/>
            <a:ext cx="1253120" cy="482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75" b="23463"/>
          <a:stretch/>
        </p:blipFill>
        <p:spPr bwMode="auto">
          <a:xfrm>
            <a:off x="333484" y="3440784"/>
            <a:ext cx="1261183" cy="680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84" y="4250252"/>
            <a:ext cx="1230674" cy="689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0" b="10520"/>
          <a:stretch/>
        </p:blipFill>
        <p:spPr bwMode="auto">
          <a:xfrm>
            <a:off x="372805" y="5064987"/>
            <a:ext cx="1206648" cy="831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85035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5" r="17787" b="9905"/>
          <a:stretch/>
        </p:blipFill>
        <p:spPr bwMode="auto">
          <a:xfrm>
            <a:off x="2341747" y="1436778"/>
            <a:ext cx="3006224" cy="1614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" t="14691" r="8629" b="6309"/>
          <a:stretch/>
        </p:blipFill>
        <p:spPr bwMode="auto">
          <a:xfrm>
            <a:off x="5572413" y="1464413"/>
            <a:ext cx="3247759" cy="1604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837" y="3740960"/>
            <a:ext cx="2322513" cy="181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1807551" y="197533"/>
            <a:ext cx="6416290" cy="828707"/>
          </a:xfrm>
          <a:prstGeom prst="roundRect">
            <a:avLst/>
          </a:prstGeom>
          <a:solidFill>
            <a:srgbClr val="F14124">
              <a:lumMod val="20000"/>
              <a:lumOff val="80000"/>
            </a:srgbClr>
          </a:solidFill>
          <a:ln w="25400" cap="flat" cmpd="sng" algn="ctr">
            <a:solidFill>
              <a:srgbClr val="4E67C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C00000"/>
                </a:solidFill>
                <a:latin typeface="Garamond" pitchFamily="18" charset="0"/>
              </a:rPr>
              <a:t>Електронні зошити, інтерактивні дошки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9" t="6731" r="1902" b="3208"/>
          <a:stretch/>
        </p:blipFill>
        <p:spPr bwMode="auto">
          <a:xfrm>
            <a:off x="1953228" y="3551183"/>
            <a:ext cx="4358647" cy="2960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938CEF26-AC20-470A-A9FE-5AE510B528AB}"/>
              </a:ext>
            </a:extLst>
          </p:cNvPr>
          <p:cNvSpPr/>
          <p:nvPr/>
        </p:nvSpPr>
        <p:spPr>
          <a:xfrm>
            <a:off x="236656" y="929797"/>
            <a:ext cx="1438371" cy="40412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5DCBF9-8864-4B8B-AE5A-1E0A39CA2E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1450" y="2563431"/>
            <a:ext cx="603556" cy="957155"/>
          </a:xfrm>
          <a:prstGeom prst="rect">
            <a:avLst/>
          </a:prstGeom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38" y="1042091"/>
            <a:ext cx="1264030" cy="619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28" y="1758473"/>
            <a:ext cx="1294355" cy="619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48" y="2516550"/>
            <a:ext cx="1287610" cy="41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43" y="3068961"/>
            <a:ext cx="1264030" cy="562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05" y="3789039"/>
            <a:ext cx="1304353" cy="983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27640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9" t="18409" r="39258" b="25708"/>
          <a:stretch/>
        </p:blipFill>
        <p:spPr bwMode="auto">
          <a:xfrm>
            <a:off x="3131840" y="1183608"/>
            <a:ext cx="2254869" cy="3282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20" y="3177278"/>
            <a:ext cx="2094048" cy="3192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3" t="7842" r="33956" b="24469"/>
          <a:stretch/>
        </p:blipFill>
        <p:spPr bwMode="auto">
          <a:xfrm>
            <a:off x="6516216" y="4011170"/>
            <a:ext cx="2155315" cy="2588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4" t="14518" r="32506" b="30682"/>
          <a:stretch/>
        </p:blipFill>
        <p:spPr bwMode="auto">
          <a:xfrm>
            <a:off x="3407294" y="4749223"/>
            <a:ext cx="2299724" cy="198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1973896" y="312704"/>
            <a:ext cx="6416290" cy="617188"/>
          </a:xfrm>
          <a:prstGeom prst="roundRect">
            <a:avLst/>
          </a:prstGeom>
          <a:solidFill>
            <a:srgbClr val="F14124">
              <a:lumMod val="20000"/>
              <a:lumOff val="80000"/>
            </a:srgbClr>
          </a:solidFill>
          <a:ln w="25400" cap="flat" cmpd="sng" algn="ctr">
            <a:solidFill>
              <a:srgbClr val="4E67C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C00000"/>
                </a:solidFill>
                <a:latin typeface="Garamond" pitchFamily="18" charset="0"/>
              </a:rPr>
              <a:t>Інтерактивні посібники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6" t="12458" r="9966" b="10145"/>
          <a:stretch/>
        </p:blipFill>
        <p:spPr bwMode="auto">
          <a:xfrm>
            <a:off x="5640454" y="1183608"/>
            <a:ext cx="3031077" cy="2633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C1BA405D-F74A-4286-B80B-BE50AB1D2655}"/>
              </a:ext>
            </a:extLst>
          </p:cNvPr>
          <p:cNvSpPr/>
          <p:nvPr/>
        </p:nvSpPr>
        <p:spPr>
          <a:xfrm>
            <a:off x="412720" y="1295656"/>
            <a:ext cx="1561176" cy="166314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F8AD5E-D657-4CC1-9987-BFF4CF53AC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2774" y="1662406"/>
            <a:ext cx="603556" cy="957155"/>
          </a:xfrm>
          <a:prstGeom prst="rect">
            <a:avLst/>
          </a:prstGeom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54" y="1964748"/>
            <a:ext cx="1294387" cy="82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96" b="35302"/>
          <a:stretch/>
        </p:blipFill>
        <p:spPr bwMode="auto">
          <a:xfrm>
            <a:off x="533409" y="1423815"/>
            <a:ext cx="1308676" cy="459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3321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060848"/>
            <a:ext cx="8229600" cy="1143000"/>
          </a:xfrm>
        </p:spPr>
        <p:txBody>
          <a:bodyPr>
            <a:normAutofit/>
          </a:bodyPr>
          <a:lstStyle/>
          <a:p>
            <a:r>
              <a:rPr lang="uk-UA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Дякую за увагу!</a:t>
            </a:r>
            <a:endParaRPr lang="ru-RU" sz="5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190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5">
            <a:extLst>
              <a:ext uri="{FF2B5EF4-FFF2-40B4-BE49-F238E27FC236}">
                <a16:creationId xmlns:a16="http://schemas.microsoft.com/office/drawing/2014/main" id="{97B6C469-63D4-47E7-A24E-E656AB6FF9A7}"/>
              </a:ext>
            </a:extLst>
          </p:cNvPr>
          <p:cNvSpPr/>
          <p:nvPr/>
        </p:nvSpPr>
        <p:spPr>
          <a:xfrm>
            <a:off x="1528381" y="260648"/>
            <a:ext cx="6087237" cy="84623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lvl="0" algn="ctr">
              <a:spcBef>
                <a:spcPct val="20000"/>
              </a:spcBef>
            </a:pPr>
            <a:r>
              <a:rPr lang="uk-UA" sz="2800" b="1" dirty="0">
                <a:solidFill>
                  <a:srgbClr val="C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Використання месенджерів та онлайн-платформ для спілкування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D9546D-0FC0-40B2-B0D8-8F6CB39E6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700808"/>
            <a:ext cx="3603495" cy="42688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D21C3C-A8C5-4AEC-9394-49ADE0C2E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598525"/>
            <a:ext cx="3370374" cy="42282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654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5">
            <a:extLst>
              <a:ext uri="{FF2B5EF4-FFF2-40B4-BE49-F238E27FC236}">
                <a16:creationId xmlns:a16="http://schemas.microsoft.com/office/drawing/2014/main" id="{76722031-33DB-44C4-88F7-117D073B3028}"/>
              </a:ext>
            </a:extLst>
          </p:cNvPr>
          <p:cNvSpPr/>
          <p:nvPr/>
        </p:nvSpPr>
        <p:spPr>
          <a:xfrm>
            <a:off x="1461655" y="77862"/>
            <a:ext cx="6087237" cy="84623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lvl="0" algn="ctr">
              <a:spcBef>
                <a:spcPct val="20000"/>
              </a:spcBef>
            </a:pPr>
            <a:r>
              <a:rPr lang="uk-UA" sz="2800" b="1" dirty="0">
                <a:solidFill>
                  <a:srgbClr val="C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Організація спільних проектів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934D333-9866-4D0C-84AF-93AA5C0706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50" b="25850"/>
          <a:stretch/>
        </p:blipFill>
        <p:spPr>
          <a:xfrm>
            <a:off x="757407" y="1556792"/>
            <a:ext cx="3306536" cy="43204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481CA8-7FA8-4BCB-95D0-C447C02805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50" b="39500"/>
          <a:stretch/>
        </p:blipFill>
        <p:spPr>
          <a:xfrm>
            <a:off x="4953082" y="1610798"/>
            <a:ext cx="3406356" cy="42124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623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2FF656F-BCB2-4996-AE9C-C55C7B8CA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36809"/>
            <a:ext cx="3881038" cy="25857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Скругленный прямоугольник 5">
            <a:extLst>
              <a:ext uri="{FF2B5EF4-FFF2-40B4-BE49-F238E27FC236}">
                <a16:creationId xmlns:a16="http://schemas.microsoft.com/office/drawing/2014/main" id="{322ACDEC-4506-46E8-A684-DE475E4A1977}"/>
              </a:ext>
            </a:extLst>
          </p:cNvPr>
          <p:cNvSpPr/>
          <p:nvPr/>
        </p:nvSpPr>
        <p:spPr>
          <a:xfrm>
            <a:off x="1461655" y="77862"/>
            <a:ext cx="6087237" cy="84623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lvl="0" algn="ctr">
              <a:spcBef>
                <a:spcPct val="20000"/>
              </a:spcBef>
            </a:pPr>
            <a:r>
              <a:rPr lang="uk-UA" sz="2800" b="1" dirty="0">
                <a:solidFill>
                  <a:srgbClr val="C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Засідання методичної комісії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0BFA6D-74AB-42A5-9E3D-B59DEF2CB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963" y="4022552"/>
            <a:ext cx="4834187" cy="3004722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942" y="1411895"/>
            <a:ext cx="4498415" cy="25268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8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CFB6D0-D1EF-4665-A4A1-EAE6BE357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043" y="1273861"/>
            <a:ext cx="7059913" cy="5442664"/>
          </a:xfrm>
          <a:prstGeom prst="rect">
            <a:avLst/>
          </a:prstGeom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7EBB91A3-2E6D-451A-9AB4-1E593FEFAD16}"/>
              </a:ext>
            </a:extLst>
          </p:cNvPr>
          <p:cNvSpPr/>
          <p:nvPr/>
        </p:nvSpPr>
        <p:spPr>
          <a:xfrm>
            <a:off x="1862197" y="504117"/>
            <a:ext cx="5799205" cy="8570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400" b="1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Карта оцінки діяльності педагогів</a:t>
            </a:r>
            <a:endParaRPr lang="uk-UA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42F1116-5E16-4CF7-A114-2606881C58F2}"/>
              </a:ext>
            </a:extLst>
          </p:cNvPr>
          <p:cNvSpPr/>
          <p:nvPr/>
        </p:nvSpPr>
        <p:spPr>
          <a:xfrm>
            <a:off x="2411760" y="-19103"/>
            <a:ext cx="52496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>
                <a:solidFill>
                  <a:srgbClr val="C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Організація методичної роботи</a:t>
            </a:r>
            <a:endParaRPr lang="uk-UA" sz="2800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70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7EBB91A3-2E6D-451A-9AB4-1E593FEFAD16}"/>
              </a:ext>
            </a:extLst>
          </p:cNvPr>
          <p:cNvSpPr/>
          <p:nvPr/>
        </p:nvSpPr>
        <p:spPr>
          <a:xfrm>
            <a:off x="1626355" y="260648"/>
            <a:ext cx="6041730" cy="12686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8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Використання хмарних сховищ для зберігання методичних матеріалів</a:t>
            </a:r>
            <a:endParaRPr lang="uk-UA" sz="2800" dirty="0">
              <a:solidFill>
                <a:srgbClr val="C0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84" y="1776743"/>
            <a:ext cx="4122912" cy="2541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687" y="1823859"/>
            <a:ext cx="4317602" cy="2515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84" y="4482382"/>
            <a:ext cx="4217181" cy="1952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933" y="4482382"/>
            <a:ext cx="4201356" cy="2007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0854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9C1B4C-A586-449C-8BDF-BBE9F8B17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129" b="51332"/>
          <a:stretch/>
        </p:blipFill>
        <p:spPr>
          <a:xfrm>
            <a:off x="251520" y="1652658"/>
            <a:ext cx="3984598" cy="21363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B18215-6B1A-4294-A033-B65775F5B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646180"/>
            <a:ext cx="4212409" cy="21428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56A4CF-AAC4-40F2-A72B-4C3D332B35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664"/>
          <a:stretch/>
        </p:blipFill>
        <p:spPr>
          <a:xfrm>
            <a:off x="323528" y="4203384"/>
            <a:ext cx="3600400" cy="21768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491059-39A4-4708-8391-B75263E620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1336"/>
          <a:stretch/>
        </p:blipFill>
        <p:spPr>
          <a:xfrm>
            <a:off x="4557196" y="4251540"/>
            <a:ext cx="4342059" cy="21663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кругленный прямоугольник 5">
            <a:extLst>
              <a:ext uri="{FF2B5EF4-FFF2-40B4-BE49-F238E27FC236}">
                <a16:creationId xmlns:a16="http://schemas.microsoft.com/office/drawing/2014/main" id="{E9746906-37DF-493A-A76E-E2C76441C2EC}"/>
              </a:ext>
            </a:extLst>
          </p:cNvPr>
          <p:cNvSpPr/>
          <p:nvPr/>
        </p:nvSpPr>
        <p:spPr>
          <a:xfrm>
            <a:off x="1513577" y="321522"/>
            <a:ext cx="6087237" cy="84623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800" b="1" dirty="0">
                <a:solidFill>
                  <a:srgbClr val="C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Моніторинг та оцінювання методичної роботи </a:t>
            </a:r>
            <a:endParaRPr lang="uk-UA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8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1"/>
          <a:stretch/>
        </p:blipFill>
        <p:spPr bwMode="auto">
          <a:xfrm>
            <a:off x="333442" y="1834779"/>
            <a:ext cx="4600127" cy="28372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343" y="1154188"/>
            <a:ext cx="4985115" cy="68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Скругленный прямоугольник 5">
            <a:extLst>
              <a:ext uri="{FF2B5EF4-FFF2-40B4-BE49-F238E27FC236}">
                <a16:creationId xmlns:a16="http://schemas.microsoft.com/office/drawing/2014/main" id="{31A904EC-7979-4BE1-B4AD-68752D6A0244}"/>
              </a:ext>
            </a:extLst>
          </p:cNvPr>
          <p:cNvSpPr/>
          <p:nvPr/>
        </p:nvSpPr>
        <p:spPr>
          <a:xfrm>
            <a:off x="333442" y="97772"/>
            <a:ext cx="8640960" cy="105054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C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Створення та ведення онлайн-бібліотеки методичних матеріалів</a:t>
            </a:r>
            <a:endParaRPr lang="uk-UA" sz="2800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20675EE-56E9-4CFE-B48B-CC7C9C8C6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3969702"/>
            <a:ext cx="4235380" cy="26565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5059825"/>
      </p:ext>
    </p:extLst>
  </p:cSld>
  <p:clrMapOvr>
    <a:masterClrMapping/>
  </p:clrMapOvr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Воздушный поток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6801</TotalTime>
  <Words>218</Words>
  <Application>Microsoft Office PowerPoint</Application>
  <PresentationFormat>Экран (4:3)</PresentationFormat>
  <Paragraphs>47</Paragraphs>
  <Slides>28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45" baseType="lpstr">
      <vt:lpstr>Arial</vt:lpstr>
      <vt:lpstr>Calibri</vt:lpstr>
      <vt:lpstr>Cambria Math</vt:lpstr>
      <vt:lpstr>Century Gothic</vt:lpstr>
      <vt:lpstr>Courier New</vt:lpstr>
      <vt:lpstr>Garamond</vt:lpstr>
      <vt:lpstr>Georgia</vt:lpstr>
      <vt:lpstr>Palatino Linotype</vt:lpstr>
      <vt:lpstr>Times New Roman</vt:lpstr>
      <vt:lpstr>Trebuchet MS</vt:lpstr>
      <vt:lpstr>Tunga</vt:lpstr>
      <vt:lpstr>Тема Office</vt:lpstr>
      <vt:lpstr>1_Тема Office</vt:lpstr>
      <vt:lpstr>3_Тема Office</vt:lpstr>
      <vt:lpstr>1_Воздушный поток</vt:lpstr>
      <vt:lpstr>Исполнительная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Відкриті лекції, МАЙСТЕР - КЛАСи</vt:lpstr>
      <vt:lpstr>Презентация PowerPoint</vt:lpstr>
      <vt:lpstr>  Публікації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Професійна компетентність майстрів виробничого навчання: стан, проблеми та перспективи розвитку</dc:title>
  <dc:creator>Елена Николаевна</dc:creator>
  <cp:lastModifiedBy>Administrator</cp:lastModifiedBy>
  <cp:revision>344</cp:revision>
  <dcterms:created xsi:type="dcterms:W3CDTF">2021-02-17T13:56:02Z</dcterms:created>
  <dcterms:modified xsi:type="dcterms:W3CDTF">2024-02-23T10:39:11Z</dcterms:modified>
</cp:coreProperties>
</file>