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8" r:id="rId4"/>
    <p:sldId id="287" r:id="rId5"/>
    <p:sldId id="276" r:id="rId6"/>
    <p:sldId id="259" r:id="rId7"/>
    <p:sldId id="265" r:id="rId8"/>
    <p:sldId id="289" r:id="rId9"/>
    <p:sldId id="266" r:id="rId10"/>
    <p:sldId id="267" r:id="rId11"/>
    <p:sldId id="268" r:id="rId12"/>
    <p:sldId id="269" r:id="rId13"/>
    <p:sldId id="270" r:id="rId14"/>
    <p:sldId id="273" r:id="rId15"/>
    <p:sldId id="260" r:id="rId16"/>
    <p:sldId id="261" r:id="rId17"/>
    <p:sldId id="262" r:id="rId18"/>
    <p:sldId id="258" r:id="rId19"/>
    <p:sldId id="264" r:id="rId20"/>
    <p:sldId id="284" r:id="rId21"/>
    <p:sldId id="285" r:id="rId22"/>
    <p:sldId id="271" r:id="rId23"/>
    <p:sldId id="272" r:id="rId24"/>
    <p:sldId id="279" r:id="rId25"/>
    <p:sldId id="275" r:id="rId26"/>
    <p:sldId id="281" r:id="rId27"/>
    <p:sldId id="278" r:id="rId28"/>
    <p:sldId id="277" r:id="rId29"/>
    <p:sldId id="263" r:id="rId30"/>
    <p:sldId id="283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4A7"/>
    <a:srgbClr val="94DDDE"/>
    <a:srgbClr val="FCE1DC"/>
    <a:srgbClr val="2B4B82"/>
    <a:srgbClr val="43A2CA"/>
    <a:srgbClr val="7BCCC4"/>
    <a:srgbClr val="A8DDB5"/>
    <a:srgbClr val="CCEBC5"/>
    <a:srgbClr val="4472C4"/>
    <a:srgbClr val="87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56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25C19-FC8B-4130-8DDF-0098D76D11A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DFDF092D-0326-435D-B96A-DC0FD269F2B8}">
      <dgm:prSet phldrT="[Текст]"/>
      <dgm:spPr>
        <a:solidFill>
          <a:srgbClr val="F0F9E8"/>
        </a:solidFill>
        <a:ln>
          <a:noFill/>
        </a:ln>
      </dgm:spPr>
      <dgm:t>
        <a:bodyPr/>
        <a:lstStyle/>
        <a:p>
          <a:r>
            <a:rPr lang="uk-UA" dirty="0"/>
            <a:t> </a:t>
          </a:r>
        </a:p>
      </dgm:t>
    </dgm:pt>
    <dgm:pt modelId="{91670AAE-F0DF-4C71-A45C-D301BD554118}" type="parTrans" cxnId="{7FD0E7BD-5F84-435F-9EDF-3DCF28DBFCCD}">
      <dgm:prSet/>
      <dgm:spPr/>
      <dgm:t>
        <a:bodyPr/>
        <a:lstStyle/>
        <a:p>
          <a:endParaRPr lang="uk-UA"/>
        </a:p>
      </dgm:t>
    </dgm:pt>
    <dgm:pt modelId="{6A723241-F0DC-47B3-A861-743BB27EA861}" type="sibTrans" cxnId="{7FD0E7BD-5F84-435F-9EDF-3DCF28DBFCCD}">
      <dgm:prSet/>
      <dgm:spPr/>
      <dgm:t>
        <a:bodyPr/>
        <a:lstStyle/>
        <a:p>
          <a:endParaRPr lang="uk-UA"/>
        </a:p>
      </dgm:t>
    </dgm:pt>
    <dgm:pt modelId="{BF511E92-8833-435B-B603-AD3E94B7DB52}">
      <dgm:prSet phldrT="[Текст]"/>
      <dgm:spPr>
        <a:solidFill>
          <a:srgbClr val="CCEBC5"/>
        </a:solidFill>
        <a:ln>
          <a:noFill/>
        </a:ln>
      </dgm:spPr>
      <dgm:t>
        <a:bodyPr/>
        <a:lstStyle/>
        <a:p>
          <a:r>
            <a:rPr lang="uk-UA" dirty="0"/>
            <a:t> </a:t>
          </a:r>
        </a:p>
      </dgm:t>
    </dgm:pt>
    <dgm:pt modelId="{9C3B950B-5CB6-4D6A-9FB4-C77CB0823E1D}" type="parTrans" cxnId="{43627C97-08D4-4833-A51C-1EBB60A01A81}">
      <dgm:prSet/>
      <dgm:spPr/>
      <dgm:t>
        <a:bodyPr/>
        <a:lstStyle/>
        <a:p>
          <a:endParaRPr lang="uk-UA"/>
        </a:p>
      </dgm:t>
    </dgm:pt>
    <dgm:pt modelId="{E5D4D418-A61F-4740-9473-1606BF5A636F}" type="sibTrans" cxnId="{43627C97-08D4-4833-A51C-1EBB60A01A81}">
      <dgm:prSet/>
      <dgm:spPr/>
      <dgm:t>
        <a:bodyPr/>
        <a:lstStyle/>
        <a:p>
          <a:endParaRPr lang="uk-UA"/>
        </a:p>
      </dgm:t>
    </dgm:pt>
    <dgm:pt modelId="{BA572B19-AD62-4C3F-96F5-9B5681534D06}">
      <dgm:prSet phldrT="[Текст]"/>
      <dgm:spPr>
        <a:solidFill>
          <a:srgbClr val="43A2CA"/>
        </a:solidFill>
        <a:ln>
          <a:noFill/>
        </a:ln>
      </dgm:spPr>
      <dgm:t>
        <a:bodyPr/>
        <a:lstStyle/>
        <a:p>
          <a:r>
            <a:rPr lang="uk-UA" dirty="0"/>
            <a:t> </a:t>
          </a:r>
        </a:p>
      </dgm:t>
    </dgm:pt>
    <dgm:pt modelId="{D690C6C6-4164-4F71-A625-91CD890C7C99}" type="parTrans" cxnId="{FC30C87B-98C6-44C7-91B9-4FE65BD9B65E}">
      <dgm:prSet/>
      <dgm:spPr/>
      <dgm:t>
        <a:bodyPr/>
        <a:lstStyle/>
        <a:p>
          <a:endParaRPr lang="uk-UA"/>
        </a:p>
      </dgm:t>
    </dgm:pt>
    <dgm:pt modelId="{41DA98FC-3C4D-47CF-A5B2-AC878278566D}" type="sibTrans" cxnId="{FC30C87B-98C6-44C7-91B9-4FE65BD9B65E}">
      <dgm:prSet/>
      <dgm:spPr/>
      <dgm:t>
        <a:bodyPr/>
        <a:lstStyle/>
        <a:p>
          <a:endParaRPr lang="uk-UA"/>
        </a:p>
      </dgm:t>
    </dgm:pt>
    <dgm:pt modelId="{1498F116-80E8-4216-AEFC-34BF7A14968D}">
      <dgm:prSet phldrT="[Текст]"/>
      <dgm:spPr>
        <a:solidFill>
          <a:srgbClr val="A8DDB5"/>
        </a:solidFill>
        <a:ln>
          <a:noFill/>
        </a:ln>
      </dgm:spPr>
      <dgm:t>
        <a:bodyPr/>
        <a:lstStyle/>
        <a:p>
          <a:r>
            <a:rPr lang="uk-UA" dirty="0"/>
            <a:t> </a:t>
          </a:r>
        </a:p>
      </dgm:t>
    </dgm:pt>
    <dgm:pt modelId="{70365FAB-271F-4484-AF00-F78CDEFBFA64}" type="parTrans" cxnId="{CBA2D37E-B642-4041-B6FD-85807C7C1883}">
      <dgm:prSet/>
      <dgm:spPr/>
      <dgm:t>
        <a:bodyPr/>
        <a:lstStyle/>
        <a:p>
          <a:endParaRPr lang="uk-UA"/>
        </a:p>
      </dgm:t>
    </dgm:pt>
    <dgm:pt modelId="{5DDF4E56-678E-434B-B6BD-60D60618531B}" type="sibTrans" cxnId="{CBA2D37E-B642-4041-B6FD-85807C7C1883}">
      <dgm:prSet/>
      <dgm:spPr/>
      <dgm:t>
        <a:bodyPr/>
        <a:lstStyle/>
        <a:p>
          <a:endParaRPr lang="uk-UA"/>
        </a:p>
      </dgm:t>
    </dgm:pt>
    <dgm:pt modelId="{A14EB267-FC58-4717-A6CC-69F67D7C0E36}">
      <dgm:prSet phldrT="[Текст]"/>
      <dgm:spPr>
        <a:solidFill>
          <a:srgbClr val="7BCCC4"/>
        </a:solidFill>
        <a:ln>
          <a:noFill/>
        </a:ln>
      </dgm:spPr>
      <dgm:t>
        <a:bodyPr/>
        <a:lstStyle/>
        <a:p>
          <a:r>
            <a:rPr lang="uk-UA" dirty="0"/>
            <a:t> </a:t>
          </a:r>
        </a:p>
      </dgm:t>
    </dgm:pt>
    <dgm:pt modelId="{D7C59C1D-345E-45B9-A9EE-772BF5BEA7FE}" type="parTrans" cxnId="{BD1E05DD-5238-4150-A962-87F508C3B97F}">
      <dgm:prSet/>
      <dgm:spPr/>
      <dgm:t>
        <a:bodyPr/>
        <a:lstStyle/>
        <a:p>
          <a:endParaRPr lang="uk-UA"/>
        </a:p>
      </dgm:t>
    </dgm:pt>
    <dgm:pt modelId="{DEEAC647-A4B1-487C-9C28-3368A8CCAA57}" type="sibTrans" cxnId="{BD1E05DD-5238-4150-A962-87F508C3B97F}">
      <dgm:prSet/>
      <dgm:spPr/>
      <dgm:t>
        <a:bodyPr/>
        <a:lstStyle/>
        <a:p>
          <a:endParaRPr lang="uk-UA"/>
        </a:p>
      </dgm:t>
    </dgm:pt>
    <dgm:pt modelId="{EE4E55F1-5CE9-4D8B-8191-9365FA7C9518}">
      <dgm:prSet phldrT="[Текст]"/>
      <dgm:spPr>
        <a:ln>
          <a:noFill/>
        </a:ln>
      </dgm:spPr>
      <dgm:t>
        <a:bodyPr/>
        <a:lstStyle/>
        <a:p>
          <a:endParaRPr lang="uk-UA" dirty="0"/>
        </a:p>
      </dgm:t>
    </dgm:pt>
    <dgm:pt modelId="{ED762F92-7190-455C-B5F1-77DCE4155047}" type="parTrans" cxnId="{4D742BCC-06E0-4A5B-B924-81337A6BA219}">
      <dgm:prSet/>
      <dgm:spPr/>
      <dgm:t>
        <a:bodyPr/>
        <a:lstStyle/>
        <a:p>
          <a:endParaRPr lang="uk-UA"/>
        </a:p>
      </dgm:t>
    </dgm:pt>
    <dgm:pt modelId="{745C43D3-DEC3-4B61-84D8-F444FF93473E}" type="sibTrans" cxnId="{4D742BCC-06E0-4A5B-B924-81337A6BA219}">
      <dgm:prSet/>
      <dgm:spPr/>
      <dgm:t>
        <a:bodyPr/>
        <a:lstStyle/>
        <a:p>
          <a:endParaRPr lang="uk-UA"/>
        </a:p>
      </dgm:t>
    </dgm:pt>
    <dgm:pt modelId="{90D4C4F3-1CBA-4A78-9A19-CF63B201A886}" type="pres">
      <dgm:prSet presAssocID="{D2A25C19-FC8B-4130-8DDF-0098D76D11AF}" presName="Name0" presStyleCnt="0">
        <dgm:presLayoutVars>
          <dgm:dir/>
          <dgm:animLvl val="lvl"/>
          <dgm:resizeHandles val="exact"/>
        </dgm:presLayoutVars>
      </dgm:prSet>
      <dgm:spPr/>
    </dgm:pt>
    <dgm:pt modelId="{D0BAEE5C-227A-4F95-A439-73BD3F021906}" type="pres">
      <dgm:prSet presAssocID="{DFDF092D-0326-435D-B96A-DC0FD269F2B8}" presName="Name8" presStyleCnt="0"/>
      <dgm:spPr/>
    </dgm:pt>
    <dgm:pt modelId="{94B5ED4E-09A4-498D-AA6C-7A10F7F76A0B}" type="pres">
      <dgm:prSet presAssocID="{DFDF092D-0326-435D-B96A-DC0FD269F2B8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9E0C7-8651-4824-A563-5AF908830904}" type="pres">
      <dgm:prSet presAssocID="{DFDF092D-0326-435D-B96A-DC0FD269F2B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BA035D-D0A6-44A2-A4E0-4B5A711F0C0A}" type="pres">
      <dgm:prSet presAssocID="{BF511E92-8833-435B-B603-AD3E94B7DB52}" presName="Name8" presStyleCnt="0"/>
      <dgm:spPr/>
    </dgm:pt>
    <dgm:pt modelId="{B8E0159D-6837-41A0-A4D7-B6FB03B7F7D7}" type="pres">
      <dgm:prSet presAssocID="{BF511E92-8833-435B-B603-AD3E94B7DB52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793C8E-BD0A-49C9-8B2D-BD7383CF3A7C}" type="pres">
      <dgm:prSet presAssocID="{BF511E92-8833-435B-B603-AD3E94B7DB5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A4B95-54F5-45BF-AE15-B367213B4903}" type="pres">
      <dgm:prSet presAssocID="{1498F116-80E8-4216-AEFC-34BF7A14968D}" presName="Name8" presStyleCnt="0"/>
      <dgm:spPr/>
    </dgm:pt>
    <dgm:pt modelId="{227B4F8D-EB8B-465E-8FF5-A6499B8F5883}" type="pres">
      <dgm:prSet presAssocID="{1498F116-80E8-4216-AEFC-34BF7A14968D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79B3C8-3183-4971-9000-E5F7B106462E}" type="pres">
      <dgm:prSet presAssocID="{1498F116-80E8-4216-AEFC-34BF7A14968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45850-90C4-4FDA-A9BA-E51E617B2B76}" type="pres">
      <dgm:prSet presAssocID="{A14EB267-FC58-4717-A6CC-69F67D7C0E36}" presName="Name8" presStyleCnt="0"/>
      <dgm:spPr/>
    </dgm:pt>
    <dgm:pt modelId="{EA6F50A8-D4E3-48FD-AA27-8E0EBC5A54A1}" type="pres">
      <dgm:prSet presAssocID="{A14EB267-FC58-4717-A6CC-69F67D7C0E36}" presName="level" presStyleLbl="node1" presStyleIdx="3" presStyleCnt="6" custLinFactNeighborX="0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A55D3-B803-4F23-B6C4-A687B61EF07C}" type="pres">
      <dgm:prSet presAssocID="{A14EB267-FC58-4717-A6CC-69F67D7C0E3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A9F33-63B9-4804-A925-26734768CD9F}" type="pres">
      <dgm:prSet presAssocID="{BA572B19-AD62-4C3F-96F5-9B5681534D06}" presName="Name8" presStyleCnt="0"/>
      <dgm:spPr/>
    </dgm:pt>
    <dgm:pt modelId="{0AA7F4C9-D22C-49D5-B918-F15930CF9E1A}" type="pres">
      <dgm:prSet presAssocID="{BA572B19-AD62-4C3F-96F5-9B5681534D06}" presName="level" presStyleLbl="node1" presStyleIdx="4" presStyleCnt="6" custLinFactNeighborX="0" custLinFactNeighborY="-25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226F4-5533-4A11-AFD8-F9E7CB7D24A6}" type="pres">
      <dgm:prSet presAssocID="{BA572B19-AD62-4C3F-96F5-9B5681534D0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D47F2-FF89-4E16-B9F4-EBBFD910F95A}" type="pres">
      <dgm:prSet presAssocID="{EE4E55F1-5CE9-4D8B-8191-9365FA7C9518}" presName="Name8" presStyleCnt="0"/>
      <dgm:spPr/>
    </dgm:pt>
    <dgm:pt modelId="{E3E84376-E49B-42B2-8CB8-E690B4C1C0E8}" type="pres">
      <dgm:prSet presAssocID="{EE4E55F1-5CE9-4D8B-8191-9365FA7C9518}" presName="level" presStyleLbl="node1" presStyleIdx="5" presStyleCnt="6" custLinFactNeighborX="0" custLinFactNeighborY="-32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32F801-B48A-4C23-ABB0-A22A59614CD8}" type="pres">
      <dgm:prSet presAssocID="{EE4E55F1-5CE9-4D8B-8191-9365FA7C951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5F8E-25A4-4A6B-9CAF-69AD9CD74B2C}" type="presOf" srcId="{1498F116-80E8-4216-AEFC-34BF7A14968D}" destId="{3A79B3C8-3183-4971-9000-E5F7B106462E}" srcOrd="1" destOrd="0" presId="urn:microsoft.com/office/officeart/2005/8/layout/pyramid1"/>
    <dgm:cxn modelId="{7C2AFA26-493E-4296-AFDE-9A0A8678CF4C}" type="presOf" srcId="{EE4E55F1-5CE9-4D8B-8191-9365FA7C9518}" destId="{8332F801-B48A-4C23-ABB0-A22A59614CD8}" srcOrd="1" destOrd="0" presId="urn:microsoft.com/office/officeart/2005/8/layout/pyramid1"/>
    <dgm:cxn modelId="{FC30C87B-98C6-44C7-91B9-4FE65BD9B65E}" srcId="{D2A25C19-FC8B-4130-8DDF-0098D76D11AF}" destId="{BA572B19-AD62-4C3F-96F5-9B5681534D06}" srcOrd="4" destOrd="0" parTransId="{D690C6C6-4164-4F71-A625-91CD890C7C99}" sibTransId="{41DA98FC-3C4D-47CF-A5B2-AC878278566D}"/>
    <dgm:cxn modelId="{93DD93A5-BEBB-4FAD-AA17-3BE2BAFAC5C4}" type="presOf" srcId="{DFDF092D-0326-435D-B96A-DC0FD269F2B8}" destId="{93E9E0C7-8651-4824-A563-5AF908830904}" srcOrd="1" destOrd="0" presId="urn:microsoft.com/office/officeart/2005/8/layout/pyramid1"/>
    <dgm:cxn modelId="{4D742BCC-06E0-4A5B-B924-81337A6BA219}" srcId="{D2A25C19-FC8B-4130-8DDF-0098D76D11AF}" destId="{EE4E55F1-5CE9-4D8B-8191-9365FA7C9518}" srcOrd="5" destOrd="0" parTransId="{ED762F92-7190-455C-B5F1-77DCE4155047}" sibTransId="{745C43D3-DEC3-4B61-84D8-F444FF93473E}"/>
    <dgm:cxn modelId="{2AFA8CE4-205D-4AFE-8D47-87CA51D3AF97}" type="presOf" srcId="{BF511E92-8833-435B-B603-AD3E94B7DB52}" destId="{B8E0159D-6837-41A0-A4D7-B6FB03B7F7D7}" srcOrd="0" destOrd="0" presId="urn:microsoft.com/office/officeart/2005/8/layout/pyramid1"/>
    <dgm:cxn modelId="{6AC6A387-04D7-4ADF-9FED-D07CEACF0D96}" type="presOf" srcId="{EE4E55F1-5CE9-4D8B-8191-9365FA7C9518}" destId="{E3E84376-E49B-42B2-8CB8-E690B4C1C0E8}" srcOrd="0" destOrd="0" presId="urn:microsoft.com/office/officeart/2005/8/layout/pyramid1"/>
    <dgm:cxn modelId="{7FD0E7BD-5F84-435F-9EDF-3DCF28DBFCCD}" srcId="{D2A25C19-FC8B-4130-8DDF-0098D76D11AF}" destId="{DFDF092D-0326-435D-B96A-DC0FD269F2B8}" srcOrd="0" destOrd="0" parTransId="{91670AAE-F0DF-4C71-A45C-D301BD554118}" sibTransId="{6A723241-F0DC-47B3-A861-743BB27EA861}"/>
    <dgm:cxn modelId="{43627C97-08D4-4833-A51C-1EBB60A01A81}" srcId="{D2A25C19-FC8B-4130-8DDF-0098D76D11AF}" destId="{BF511E92-8833-435B-B603-AD3E94B7DB52}" srcOrd="1" destOrd="0" parTransId="{9C3B950B-5CB6-4D6A-9FB4-C77CB0823E1D}" sibTransId="{E5D4D418-A61F-4740-9473-1606BF5A636F}"/>
    <dgm:cxn modelId="{CBA2D37E-B642-4041-B6FD-85807C7C1883}" srcId="{D2A25C19-FC8B-4130-8DDF-0098D76D11AF}" destId="{1498F116-80E8-4216-AEFC-34BF7A14968D}" srcOrd="2" destOrd="0" parTransId="{70365FAB-271F-4484-AF00-F78CDEFBFA64}" sibTransId="{5DDF4E56-678E-434B-B6BD-60D60618531B}"/>
    <dgm:cxn modelId="{627CFC4F-BB24-4655-992A-2C238912C0FE}" type="presOf" srcId="{1498F116-80E8-4216-AEFC-34BF7A14968D}" destId="{227B4F8D-EB8B-465E-8FF5-A6499B8F5883}" srcOrd="0" destOrd="0" presId="urn:microsoft.com/office/officeart/2005/8/layout/pyramid1"/>
    <dgm:cxn modelId="{33735CC2-8925-486D-B513-844C5CFA4362}" type="presOf" srcId="{D2A25C19-FC8B-4130-8DDF-0098D76D11AF}" destId="{90D4C4F3-1CBA-4A78-9A19-CF63B201A886}" srcOrd="0" destOrd="0" presId="urn:microsoft.com/office/officeart/2005/8/layout/pyramid1"/>
    <dgm:cxn modelId="{BD1E05DD-5238-4150-A962-87F508C3B97F}" srcId="{D2A25C19-FC8B-4130-8DDF-0098D76D11AF}" destId="{A14EB267-FC58-4717-A6CC-69F67D7C0E36}" srcOrd="3" destOrd="0" parTransId="{D7C59C1D-345E-45B9-A9EE-772BF5BEA7FE}" sibTransId="{DEEAC647-A4B1-487C-9C28-3368A8CCAA57}"/>
    <dgm:cxn modelId="{8C2DEC12-FD51-448A-B92B-E955F7067735}" type="presOf" srcId="{BA572B19-AD62-4C3F-96F5-9B5681534D06}" destId="{EAA226F4-5533-4A11-AFD8-F9E7CB7D24A6}" srcOrd="1" destOrd="0" presId="urn:microsoft.com/office/officeart/2005/8/layout/pyramid1"/>
    <dgm:cxn modelId="{F775E6BD-A3EA-4285-80D1-C989F5C78E35}" type="presOf" srcId="{BA572B19-AD62-4C3F-96F5-9B5681534D06}" destId="{0AA7F4C9-D22C-49D5-B918-F15930CF9E1A}" srcOrd="0" destOrd="0" presId="urn:microsoft.com/office/officeart/2005/8/layout/pyramid1"/>
    <dgm:cxn modelId="{8E82C735-4D3B-46F2-8D58-8F5005D27BED}" type="presOf" srcId="{BF511E92-8833-435B-B603-AD3E94B7DB52}" destId="{75793C8E-BD0A-49C9-8B2D-BD7383CF3A7C}" srcOrd="1" destOrd="0" presId="urn:microsoft.com/office/officeart/2005/8/layout/pyramid1"/>
    <dgm:cxn modelId="{7F6A4D57-C382-454E-B060-D0B9FF8EFE9C}" type="presOf" srcId="{A14EB267-FC58-4717-A6CC-69F67D7C0E36}" destId="{DFAA55D3-B803-4F23-B6C4-A687B61EF07C}" srcOrd="1" destOrd="0" presId="urn:microsoft.com/office/officeart/2005/8/layout/pyramid1"/>
    <dgm:cxn modelId="{FDDE47C5-4D33-4271-B896-AAB187174C8A}" type="presOf" srcId="{DFDF092D-0326-435D-B96A-DC0FD269F2B8}" destId="{94B5ED4E-09A4-498D-AA6C-7A10F7F76A0B}" srcOrd="0" destOrd="0" presId="urn:microsoft.com/office/officeart/2005/8/layout/pyramid1"/>
    <dgm:cxn modelId="{83202503-7A55-4DC0-9DF2-B37ECB693A52}" type="presOf" srcId="{A14EB267-FC58-4717-A6CC-69F67D7C0E36}" destId="{EA6F50A8-D4E3-48FD-AA27-8E0EBC5A54A1}" srcOrd="0" destOrd="0" presId="urn:microsoft.com/office/officeart/2005/8/layout/pyramid1"/>
    <dgm:cxn modelId="{1738EB8E-8922-4911-9FA3-97C18EEE7C4C}" type="presParOf" srcId="{90D4C4F3-1CBA-4A78-9A19-CF63B201A886}" destId="{D0BAEE5C-227A-4F95-A439-73BD3F021906}" srcOrd="0" destOrd="0" presId="urn:microsoft.com/office/officeart/2005/8/layout/pyramid1"/>
    <dgm:cxn modelId="{5F7BBD97-0CC3-43F7-BBC9-9E10644A7D12}" type="presParOf" srcId="{D0BAEE5C-227A-4F95-A439-73BD3F021906}" destId="{94B5ED4E-09A4-498D-AA6C-7A10F7F76A0B}" srcOrd="0" destOrd="0" presId="urn:microsoft.com/office/officeart/2005/8/layout/pyramid1"/>
    <dgm:cxn modelId="{6CB6FADD-06AF-4CC6-A295-22FEEAA1956E}" type="presParOf" srcId="{D0BAEE5C-227A-4F95-A439-73BD3F021906}" destId="{93E9E0C7-8651-4824-A563-5AF908830904}" srcOrd="1" destOrd="0" presId="urn:microsoft.com/office/officeart/2005/8/layout/pyramid1"/>
    <dgm:cxn modelId="{27A8D3C5-4DCD-43E1-9CE6-53831C08D332}" type="presParOf" srcId="{90D4C4F3-1CBA-4A78-9A19-CF63B201A886}" destId="{91BA035D-D0A6-44A2-A4E0-4B5A711F0C0A}" srcOrd="1" destOrd="0" presId="urn:microsoft.com/office/officeart/2005/8/layout/pyramid1"/>
    <dgm:cxn modelId="{FB041456-CAA0-448B-8B8A-0BE6D4DC0498}" type="presParOf" srcId="{91BA035D-D0A6-44A2-A4E0-4B5A711F0C0A}" destId="{B8E0159D-6837-41A0-A4D7-B6FB03B7F7D7}" srcOrd="0" destOrd="0" presId="urn:microsoft.com/office/officeart/2005/8/layout/pyramid1"/>
    <dgm:cxn modelId="{C9F32E6D-916E-466C-8F52-5CB38A8E6F59}" type="presParOf" srcId="{91BA035D-D0A6-44A2-A4E0-4B5A711F0C0A}" destId="{75793C8E-BD0A-49C9-8B2D-BD7383CF3A7C}" srcOrd="1" destOrd="0" presId="urn:microsoft.com/office/officeart/2005/8/layout/pyramid1"/>
    <dgm:cxn modelId="{13403F33-F10D-4B7E-BC7E-C3475D642DA0}" type="presParOf" srcId="{90D4C4F3-1CBA-4A78-9A19-CF63B201A886}" destId="{3EEA4B95-54F5-45BF-AE15-B367213B4903}" srcOrd="2" destOrd="0" presId="urn:microsoft.com/office/officeart/2005/8/layout/pyramid1"/>
    <dgm:cxn modelId="{4F8F71B4-AC93-4248-9EB7-90CF41E6656C}" type="presParOf" srcId="{3EEA4B95-54F5-45BF-AE15-B367213B4903}" destId="{227B4F8D-EB8B-465E-8FF5-A6499B8F5883}" srcOrd="0" destOrd="0" presId="urn:microsoft.com/office/officeart/2005/8/layout/pyramid1"/>
    <dgm:cxn modelId="{A634D0D7-35AD-4702-97C2-8E593F948124}" type="presParOf" srcId="{3EEA4B95-54F5-45BF-AE15-B367213B4903}" destId="{3A79B3C8-3183-4971-9000-E5F7B106462E}" srcOrd="1" destOrd="0" presId="urn:microsoft.com/office/officeart/2005/8/layout/pyramid1"/>
    <dgm:cxn modelId="{93C7E83D-1A5D-4A59-A866-BB80A54444B2}" type="presParOf" srcId="{90D4C4F3-1CBA-4A78-9A19-CF63B201A886}" destId="{ABA45850-90C4-4FDA-A9BA-E51E617B2B76}" srcOrd="3" destOrd="0" presId="urn:microsoft.com/office/officeart/2005/8/layout/pyramid1"/>
    <dgm:cxn modelId="{DE584D8F-7EBC-4F28-A6E1-4466A2458036}" type="presParOf" srcId="{ABA45850-90C4-4FDA-A9BA-E51E617B2B76}" destId="{EA6F50A8-D4E3-48FD-AA27-8E0EBC5A54A1}" srcOrd="0" destOrd="0" presId="urn:microsoft.com/office/officeart/2005/8/layout/pyramid1"/>
    <dgm:cxn modelId="{7D7D2913-E41E-4E17-A6A2-74F464327872}" type="presParOf" srcId="{ABA45850-90C4-4FDA-A9BA-E51E617B2B76}" destId="{DFAA55D3-B803-4F23-B6C4-A687B61EF07C}" srcOrd="1" destOrd="0" presId="urn:microsoft.com/office/officeart/2005/8/layout/pyramid1"/>
    <dgm:cxn modelId="{6BD5688D-6A87-4CB5-925A-CBE7E559A763}" type="presParOf" srcId="{90D4C4F3-1CBA-4A78-9A19-CF63B201A886}" destId="{BF2A9F33-63B9-4804-A925-26734768CD9F}" srcOrd="4" destOrd="0" presId="urn:microsoft.com/office/officeart/2005/8/layout/pyramid1"/>
    <dgm:cxn modelId="{E9A746A5-B756-48B8-805C-409DD32669BF}" type="presParOf" srcId="{BF2A9F33-63B9-4804-A925-26734768CD9F}" destId="{0AA7F4C9-D22C-49D5-B918-F15930CF9E1A}" srcOrd="0" destOrd="0" presId="urn:microsoft.com/office/officeart/2005/8/layout/pyramid1"/>
    <dgm:cxn modelId="{6158A3A9-DD27-4E42-A282-A1761A582E63}" type="presParOf" srcId="{BF2A9F33-63B9-4804-A925-26734768CD9F}" destId="{EAA226F4-5533-4A11-AFD8-F9E7CB7D24A6}" srcOrd="1" destOrd="0" presId="urn:microsoft.com/office/officeart/2005/8/layout/pyramid1"/>
    <dgm:cxn modelId="{014FD7EB-9ECA-4631-A12C-AEA8C7EA35CD}" type="presParOf" srcId="{90D4C4F3-1CBA-4A78-9A19-CF63B201A886}" destId="{F2DD47F2-FF89-4E16-B9F4-EBBFD910F95A}" srcOrd="5" destOrd="0" presId="urn:microsoft.com/office/officeart/2005/8/layout/pyramid1"/>
    <dgm:cxn modelId="{6831FF8B-A274-4684-8432-5FC749B0D3E1}" type="presParOf" srcId="{F2DD47F2-FF89-4E16-B9F4-EBBFD910F95A}" destId="{E3E84376-E49B-42B2-8CB8-E690B4C1C0E8}" srcOrd="0" destOrd="0" presId="urn:microsoft.com/office/officeart/2005/8/layout/pyramid1"/>
    <dgm:cxn modelId="{34D7F508-123D-4810-905B-E39F09FFE309}" type="presParOf" srcId="{F2DD47F2-FF89-4E16-B9F4-EBBFD910F95A}" destId="{8332F801-B48A-4C23-ABB0-A22A59614CD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5ED4E-09A4-498D-AA6C-7A10F7F76A0B}">
      <dsp:nvSpPr>
        <dsp:cNvPr id="0" name=""/>
        <dsp:cNvSpPr/>
      </dsp:nvSpPr>
      <dsp:spPr>
        <a:xfrm>
          <a:off x="2268719" y="0"/>
          <a:ext cx="907487" cy="863683"/>
        </a:xfrm>
        <a:prstGeom prst="trapezoid">
          <a:avLst>
            <a:gd name="adj" fmla="val 52536"/>
          </a:avLst>
        </a:prstGeom>
        <a:solidFill>
          <a:srgbClr val="F0F9E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/>
            <a:t> </a:t>
          </a:r>
        </a:p>
      </dsp:txBody>
      <dsp:txXfrm>
        <a:off x="2268719" y="0"/>
        <a:ext cx="907487" cy="863683"/>
      </dsp:txXfrm>
    </dsp:sp>
    <dsp:sp modelId="{B8E0159D-6837-41A0-A4D7-B6FB03B7F7D7}">
      <dsp:nvSpPr>
        <dsp:cNvPr id="0" name=""/>
        <dsp:cNvSpPr/>
      </dsp:nvSpPr>
      <dsp:spPr>
        <a:xfrm>
          <a:off x="1814975" y="863683"/>
          <a:ext cx="1814975" cy="863683"/>
        </a:xfrm>
        <a:prstGeom prst="trapezoid">
          <a:avLst>
            <a:gd name="adj" fmla="val 52536"/>
          </a:avLst>
        </a:prstGeom>
        <a:solidFill>
          <a:srgbClr val="CCEBC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/>
            <a:t> </a:t>
          </a:r>
        </a:p>
      </dsp:txBody>
      <dsp:txXfrm>
        <a:off x="2132596" y="863683"/>
        <a:ext cx="1179734" cy="863683"/>
      </dsp:txXfrm>
    </dsp:sp>
    <dsp:sp modelId="{227B4F8D-EB8B-465E-8FF5-A6499B8F5883}">
      <dsp:nvSpPr>
        <dsp:cNvPr id="0" name=""/>
        <dsp:cNvSpPr/>
      </dsp:nvSpPr>
      <dsp:spPr>
        <a:xfrm>
          <a:off x="1361231" y="1727366"/>
          <a:ext cx="2722463" cy="863683"/>
        </a:xfrm>
        <a:prstGeom prst="trapezoid">
          <a:avLst>
            <a:gd name="adj" fmla="val 52536"/>
          </a:avLst>
        </a:prstGeom>
        <a:solidFill>
          <a:srgbClr val="A8DDB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/>
            <a:t> </a:t>
          </a:r>
        </a:p>
      </dsp:txBody>
      <dsp:txXfrm>
        <a:off x="1837662" y="1727366"/>
        <a:ext cx="1769601" cy="863683"/>
      </dsp:txXfrm>
    </dsp:sp>
    <dsp:sp modelId="{EA6F50A8-D4E3-48FD-AA27-8E0EBC5A54A1}">
      <dsp:nvSpPr>
        <dsp:cNvPr id="0" name=""/>
        <dsp:cNvSpPr/>
      </dsp:nvSpPr>
      <dsp:spPr>
        <a:xfrm>
          <a:off x="907487" y="2591049"/>
          <a:ext cx="3629951" cy="863683"/>
        </a:xfrm>
        <a:prstGeom prst="trapezoid">
          <a:avLst>
            <a:gd name="adj" fmla="val 52536"/>
          </a:avLst>
        </a:prstGeom>
        <a:solidFill>
          <a:srgbClr val="7BCCC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/>
            <a:t> </a:t>
          </a:r>
        </a:p>
      </dsp:txBody>
      <dsp:txXfrm>
        <a:off x="1542729" y="2591049"/>
        <a:ext cx="2359468" cy="863683"/>
      </dsp:txXfrm>
    </dsp:sp>
    <dsp:sp modelId="{0AA7F4C9-D22C-49D5-B918-F15930CF9E1A}">
      <dsp:nvSpPr>
        <dsp:cNvPr id="0" name=""/>
        <dsp:cNvSpPr/>
      </dsp:nvSpPr>
      <dsp:spPr>
        <a:xfrm>
          <a:off x="453743" y="3432778"/>
          <a:ext cx="4537439" cy="863683"/>
        </a:xfrm>
        <a:prstGeom prst="trapezoid">
          <a:avLst>
            <a:gd name="adj" fmla="val 52536"/>
          </a:avLst>
        </a:prstGeom>
        <a:solidFill>
          <a:srgbClr val="43A2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dirty="0"/>
            <a:t> </a:t>
          </a:r>
        </a:p>
      </dsp:txBody>
      <dsp:txXfrm>
        <a:off x="1247795" y="3432778"/>
        <a:ext cx="2949335" cy="863683"/>
      </dsp:txXfrm>
    </dsp:sp>
    <dsp:sp modelId="{E3E84376-E49B-42B2-8CB8-E690B4C1C0E8}">
      <dsp:nvSpPr>
        <dsp:cNvPr id="0" name=""/>
        <dsp:cNvSpPr/>
      </dsp:nvSpPr>
      <dsp:spPr>
        <a:xfrm>
          <a:off x="0" y="4290156"/>
          <a:ext cx="5444927" cy="863683"/>
        </a:xfrm>
        <a:prstGeom prst="trapezoid">
          <a:avLst>
            <a:gd name="adj" fmla="val 5253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200" kern="1200" dirty="0"/>
        </a:p>
      </dsp:txBody>
      <dsp:txXfrm>
        <a:off x="952862" y="4290156"/>
        <a:ext cx="3539202" cy="863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929B9-39AF-4D6D-8ED6-FE816B069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AEC623-F507-4FC9-A68A-1ABC62582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8AE726-AF33-43CC-9E51-21171AB9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10DB87-D334-4C4A-A07D-6A22E34A2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1A5E2-4666-4793-9279-8B144537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4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73A53-01F2-4567-B2DF-36510D2F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7A7756-F2CC-44D0-BAC3-6FD204E7C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7A4AE3-AC21-4F42-8815-8F9B0AEB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A98F9B-1193-43C2-800F-C5345797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6AC01D-760D-4B9E-9763-ADB4ED40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2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4CAB68-45AE-4307-BC36-CD363D4B5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D7CC97-FDC1-4D39-9AAC-6B40B1686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2C2261-0BCD-4528-81E0-6CA5363A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28648-6511-4A05-920D-BB044EF2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504F2-2735-40FE-BEB4-47236DDE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2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90C5C-6C6F-40CA-9F83-79D078D28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46336B-2E20-4268-8877-F918B519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B03F0-8D24-433B-8013-61EE12ADF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703709-4820-4E1E-9721-0AD557F4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6711F-9871-417A-9A4F-33BCBAFE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13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D2BDF-EB6A-49A6-B88B-37F15E2D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F6E6EA-A62C-4052-974E-16FCBB41A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0A1C8-C9E2-4D23-902E-8AA35010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DA084-8D43-4AD3-8C8F-1DB4660E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21260B-101F-4EBF-9ECC-7635FC77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22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E5B56-5BF3-460A-808C-0F15D8BC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5CA5D-66C2-4672-B510-4A09BDC9D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7564CC-C29A-47EE-A010-9860BC704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6B8357-209F-4CDD-AF22-9CF52AE1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D7D9AC-E0DD-44F4-B642-803B7174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3DB0F9-87E6-408F-A1B2-214C3008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1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A90A-5D74-4426-A759-15DEFC8B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34561E-0CFB-4256-B653-B526AE3A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E2535B-D8E6-44C1-A8CC-402859B35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78BB93-6861-4F76-AF88-76C6F61EE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A59665-9ACA-4915-8138-A099EF09F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D4651C-B09B-4DF5-A06B-DA4D68C4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46D6B6-9242-443A-810C-56DB0CA1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4A70A3-D7C4-47D5-9EE9-5DBEE011F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79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F1F85-C124-4E0C-BD97-754AE8A9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5655A2-6763-427B-A346-21D73822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EC6382-5F83-43E6-B1A3-FA471766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75A180-FB32-4DC1-9F47-1A18CC5C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43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AEAA2B-7D57-4A8A-A849-CA35F125D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13FE09-CDCB-4879-9932-859FD61E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B9C398-2B83-45A7-A2D7-3974929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5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32729-6C2E-4E13-9EF7-16AC18A3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F4A49-FA49-4520-8E64-B4F87A6C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5C11FC-2384-4786-983F-067C607F0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CD7928-57B1-4282-8D97-C436EB8E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3364E-1C6A-4D6B-8CB0-3C0FDCEE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E36DF0-EA2A-403B-BC92-B4E8A2FA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61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1477C-3B78-4923-A4D0-07F8E8BE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198366-AB6C-4DEE-8B94-98B313376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2CAF68-9699-4F75-8E1D-27069B221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B7FD2-F6C1-4C17-AE86-9D6E8B3C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C2DF2F-5D25-4CBB-9D6B-71F005E26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DC4F98-8D47-4C77-94CC-55139A86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0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92799-E0EC-49F4-8D27-789ACD7B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2908C2-E39C-4FFC-8358-D9F349CB7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74DAAD-72B1-4C31-A646-46BC2677E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CC330-4F20-47A7-869E-C87ECA707278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820231-7DA0-4B01-A0AD-31B8ECFC4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6CFE6-358F-40DA-8570-BC73F7A89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8997C-58DF-4063-ABC8-76E119AB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84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media/654bc457144b014056fc585c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FF1BB-B5DE-40E3-B1C3-D6BDA9DF6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2281" y="2134503"/>
            <a:ext cx="7163615" cy="2387600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Практичний досвід </a:t>
            </a:r>
            <a:b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</a:br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використання цифрових інструментів для оцінювання результатів навчання</a:t>
            </a:r>
            <a:endParaRPr lang="ru-RU" sz="40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BB8CA6-32DF-4189-B2C5-9BFBE76E8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9706" y="5133035"/>
            <a:ext cx="4140035" cy="1004757"/>
          </a:xfrm>
        </p:spPr>
        <p:txBody>
          <a:bodyPr>
            <a:noAutofit/>
          </a:bodyPr>
          <a:lstStyle/>
          <a:p>
            <a:pPr algn="r"/>
            <a:r>
              <a:rPr lang="uk-UA" dirty="0" smtClean="0">
                <a:solidFill>
                  <a:srgbClr val="2B4B82"/>
                </a:solidFill>
                <a:latin typeface="Bahnschrift Condensed" panose="020B0502040204020203" pitchFamily="34" charset="0"/>
              </a:rPr>
              <a:t>Аліна </a:t>
            </a: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НЄВЄРОВА, </a:t>
            </a: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викладач ДПТНЗ «Харківське вище професійне училище будівництва»</a:t>
            </a:r>
          </a:p>
          <a:p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996782-5FEB-483A-BC81-C9ABA9AE4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80" y="196522"/>
            <a:ext cx="1333500" cy="847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03CF75-0711-46D4-8860-90B1AB3A4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31" y="1061116"/>
            <a:ext cx="3696566" cy="385637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9367D8-54C0-4201-AC30-9F4965216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838" y="1061116"/>
            <a:ext cx="654459" cy="14157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211C0F-209C-4341-9D82-0C5ACC00C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79" y="3072295"/>
            <a:ext cx="1060395" cy="23876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D7507-DA61-4EAB-9F75-73E02A87E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00" y="4669306"/>
            <a:ext cx="2488811" cy="29369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E657D9-C98E-44E7-BA25-E49198826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86" y="138616"/>
            <a:ext cx="1650223" cy="18112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C4E6BD-6A9D-4498-BFD4-3E7EB5AC17E1}"/>
              </a:ext>
            </a:extLst>
          </p:cNvPr>
          <p:cNvSpPr txBox="1"/>
          <p:nvPr/>
        </p:nvSpPr>
        <p:spPr>
          <a:xfrm>
            <a:off x="10880734" y="1044246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ХВПУБ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087927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1763F-569E-4FDD-B29A-FC46292A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191" y="-94558"/>
            <a:ext cx="8437142" cy="1026157"/>
          </a:xfrm>
        </p:spPr>
        <p:txBody>
          <a:bodyPr>
            <a:normAutofit/>
          </a:bodyPr>
          <a:lstStyle/>
          <a:p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</a:t>
            </a: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різнорівневих тестових завдань</a:t>
            </a:r>
            <a:endParaRPr lang="ru-RU" sz="4000" dirty="0">
              <a:solidFill>
                <a:srgbClr val="2B4B8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72F554-3DE5-4BCC-8EB8-D0D987B6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07" y="4595600"/>
            <a:ext cx="4397521" cy="1938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Цей формат належить до категорії логічних пар і називається ще форматом розширеного вибору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57E40D-0EAA-40A6-9F13-C750E6B89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8" t="38317" r="25218" b="30226"/>
          <a:stretch/>
        </p:blipFill>
        <p:spPr>
          <a:xfrm>
            <a:off x="0" y="1008887"/>
            <a:ext cx="8031369" cy="2812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5098A1-3E2F-4FD6-BFB3-9BE7262B7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4" t="23560" r="21287" b="27146"/>
          <a:stretch/>
        </p:blipFill>
        <p:spPr>
          <a:xfrm>
            <a:off x="4667535" y="3497085"/>
            <a:ext cx="7524466" cy="34344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6DF6F7-F194-4FF5-AFD7-F64DBA09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521" y="3212416"/>
            <a:ext cx="914479" cy="9144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118DEE-A915-48B3-A02B-A64F709C7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01" y="3497086"/>
            <a:ext cx="628166" cy="866334"/>
          </a:xfrm>
          <a:prstGeom prst="rect">
            <a:avLst/>
          </a:prstGeom>
        </p:spPr>
      </p:pic>
      <p:sp>
        <p:nvSpPr>
          <p:cNvPr id="13" name="Прямокутний трикутник 12">
            <a:extLst>
              <a:ext uri="{FF2B5EF4-FFF2-40B4-BE49-F238E27FC236}">
                <a16:creationId xmlns:a16="http://schemas.microsoft.com/office/drawing/2014/main" id="{3C255FB4-B8E3-4378-BDE5-D7C53565C128}"/>
              </a:ext>
            </a:extLst>
          </p:cNvPr>
          <p:cNvSpPr/>
          <p:nvPr/>
        </p:nvSpPr>
        <p:spPr>
          <a:xfrm rot="10800000">
            <a:off x="3548418" y="1008887"/>
            <a:ext cx="4482951" cy="962036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51652-C6BE-41CF-9222-43A125D58182}"/>
              </a:ext>
            </a:extLst>
          </p:cNvPr>
          <p:cNvSpPr txBox="1"/>
          <p:nvPr/>
        </p:nvSpPr>
        <p:spPr>
          <a:xfrm>
            <a:off x="4138684" y="1053014"/>
            <a:ext cx="60937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ІІІ-й Рівень</a:t>
            </a:r>
          </a:p>
        </p:txBody>
      </p:sp>
      <p:sp>
        <p:nvSpPr>
          <p:cNvPr id="14" name="Прямокутний трикутник 13">
            <a:extLst>
              <a:ext uri="{FF2B5EF4-FFF2-40B4-BE49-F238E27FC236}">
                <a16:creationId xmlns:a16="http://schemas.microsoft.com/office/drawing/2014/main" id="{3F649559-59DE-4FEA-BF7A-5E8FE1AD5118}"/>
              </a:ext>
            </a:extLst>
          </p:cNvPr>
          <p:cNvSpPr/>
          <p:nvPr/>
        </p:nvSpPr>
        <p:spPr>
          <a:xfrm rot="16200000">
            <a:off x="8683277" y="3324018"/>
            <a:ext cx="1485555" cy="5531894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B8561A-9492-4E20-8D7B-48FF53940A91}"/>
              </a:ext>
            </a:extLst>
          </p:cNvPr>
          <p:cNvSpPr txBox="1"/>
          <p:nvPr/>
        </p:nvSpPr>
        <p:spPr>
          <a:xfrm>
            <a:off x="8289630" y="1388839"/>
            <a:ext cx="4240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У завданнях цієї форми встановлюється відповідність елементів одного стовпця елементам іншого.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649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F71562C9-42AF-499A-9881-ACCCF8AA0D0A}"/>
              </a:ext>
            </a:extLst>
          </p:cNvPr>
          <p:cNvSpPr/>
          <p:nvPr/>
        </p:nvSpPr>
        <p:spPr>
          <a:xfrm>
            <a:off x="5336275" y="3917104"/>
            <a:ext cx="6641172" cy="2623816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81A6B3-8CBC-49BE-BBD2-70E29DF85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1" t="48932" r="25291" b="20389"/>
          <a:stretch/>
        </p:blipFill>
        <p:spPr>
          <a:xfrm>
            <a:off x="5541075" y="4108569"/>
            <a:ext cx="6436372" cy="24323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0B0685-B369-4D1B-92BE-A1D2E050C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034" y="3539837"/>
            <a:ext cx="686612" cy="945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3F58F5-186F-4C49-A035-CF94C7D62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99" t="12816" r="40655" b="4725"/>
          <a:stretch/>
        </p:blipFill>
        <p:spPr>
          <a:xfrm>
            <a:off x="173808" y="425959"/>
            <a:ext cx="4989251" cy="60192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46D1E-6EDA-4DF2-8DC1-2CC17423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721" y="1362368"/>
            <a:ext cx="8278745" cy="1508239"/>
          </a:xfrm>
        </p:spPr>
        <p:txBody>
          <a:bodyPr/>
          <a:lstStyle/>
          <a:p>
            <a:pPr algn="ctr"/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</a:t>
            </a:r>
            <a:b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різнорівневих тестових завдань</a:t>
            </a:r>
            <a:endParaRPr lang="ru-RU" dirty="0">
              <a:solidFill>
                <a:srgbClr val="2B4B82"/>
              </a:solidFill>
            </a:endParaRPr>
          </a:p>
        </p:txBody>
      </p:sp>
      <p:sp>
        <p:nvSpPr>
          <p:cNvPr id="5" name="Прямокутний трикутник 4">
            <a:extLst>
              <a:ext uri="{FF2B5EF4-FFF2-40B4-BE49-F238E27FC236}">
                <a16:creationId xmlns:a16="http://schemas.microsoft.com/office/drawing/2014/main" id="{14DCEF58-7C06-4312-A101-C44EB7892658}"/>
              </a:ext>
            </a:extLst>
          </p:cNvPr>
          <p:cNvSpPr/>
          <p:nvPr/>
        </p:nvSpPr>
        <p:spPr>
          <a:xfrm flipH="1">
            <a:off x="2361061" y="3821372"/>
            <a:ext cx="2801995" cy="2681851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3332D-4AC6-4B1B-B34F-C86BAFC2E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934" y="5453943"/>
            <a:ext cx="915787" cy="91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02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3824DBC-DCF6-4267-BBAF-2EB7F4225325}"/>
              </a:ext>
            </a:extLst>
          </p:cNvPr>
          <p:cNvSpPr/>
          <p:nvPr/>
        </p:nvSpPr>
        <p:spPr>
          <a:xfrm>
            <a:off x="192505" y="2496986"/>
            <a:ext cx="1843525" cy="4277081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AD07DB-6E97-426F-B229-9AC481BFA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46" t="30064" r="37453" b="6893"/>
          <a:stretch/>
        </p:blipFill>
        <p:spPr>
          <a:xfrm>
            <a:off x="313434" y="1092228"/>
            <a:ext cx="5958604" cy="554581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09D6DB-F6F3-4574-A8DA-3FE8D95DC083}"/>
              </a:ext>
            </a:extLst>
          </p:cNvPr>
          <p:cNvSpPr txBox="1"/>
          <p:nvPr/>
        </p:nvSpPr>
        <p:spPr>
          <a:xfrm>
            <a:off x="6492768" y="2496986"/>
            <a:ext cx="5798909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Завдання з вибором </a:t>
            </a:r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декількох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</a:rPr>
              <a:t> найбільш правильних (повних) відповідей. Логічні пари.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й трикутник 7">
            <a:extLst>
              <a:ext uri="{FF2B5EF4-FFF2-40B4-BE49-F238E27FC236}">
                <a16:creationId xmlns:a16="http://schemas.microsoft.com/office/drawing/2014/main" id="{538CE90D-1810-4327-9AE8-E3AC6C87DB0F}"/>
              </a:ext>
            </a:extLst>
          </p:cNvPr>
          <p:cNvSpPr/>
          <p:nvPr/>
        </p:nvSpPr>
        <p:spPr>
          <a:xfrm flipH="1">
            <a:off x="2036030" y="4067033"/>
            <a:ext cx="4236008" cy="2571005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F393C9-0373-4440-A8D5-B85FC8B6B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203" y="5829105"/>
            <a:ext cx="688908" cy="9449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AE1D4-1AE4-40CE-8C93-23A0E9FA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127" y="82162"/>
            <a:ext cx="8734565" cy="1144079"/>
          </a:xfrm>
        </p:spPr>
        <p:txBody>
          <a:bodyPr>
            <a:noAutofit/>
          </a:bodyPr>
          <a:lstStyle/>
          <a:p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 </a:t>
            </a: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різнорівневих тестових завдань</a:t>
            </a:r>
            <a:endParaRPr lang="ru-RU" sz="4000" dirty="0">
              <a:solidFill>
                <a:srgbClr val="2B4B82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D60C4B-0F99-4DF0-9B3E-5A3AD990E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72612" y="4729874"/>
            <a:ext cx="3002536" cy="33068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2CD327-DA96-4E71-AAC1-C3E5A5B4F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3204" y="4729874"/>
            <a:ext cx="698039" cy="15717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36150F-01A2-4A5B-ACCD-DFF516CA4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410" y="5779740"/>
            <a:ext cx="2151829" cy="167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8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8EA71-0E04-4C55-9639-A23FAA18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468" y="5268557"/>
            <a:ext cx="7001667" cy="1161834"/>
          </a:xfrm>
        </p:spPr>
        <p:txBody>
          <a:bodyPr/>
          <a:lstStyle/>
          <a:p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різнорівневих тестових завдань</a:t>
            </a:r>
            <a:endParaRPr lang="ru-RU" dirty="0">
              <a:solidFill>
                <a:srgbClr val="2B4B8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250F0-517E-4AFB-8520-1674A152F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26" y="529446"/>
            <a:ext cx="5747598" cy="3815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У цьому тестовому завданні тестований має встановити правильну послідовність елементів, дій, подій, операцій тощо. </a:t>
            </a:r>
          </a:p>
          <a:p>
            <a:pPr marL="0" indent="0">
              <a:buNone/>
            </a:pPr>
            <a:r>
              <a:rPr lang="uk-UA" sz="24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У зарубіжній класифікації цю форму не виокремлюють, а розглядають як варіант завдання з вибором правильної відповіді або як завдання відкритого типу, коли тестований сам має вписати правильну, на його думку, послідовність.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678DF-0C2A-484B-8818-EFFC71B63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" b="10551"/>
          <a:stretch/>
        </p:blipFill>
        <p:spPr>
          <a:xfrm>
            <a:off x="0" y="4076237"/>
            <a:ext cx="5840924" cy="27817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7302ED-0EBC-49CE-B814-8DC17F817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10" t="20581" r="14156" b="6622"/>
          <a:stretch/>
        </p:blipFill>
        <p:spPr>
          <a:xfrm>
            <a:off x="5784036" y="-2811"/>
            <a:ext cx="6405559" cy="46070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10CDEB-5F1F-42CD-8C8A-201EC72F2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303" y="3557974"/>
            <a:ext cx="562340" cy="7792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E1E4CC-AFD3-43ED-9B54-8FEC4D733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6464" y="-13449"/>
            <a:ext cx="914479" cy="920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32D2F9-6057-49DA-9DD3-9F896FDFC335}"/>
              </a:ext>
            </a:extLst>
          </p:cNvPr>
          <p:cNvSpPr txBox="1"/>
          <p:nvPr/>
        </p:nvSpPr>
        <p:spPr>
          <a:xfrm>
            <a:off x="6096000" y="4914614"/>
            <a:ext cx="7042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4000" b="1" i="0" u="none" strike="noStrike" kern="1200" cap="none" spc="0" normalizeH="0" baseline="0" noProof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</a:t>
            </a:r>
            <a:r>
              <a:rPr kumimoji="0" lang="uk-UA" sz="3600" b="0" i="0" u="none" strike="noStrike" kern="1200" cap="none" spc="0" normalizeH="0" baseline="0" noProof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endParaRPr lang="uk-UA" dirty="0"/>
          </a:p>
        </p:txBody>
      </p:sp>
      <p:sp>
        <p:nvSpPr>
          <p:cNvPr id="16" name="Прямокутний трикутник 15">
            <a:extLst>
              <a:ext uri="{FF2B5EF4-FFF2-40B4-BE49-F238E27FC236}">
                <a16:creationId xmlns:a16="http://schemas.microsoft.com/office/drawing/2014/main" id="{B6DC11E4-8EFD-4813-9843-C70305CE621D}"/>
              </a:ext>
            </a:extLst>
          </p:cNvPr>
          <p:cNvSpPr/>
          <p:nvPr/>
        </p:nvSpPr>
        <p:spPr>
          <a:xfrm flipH="1">
            <a:off x="9447569" y="3234519"/>
            <a:ext cx="2744430" cy="1380318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3D5D16-D57F-4129-B2E9-4EB4CA12DDFF}"/>
              </a:ext>
            </a:extLst>
          </p:cNvPr>
          <p:cNvSpPr txBox="1"/>
          <p:nvPr/>
        </p:nvSpPr>
        <p:spPr>
          <a:xfrm>
            <a:off x="7811790" y="3949516"/>
            <a:ext cx="7137778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І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-й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66648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5247A6E-6E4F-4321-B73A-D0DBF884540E}"/>
              </a:ext>
            </a:extLst>
          </p:cNvPr>
          <p:cNvSpPr/>
          <p:nvPr/>
        </p:nvSpPr>
        <p:spPr>
          <a:xfrm>
            <a:off x="96439" y="2644485"/>
            <a:ext cx="1816581" cy="2209928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DB40BC10-BC40-4BB5-8642-3F71E648C39B}"/>
              </a:ext>
            </a:extLst>
          </p:cNvPr>
          <p:cNvSpPr/>
          <p:nvPr/>
        </p:nvSpPr>
        <p:spPr>
          <a:xfrm>
            <a:off x="3264171" y="3870769"/>
            <a:ext cx="1140393" cy="2835682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4FC1C8B3-6394-4440-B9B2-324DE8E68AB4}"/>
              </a:ext>
            </a:extLst>
          </p:cNvPr>
          <p:cNvSpPr/>
          <p:nvPr/>
        </p:nvSpPr>
        <p:spPr>
          <a:xfrm>
            <a:off x="4850117" y="1"/>
            <a:ext cx="1385225" cy="4598026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3136F-1E65-443E-B367-E5F78257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94" y="233171"/>
            <a:ext cx="4019323" cy="2369938"/>
          </a:xfrm>
        </p:spPr>
        <p:txBody>
          <a:bodyPr>
            <a:normAutofit/>
          </a:bodyPr>
          <a:lstStyle/>
          <a:p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різнорівневих тестових завдань</a:t>
            </a:r>
            <a:endParaRPr lang="ru-RU" dirty="0">
              <a:solidFill>
                <a:srgbClr val="2B4B8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928FCC-EDFF-4F05-BFB7-AC637DE64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169" y="4854413"/>
            <a:ext cx="6439780" cy="2492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Можна використати проблемні ситуації </a:t>
            </a:r>
          </a:p>
          <a:p>
            <a:pPr marL="0" indent="0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Оцінювання як есе в індивідуальному порядку.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EE3301-73CE-4837-8934-0A3FFE52E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6" t="29126" r="19403" b="7055"/>
          <a:stretch/>
        </p:blipFill>
        <p:spPr>
          <a:xfrm>
            <a:off x="5174161" y="0"/>
            <a:ext cx="7017840" cy="42400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7E94E9-F508-43A5-A58D-2815F7E53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21" y="-62757"/>
            <a:ext cx="914479" cy="9205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2A8FDA-B058-4BC4-9557-29F2AD309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04" t="43236" r="46661" b="13657"/>
          <a:stretch/>
        </p:blipFill>
        <p:spPr>
          <a:xfrm>
            <a:off x="262258" y="2818112"/>
            <a:ext cx="4422041" cy="35598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7B004B-F902-48F6-BAF3-D33ED3A27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145" y="5841602"/>
            <a:ext cx="513744" cy="709966"/>
          </a:xfrm>
          <a:prstGeom prst="rect">
            <a:avLst/>
          </a:prstGeom>
        </p:spPr>
      </p:pic>
      <p:sp>
        <p:nvSpPr>
          <p:cNvPr id="13" name="Прямокутний трикутник 12">
            <a:extLst>
              <a:ext uri="{FF2B5EF4-FFF2-40B4-BE49-F238E27FC236}">
                <a16:creationId xmlns:a16="http://schemas.microsoft.com/office/drawing/2014/main" id="{1E866D69-5004-4DEB-9BF3-C8B7AD9A98D2}"/>
              </a:ext>
            </a:extLst>
          </p:cNvPr>
          <p:cNvSpPr/>
          <p:nvPr/>
        </p:nvSpPr>
        <p:spPr>
          <a:xfrm flipH="1" flipV="1">
            <a:off x="10095116" y="-11273"/>
            <a:ext cx="2112030" cy="2403132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03409-D117-47B6-A188-E29AAC26FE90}"/>
              </a:ext>
            </a:extLst>
          </p:cNvPr>
          <p:cNvSpPr txBox="1"/>
          <p:nvPr/>
        </p:nvSpPr>
        <p:spPr>
          <a:xfrm>
            <a:off x="10345399" y="202577"/>
            <a:ext cx="223137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І рівні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F9320-21E9-4704-9B51-BEAA60526C46}"/>
              </a:ext>
            </a:extLst>
          </p:cNvPr>
          <p:cNvSpPr txBox="1"/>
          <p:nvPr/>
        </p:nvSpPr>
        <p:spPr>
          <a:xfrm>
            <a:off x="5367090" y="3602779"/>
            <a:ext cx="6093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Аналіз і синтез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7688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31DDD-077A-46CC-8CE9-9E6C675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328" y="1920971"/>
            <a:ext cx="6477000" cy="776288"/>
          </a:xfrm>
        </p:spPr>
        <p:txBody>
          <a:bodyPr>
            <a:normAutofit/>
          </a:bodyPr>
          <a:lstStyle/>
          <a:p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етап. Визначення мети тестування</a:t>
            </a:r>
            <a:endParaRPr lang="ru-RU" sz="40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E6ABF1-4030-491F-9E33-52094F1DA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591" y="3031958"/>
            <a:ext cx="7622219" cy="2817397"/>
          </a:xfrm>
        </p:spPr>
        <p:txBody>
          <a:bodyPr/>
          <a:lstStyle/>
          <a:p>
            <a:r>
              <a:rPr lang="uk-UA" sz="2800" dirty="0">
                <a:solidFill>
                  <a:srgbClr val="2B4B82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 здобувачів освіти</a:t>
            </a:r>
          </a:p>
          <a:p>
            <a:r>
              <a:rPr lang="uk-UA" sz="2800" dirty="0">
                <a:solidFill>
                  <a:srgbClr val="2B4B82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Поточний контроль знань здобувачів освіти</a:t>
            </a:r>
          </a:p>
          <a:p>
            <a:r>
              <a:rPr lang="uk-UA" sz="2800" dirty="0">
                <a:solidFill>
                  <a:srgbClr val="2B4B82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Рубіжний контроль результату навчання</a:t>
            </a:r>
          </a:p>
          <a:p>
            <a:r>
              <a:rPr lang="uk-UA" sz="2800" dirty="0">
                <a:solidFill>
                  <a:srgbClr val="2B4B82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Підсумковий контроль </a:t>
            </a:r>
          </a:p>
          <a:p>
            <a:r>
              <a:rPr lang="uk-UA" sz="2800" dirty="0">
                <a:solidFill>
                  <a:srgbClr val="2B4B82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Контроль залишкових знань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1C1F4-4BD9-4F08-A8DA-117A83930774}"/>
              </a:ext>
            </a:extLst>
          </p:cNvPr>
          <p:cNvSpPr txBox="1"/>
          <p:nvPr/>
        </p:nvSpPr>
        <p:spPr>
          <a:xfrm>
            <a:off x="5579244" y="358233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Етапи</a:t>
            </a: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конструювання тестів</a:t>
            </a:r>
            <a:endParaRPr lang="ru-RU" dirty="0">
              <a:solidFill>
                <a:srgbClr val="2B4B8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4DAD4C-668A-4F69-B129-A240472B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42" y="2010385"/>
            <a:ext cx="579170" cy="5974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2B4D5-46C1-4572-8625-B7E665E97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7411" cy="6858000"/>
          </a:xfrm>
          <a:prstGeom prst="rect">
            <a:avLst/>
          </a:prstGeom>
        </p:spPr>
      </p:pic>
      <p:sp>
        <p:nvSpPr>
          <p:cNvPr id="14" name="Прямокутний трикутник 13">
            <a:extLst>
              <a:ext uri="{FF2B5EF4-FFF2-40B4-BE49-F238E27FC236}">
                <a16:creationId xmlns:a16="http://schemas.microsoft.com/office/drawing/2014/main" id="{848997F8-E13D-4825-9763-9404F1AE9399}"/>
              </a:ext>
            </a:extLst>
          </p:cNvPr>
          <p:cNvSpPr/>
          <p:nvPr/>
        </p:nvSpPr>
        <p:spPr>
          <a:xfrm rot="16200000">
            <a:off x="7962254" y="2628254"/>
            <a:ext cx="6867315" cy="1592176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63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7A3AFEE-BE60-425D-B389-143E79C38D7A}"/>
              </a:ext>
            </a:extLst>
          </p:cNvPr>
          <p:cNvSpPr/>
          <p:nvPr/>
        </p:nvSpPr>
        <p:spPr>
          <a:xfrm>
            <a:off x="6096000" y="6003758"/>
            <a:ext cx="1363579" cy="769430"/>
          </a:xfrm>
          <a:prstGeom prst="rect">
            <a:avLst/>
          </a:prstGeom>
          <a:solidFill>
            <a:srgbClr val="FCE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9FB5147-909E-4EB9-AF53-DEDEDD5B9FDA}"/>
              </a:ext>
            </a:extLst>
          </p:cNvPr>
          <p:cNvSpPr/>
          <p:nvPr/>
        </p:nvSpPr>
        <p:spPr>
          <a:xfrm>
            <a:off x="878305" y="3148347"/>
            <a:ext cx="3549316" cy="172369"/>
          </a:xfrm>
          <a:prstGeom prst="rect">
            <a:avLst/>
          </a:prstGeom>
          <a:solidFill>
            <a:srgbClr val="FCE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B733984-45FB-47AC-86E3-DCB2AAB9714A}"/>
              </a:ext>
            </a:extLst>
          </p:cNvPr>
          <p:cNvSpPr/>
          <p:nvPr/>
        </p:nvSpPr>
        <p:spPr>
          <a:xfrm>
            <a:off x="7362893" y="2983832"/>
            <a:ext cx="4464149" cy="782052"/>
          </a:xfrm>
          <a:prstGeom prst="rect">
            <a:avLst/>
          </a:prstGeom>
          <a:solidFill>
            <a:srgbClr val="FCE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09F93-9921-4AB6-ABDF-E76C2D3B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53" y="817845"/>
            <a:ext cx="5257800" cy="1707515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Приклади</a:t>
            </a: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використання тестів на етапі навчання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A8294D-93C2-4F0E-9A87-B25F14D8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4825" y="4640091"/>
            <a:ext cx="2816315" cy="571818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Тести вікторини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4D9D4-21F5-43A5-AFA7-8A185C89F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49" t="14518" r="19334" b="27407"/>
          <a:stretch/>
        </p:blipFill>
        <p:spPr>
          <a:xfrm>
            <a:off x="5680753" y="191655"/>
            <a:ext cx="6348144" cy="33223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2F20B4-895E-41A3-A4F8-335753C8B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27" b="5744"/>
          <a:stretch/>
        </p:blipFill>
        <p:spPr>
          <a:xfrm>
            <a:off x="163103" y="3198959"/>
            <a:ext cx="7199790" cy="3454083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AB85662E-4950-44BA-BBA1-6F0EDE77230E}"/>
              </a:ext>
            </a:extLst>
          </p:cNvPr>
          <p:cNvSpPr/>
          <p:nvPr/>
        </p:nvSpPr>
        <p:spPr>
          <a:xfrm>
            <a:off x="1600200" y="0"/>
            <a:ext cx="2827421" cy="144246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733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3924D17-7811-4C6A-A16E-9132319232B8}"/>
              </a:ext>
            </a:extLst>
          </p:cNvPr>
          <p:cNvSpPr/>
          <p:nvPr/>
        </p:nvSpPr>
        <p:spPr>
          <a:xfrm>
            <a:off x="111943" y="1678484"/>
            <a:ext cx="718236" cy="848148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BD0B82A-ACFD-498C-8C23-1A51E7438D4E}"/>
              </a:ext>
            </a:extLst>
          </p:cNvPr>
          <p:cNvSpPr/>
          <p:nvPr/>
        </p:nvSpPr>
        <p:spPr>
          <a:xfrm>
            <a:off x="9461200" y="231934"/>
            <a:ext cx="2452337" cy="5637612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8980A7CC-8539-43DF-9768-EB3093CB8153}"/>
              </a:ext>
            </a:extLst>
          </p:cNvPr>
          <p:cNvSpPr/>
          <p:nvPr/>
        </p:nvSpPr>
        <p:spPr>
          <a:xfrm>
            <a:off x="3510484" y="1838576"/>
            <a:ext cx="4920915" cy="5019424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30142-425A-4014-9C8E-0C6ECE10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134" y="4160940"/>
            <a:ext cx="2943687" cy="62917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Тестові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Вебквести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1B364E-C402-42E6-A2B4-59DDEA23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19407" r="25417" b="25630"/>
          <a:stretch/>
        </p:blipFill>
        <p:spPr>
          <a:xfrm>
            <a:off x="5807377" y="231934"/>
            <a:ext cx="6106160" cy="3769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F75511-D12F-4301-AEB1-CFB28571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2" y="4441657"/>
            <a:ext cx="5119615" cy="2217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05745D-A27D-42EA-B481-9BBAD5AE9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83" y="1838576"/>
            <a:ext cx="5119614" cy="2603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302275-8244-45DC-895A-C8F45BCAB7F3}"/>
              </a:ext>
            </a:extLst>
          </p:cNvPr>
          <p:cNvSpPr txBox="1"/>
          <p:nvPr/>
        </p:nvSpPr>
        <p:spPr>
          <a:xfrm>
            <a:off x="5641593" y="5346326"/>
            <a:ext cx="33366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Гейміфіковані тести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3542E-9899-4E42-8D5C-53B99F61DADE}"/>
              </a:ext>
            </a:extLst>
          </p:cNvPr>
          <p:cNvSpPr txBox="1"/>
          <p:nvPr/>
        </p:nvSpPr>
        <p:spPr>
          <a:xfrm>
            <a:off x="308731" y="231934"/>
            <a:ext cx="53067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</a:t>
            </a: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використання тестів на етапі навчання</a:t>
            </a:r>
            <a:endParaRPr lang="ru-RU" dirty="0">
              <a:solidFill>
                <a:srgbClr val="2B4B82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DCBA5B-AD7C-48E1-8DB2-52EC2B806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394" y="4735199"/>
            <a:ext cx="512108" cy="658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6B64EB-80B5-457B-BEB5-A6580E114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998" y="4826647"/>
            <a:ext cx="497327" cy="519679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3C30967A-84A6-4477-BB06-4103523325F2}"/>
              </a:ext>
            </a:extLst>
          </p:cNvPr>
          <p:cNvSpPr/>
          <p:nvPr/>
        </p:nvSpPr>
        <p:spPr>
          <a:xfrm>
            <a:off x="9312442" y="144379"/>
            <a:ext cx="2570827" cy="87555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599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й трикутник 1">
            <a:extLst>
              <a:ext uri="{FF2B5EF4-FFF2-40B4-BE49-F238E27FC236}">
                <a16:creationId xmlns:a16="http://schemas.microsoft.com/office/drawing/2014/main" id="{90D8DC4F-98F1-4589-80FD-5A7E4572B89F}"/>
              </a:ext>
            </a:extLst>
          </p:cNvPr>
          <p:cNvSpPr/>
          <p:nvPr/>
        </p:nvSpPr>
        <p:spPr>
          <a:xfrm>
            <a:off x="-1" y="0"/>
            <a:ext cx="7351295" cy="6858000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00A091-B5D0-42BD-B708-D65EB5239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2055699"/>
            <a:ext cx="7735712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31885C-6BF0-4CC9-9AD7-86E5BEF6AD85}"/>
              </a:ext>
            </a:extLst>
          </p:cNvPr>
          <p:cNvSpPr txBox="1"/>
          <p:nvPr/>
        </p:nvSpPr>
        <p:spPr>
          <a:xfrm>
            <a:off x="6961576" y="5300618"/>
            <a:ext cx="3002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https://edpuzzle.com/media/654bc457144b014056fc585c</a:t>
            </a:r>
            <a:endParaRPr lang="uk-UA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8811D9-3F30-4924-A958-91E00979D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582" y="1806541"/>
            <a:ext cx="2188642" cy="616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382FE0-67B0-4CB5-8130-040CAA84A9C4}"/>
              </a:ext>
            </a:extLst>
          </p:cNvPr>
          <p:cNvSpPr txBox="1"/>
          <p:nvPr/>
        </p:nvSpPr>
        <p:spPr>
          <a:xfrm>
            <a:off x="1140111" y="359991"/>
            <a:ext cx="9911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Приклад</a:t>
            </a:r>
            <a:r>
              <a:rPr lang="uk-UA" sz="44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використання тестового завдання на поточному етапі </a:t>
            </a:r>
            <a:endParaRPr lang="ru-RU" sz="44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9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88A76E0-05C8-45D5-BECE-4BC8EE1CF341}"/>
              </a:ext>
            </a:extLst>
          </p:cNvPr>
          <p:cNvSpPr/>
          <p:nvPr/>
        </p:nvSpPr>
        <p:spPr>
          <a:xfrm>
            <a:off x="0" y="1420427"/>
            <a:ext cx="3537284" cy="4440867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67C8ECA-FC56-44F9-885D-4925FF3BAE61}"/>
              </a:ext>
            </a:extLst>
          </p:cNvPr>
          <p:cNvSpPr/>
          <p:nvPr/>
        </p:nvSpPr>
        <p:spPr>
          <a:xfrm>
            <a:off x="7386221" y="2129589"/>
            <a:ext cx="4805779" cy="4186990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5D39D-6F50-4DE6-8F74-01090D3D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0" y="16360"/>
            <a:ext cx="11819140" cy="1325563"/>
          </a:xfrm>
        </p:spPr>
        <p:txBody>
          <a:bodyPr/>
          <a:lstStyle/>
          <a:p>
            <a:r>
              <a:rPr lang="uk-UA" sz="4400" b="1" dirty="0">
                <a:solidFill>
                  <a:srgbClr val="2B4B82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Проміжний</a:t>
            </a:r>
            <a:r>
              <a:rPr lang="uk-UA" sz="4400" dirty="0">
                <a:solidFill>
                  <a:srgbClr val="2B4B82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та поточний  контроль результату навчання 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703E5-956B-4966-87A7-3987216F9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33" t="22655" r="21214" b="14950"/>
          <a:stretch/>
        </p:blipFill>
        <p:spPr>
          <a:xfrm>
            <a:off x="186430" y="1420427"/>
            <a:ext cx="7199791" cy="42790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3ED166-ED3D-4A29-B265-19FB6338B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02" t="24595" r="24636" b="5896"/>
          <a:stretch/>
        </p:blipFill>
        <p:spPr>
          <a:xfrm>
            <a:off x="6183085" y="2332795"/>
            <a:ext cx="5822485" cy="4440867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2A73093-B20D-4F76-BA74-86FDCF0976DB}"/>
              </a:ext>
            </a:extLst>
          </p:cNvPr>
          <p:cNvSpPr/>
          <p:nvPr/>
        </p:nvSpPr>
        <p:spPr>
          <a:xfrm>
            <a:off x="3537284" y="5699464"/>
            <a:ext cx="1708484" cy="161830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9FE1DA3-9C9D-423E-A15E-7A9234F82E0C}"/>
              </a:ext>
            </a:extLst>
          </p:cNvPr>
          <p:cNvSpPr/>
          <p:nvPr/>
        </p:nvSpPr>
        <p:spPr>
          <a:xfrm>
            <a:off x="6096000" y="5939798"/>
            <a:ext cx="87085" cy="833864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256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C22E7-D2F4-4809-95D6-DD9BD75B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09" y="1924785"/>
            <a:ext cx="11058999" cy="1120877"/>
          </a:xfrm>
        </p:spPr>
        <p:txBody>
          <a:bodyPr>
            <a:noAutofit/>
          </a:bodyPr>
          <a:lstStyle/>
          <a:p>
            <a:r>
              <a:rPr kumimoji="0" lang="uk-UA" sz="4800" b="0" i="0" u="none" strike="noStrike" kern="1200" cap="none" spc="0" normalizeH="0" baseline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Загальні підходи до розроблення тестових завдань</a:t>
            </a:r>
            <a:endParaRPr lang="uk-UA" sz="48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587CC-D8A7-48F1-9D3D-8130039CD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541" y="3384596"/>
            <a:ext cx="3875074" cy="3463168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Основними елементами тестового завдання є</a:t>
            </a: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0000"/>
              </a:lnSpc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інструкція;  </a:t>
            </a:r>
          </a:p>
          <a:p>
            <a:pPr>
              <a:lnSpc>
                <a:spcPct val="110000"/>
              </a:lnSpc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завдання;  </a:t>
            </a:r>
          </a:p>
          <a:p>
            <a:pPr>
              <a:lnSpc>
                <a:spcPct val="110000"/>
              </a:lnSpc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варіанти відповідей;  </a:t>
            </a:r>
          </a:p>
          <a:p>
            <a:pPr>
              <a:lnSpc>
                <a:spcPct val="110000"/>
              </a:lnSpc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критерії оцінювання.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074CB2-A3BF-4967-A455-8C3F9748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31732">
            <a:off x="624179" y="-805058"/>
            <a:ext cx="3479289" cy="21503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982A7-3573-4B27-B6D2-4EC2C4D22401}"/>
              </a:ext>
            </a:extLst>
          </p:cNvPr>
          <p:cNvSpPr txBox="1"/>
          <p:nvPr/>
        </p:nvSpPr>
        <p:spPr>
          <a:xfrm>
            <a:off x="6475621" y="3429000"/>
            <a:ext cx="4742340" cy="3365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uk-UA" sz="2800" b="1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Основні методичні вимоги до складання тестових завдань</a:t>
            </a:r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адекватність інструкції;  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логічна форма висловлювання;  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наявність </a:t>
            </a:r>
            <a:r>
              <a:rPr lang="uk-UA" sz="2800" dirty="0" err="1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дистракторів</a:t>
            </a:r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;  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наявність місця для відповідей;  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єдині правила оцінювання.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97D0D7-FB09-453B-9C46-F8E16E13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5415">
            <a:off x="4273797" y="-1646865"/>
            <a:ext cx="2979711" cy="31119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CD299E-E508-49E8-8F24-02F29F0C8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47" y="171195"/>
            <a:ext cx="1436744" cy="8831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09BC60-59CA-4501-9332-46A626B49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948" y="-1520930"/>
            <a:ext cx="2834561" cy="30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76B3FEE-7D64-49F6-9789-1C1A8ADB9B07}"/>
              </a:ext>
            </a:extLst>
          </p:cNvPr>
          <p:cNvSpPr/>
          <p:nvPr/>
        </p:nvSpPr>
        <p:spPr>
          <a:xfrm>
            <a:off x="6376737" y="1672389"/>
            <a:ext cx="962526" cy="957648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2D8B8E9-577A-4168-80FE-330213C4595B}"/>
              </a:ext>
            </a:extLst>
          </p:cNvPr>
          <p:cNvSpPr/>
          <p:nvPr/>
        </p:nvSpPr>
        <p:spPr>
          <a:xfrm>
            <a:off x="8999621" y="2273968"/>
            <a:ext cx="3192379" cy="265046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A32711F-BF16-4379-B812-6E6682E6E1E3}"/>
              </a:ext>
            </a:extLst>
          </p:cNvPr>
          <p:cNvSpPr/>
          <p:nvPr/>
        </p:nvSpPr>
        <p:spPr>
          <a:xfrm>
            <a:off x="0" y="1819923"/>
            <a:ext cx="6569242" cy="3846951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867C9-13A9-4579-91D8-8B112678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788" y="511606"/>
            <a:ext cx="7764262" cy="957648"/>
          </a:xfrm>
        </p:spPr>
        <p:txBody>
          <a:bodyPr/>
          <a:lstStyle/>
          <a:p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Комплексне кваліфікаційне завдання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9AA283-252E-44D7-B8A7-1FCC34E65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71" t="23576" r="20927" b="22767"/>
          <a:stretch/>
        </p:blipFill>
        <p:spPr>
          <a:xfrm>
            <a:off x="247133" y="1819923"/>
            <a:ext cx="6988380" cy="356882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996D92-B450-4B01-9E30-C5BADF527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2" t="18900" r="25438" b="5324"/>
          <a:stretch/>
        </p:blipFill>
        <p:spPr>
          <a:xfrm>
            <a:off x="7108421" y="2539014"/>
            <a:ext cx="5083579" cy="43189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385272-2259-48F0-BDCD-8FA7BB223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55" y="758762"/>
            <a:ext cx="658425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172AEC-06DA-4522-AA13-D053E2739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704" y="0"/>
            <a:ext cx="6076815" cy="27062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6A2360-FBC8-4BDA-A53F-670C6BF12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34" y="251864"/>
            <a:ext cx="2517866" cy="6383065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A573413-C5F6-46BD-96E6-B116F2B32BFB}"/>
              </a:ext>
            </a:extLst>
          </p:cNvPr>
          <p:cNvSpPr/>
          <p:nvPr/>
        </p:nvSpPr>
        <p:spPr>
          <a:xfrm>
            <a:off x="8259851" y="258193"/>
            <a:ext cx="2521259" cy="6376736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25818-E020-41FA-A0AB-964F7E4E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062" y="5209923"/>
            <a:ext cx="2517866" cy="906397"/>
          </a:xfrm>
        </p:spPr>
        <p:txBody>
          <a:bodyPr/>
          <a:lstStyle/>
          <a:p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Відмінності 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AE557A-69D9-4FBE-BC9D-44206AA66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2286" t="12519" b="4853"/>
          <a:stretch/>
        </p:blipFill>
        <p:spPr>
          <a:xfrm>
            <a:off x="1181428" y="419978"/>
            <a:ext cx="2293549" cy="60180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084A39-D979-4A96-8B6E-C44370F446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00" t="22265" r="29607" b="7962"/>
          <a:stretch/>
        </p:blipFill>
        <p:spPr>
          <a:xfrm>
            <a:off x="8540398" y="434374"/>
            <a:ext cx="2620833" cy="60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3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6166BD2-9712-4E1B-8E99-8103AA490AF9}"/>
              </a:ext>
            </a:extLst>
          </p:cNvPr>
          <p:cNvSpPr/>
          <p:nvPr/>
        </p:nvSpPr>
        <p:spPr>
          <a:xfrm>
            <a:off x="5363518" y="4203404"/>
            <a:ext cx="1638794" cy="2652643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EFE5369-3A0D-469F-B68F-391B7662A503}"/>
              </a:ext>
            </a:extLst>
          </p:cNvPr>
          <p:cNvSpPr/>
          <p:nvPr/>
        </p:nvSpPr>
        <p:spPr>
          <a:xfrm>
            <a:off x="7113969" y="1061490"/>
            <a:ext cx="3489158" cy="3230799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86572-11BC-4487-A8E3-73299F06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89" y="199235"/>
            <a:ext cx="10515600" cy="951139"/>
          </a:xfrm>
        </p:spPr>
        <p:txBody>
          <a:bodyPr/>
          <a:lstStyle/>
          <a:p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2 етап. </a:t>
            </a: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Добір змісту навчального матеріалу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42C0F0-34B5-44C4-96BB-8C25EBF72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32" y="1253331"/>
            <a:ext cx="64485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Для забезпечення короткого запису розроблюваних завдань весь матеріал навчального курсу поділяється на достатньо великі розділи (модулі). </a:t>
            </a:r>
          </a:p>
          <a:p>
            <a:pPr marL="0" indent="0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Кожен з розділів (модулів) в свою чергу поділяється на теми. </a:t>
            </a:r>
          </a:p>
          <a:p>
            <a:pPr marL="0" indent="0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За необхідності тема може поділятися на блоки і ще дрібніші дидактичні одиниці змісту.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641A-17EA-4868-84A2-62F592DED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5" t="26279" r="25145" b="29579"/>
          <a:stretch/>
        </p:blipFill>
        <p:spPr>
          <a:xfrm>
            <a:off x="5733542" y="4205357"/>
            <a:ext cx="5468645" cy="26526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1E49DE-235D-435E-9935-C827895B1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4" t="23301" r="22816" b="5324"/>
          <a:stretch/>
        </p:blipFill>
        <p:spPr>
          <a:xfrm>
            <a:off x="7372336" y="1309073"/>
            <a:ext cx="4569899" cy="28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06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C2C3D6-72BB-461C-B9D8-48D9922E0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400" y="1043388"/>
            <a:ext cx="6386660" cy="5814612"/>
          </a:xfrm>
          <a:prstGeom prst="rect">
            <a:avLst/>
          </a:prstGeom>
        </p:spPr>
      </p:pic>
      <p:sp>
        <p:nvSpPr>
          <p:cNvPr id="5" name="Прямокутний трикутник 4">
            <a:extLst>
              <a:ext uri="{FF2B5EF4-FFF2-40B4-BE49-F238E27FC236}">
                <a16:creationId xmlns:a16="http://schemas.microsoft.com/office/drawing/2014/main" id="{6D93E3ED-122B-4A96-8464-D1D2880414F0}"/>
              </a:ext>
            </a:extLst>
          </p:cNvPr>
          <p:cNvSpPr/>
          <p:nvPr/>
        </p:nvSpPr>
        <p:spPr>
          <a:xfrm rot="5400000">
            <a:off x="-2249907" y="2249906"/>
            <a:ext cx="6858002" cy="2358189"/>
          </a:xfrm>
          <a:prstGeom prst="rtTriangle">
            <a:avLst/>
          </a:prstGeom>
          <a:solidFill>
            <a:srgbClr val="FCE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F9EA1-75A5-49C7-981C-93E24DC0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8" y="99654"/>
            <a:ext cx="10515600" cy="1325563"/>
          </a:xfrm>
        </p:spPr>
        <p:txBody>
          <a:bodyPr/>
          <a:lstStyle/>
          <a:p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3 етап.    </a:t>
            </a: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Проектування матриці тесту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2B08E2-A305-4192-B150-661914E4F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398" y="1314146"/>
            <a:ext cx="6541575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68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й трикутник 7">
            <a:extLst>
              <a:ext uri="{FF2B5EF4-FFF2-40B4-BE49-F238E27FC236}">
                <a16:creationId xmlns:a16="http://schemas.microsoft.com/office/drawing/2014/main" id="{86A3D85C-ED04-4435-B68E-F0DE68687A94}"/>
              </a:ext>
            </a:extLst>
          </p:cNvPr>
          <p:cNvSpPr/>
          <p:nvPr/>
        </p:nvSpPr>
        <p:spPr>
          <a:xfrm rot="5400000">
            <a:off x="-2171702" y="2171698"/>
            <a:ext cx="6858001" cy="2514601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й трикутник 4">
            <a:extLst>
              <a:ext uri="{FF2B5EF4-FFF2-40B4-BE49-F238E27FC236}">
                <a16:creationId xmlns:a16="http://schemas.microsoft.com/office/drawing/2014/main" id="{4D004225-6F23-4442-9404-B13FA1F31D18}"/>
              </a:ext>
            </a:extLst>
          </p:cNvPr>
          <p:cNvSpPr/>
          <p:nvPr/>
        </p:nvSpPr>
        <p:spPr>
          <a:xfrm rot="16200000">
            <a:off x="7300284" y="1966283"/>
            <a:ext cx="6858001" cy="2925432"/>
          </a:xfrm>
          <a:prstGeom prst="rtTriangle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D7104D09-F91F-47A4-819F-AFC1B89CACBB}"/>
              </a:ext>
            </a:extLst>
          </p:cNvPr>
          <p:cNvSpPr/>
          <p:nvPr/>
        </p:nvSpPr>
        <p:spPr>
          <a:xfrm>
            <a:off x="6096000" y="1832924"/>
            <a:ext cx="3270920" cy="4659951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EE519-E868-4064-A39F-CFDF3E35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52" y="365125"/>
            <a:ext cx="11139948" cy="844243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4 етап</a:t>
            </a: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.  Формування структури банку тестових завдань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DDA95-D922-4575-9D80-6CC15D116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66" t="27444" r="19538" b="20142"/>
          <a:stretch/>
        </p:blipFill>
        <p:spPr>
          <a:xfrm>
            <a:off x="2825080" y="1832924"/>
            <a:ext cx="6441489" cy="45438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DCD6FD-536D-4B51-A545-23E6518E1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140" y="1420777"/>
            <a:ext cx="1962424" cy="1619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16DB22-10D0-46F5-B90B-A246A54E7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88" y="4749552"/>
            <a:ext cx="2004993" cy="20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65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AE0530A-BD55-4899-AFDC-ACD067CC3059}"/>
              </a:ext>
            </a:extLst>
          </p:cNvPr>
          <p:cNvSpPr/>
          <p:nvPr/>
        </p:nvSpPr>
        <p:spPr>
          <a:xfrm>
            <a:off x="11097088" y="852257"/>
            <a:ext cx="656948" cy="5939160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46B9A72E-E570-48B3-9F21-A426D07622EE}"/>
              </a:ext>
            </a:extLst>
          </p:cNvPr>
          <p:cNvSpPr/>
          <p:nvPr/>
        </p:nvSpPr>
        <p:spPr>
          <a:xfrm>
            <a:off x="1720516" y="1526959"/>
            <a:ext cx="1985210" cy="4891223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6FF4D33-BF6F-40DA-9E7D-F84E2404FD65}"/>
              </a:ext>
            </a:extLst>
          </p:cNvPr>
          <p:cNvSpPr/>
          <p:nvPr/>
        </p:nvSpPr>
        <p:spPr>
          <a:xfrm>
            <a:off x="9692430" y="1526959"/>
            <a:ext cx="1404657" cy="4891223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8AC638C-E658-4A74-8B40-5178FC9A7845}"/>
              </a:ext>
            </a:extLst>
          </p:cNvPr>
          <p:cNvSpPr/>
          <p:nvPr/>
        </p:nvSpPr>
        <p:spPr>
          <a:xfrm>
            <a:off x="3748129" y="1141549"/>
            <a:ext cx="5484648" cy="5525581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FF9A9AE-F7DD-481C-948D-4846F9FAA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83" t="18435" r="3713" b="4649"/>
          <a:stretch/>
        </p:blipFill>
        <p:spPr>
          <a:xfrm>
            <a:off x="292963" y="1621840"/>
            <a:ext cx="8700117" cy="4699062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136FB7-C500-49B2-A486-E5E1440AB2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39818"/>
            <a:ext cx="60775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Банк тестових завдань </a:t>
            </a:r>
            <a:endParaRPr lang="ru-RU" sz="44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8A70C2-E52A-40E4-B5A8-0E80DAAA7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41" t="25114" r="18403" b="6367"/>
          <a:stretch/>
        </p:blipFill>
        <p:spPr>
          <a:xfrm>
            <a:off x="9783192" y="1526959"/>
            <a:ext cx="1624614" cy="469906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AE05482-EE37-409B-BFC2-BB4E30D6816B}"/>
              </a:ext>
            </a:extLst>
          </p:cNvPr>
          <p:cNvSpPr/>
          <p:nvPr/>
        </p:nvSpPr>
        <p:spPr>
          <a:xfrm>
            <a:off x="10626571" y="3524436"/>
            <a:ext cx="470516" cy="35510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038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F5785304-B535-4E85-859C-4439C354195D}"/>
              </a:ext>
            </a:extLst>
          </p:cNvPr>
          <p:cNvSpPr/>
          <p:nvPr/>
        </p:nvSpPr>
        <p:spPr>
          <a:xfrm>
            <a:off x="10058400" y="5125453"/>
            <a:ext cx="1782093" cy="1431758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E2656E36-9880-4CEC-A64A-31740A442765}"/>
              </a:ext>
            </a:extLst>
          </p:cNvPr>
          <p:cNvSpPr/>
          <p:nvPr/>
        </p:nvSpPr>
        <p:spPr>
          <a:xfrm>
            <a:off x="4702845" y="3043989"/>
            <a:ext cx="5596187" cy="2370222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Рівнобедрений трикутник 6">
            <a:extLst>
              <a:ext uri="{FF2B5EF4-FFF2-40B4-BE49-F238E27FC236}">
                <a16:creationId xmlns:a16="http://schemas.microsoft.com/office/drawing/2014/main" id="{A4086D19-E408-4B50-9E2A-F60D5D596856}"/>
              </a:ext>
            </a:extLst>
          </p:cNvPr>
          <p:cNvSpPr/>
          <p:nvPr/>
        </p:nvSpPr>
        <p:spPr>
          <a:xfrm>
            <a:off x="178815" y="2392898"/>
            <a:ext cx="4696722" cy="4064217"/>
          </a:xfrm>
          <a:prstGeom prst="triangle">
            <a:avLst>
              <a:gd name="adj" fmla="val 49999"/>
            </a:avLst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AC06D-3C71-4256-8DCA-9AAAA79C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6" y="158647"/>
            <a:ext cx="118970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5 етап. </a:t>
            </a:r>
            <a:b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</a:b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Конструювання тесту відповідно до рівнів пізнавальної діяльності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9823A5-0DD4-4B1D-8E8C-5C36AE27A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507" y="2506662"/>
            <a:ext cx="4351338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43BB4-C075-4CC9-8FFA-CDE8190C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537" y="3194920"/>
            <a:ext cx="6731778" cy="312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80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93A9B5FE-629A-4C0E-95F6-A42BD1D84065}"/>
              </a:ext>
            </a:extLst>
          </p:cNvPr>
          <p:cNvSpPr/>
          <p:nvPr/>
        </p:nvSpPr>
        <p:spPr>
          <a:xfrm>
            <a:off x="6400800" y="4331368"/>
            <a:ext cx="5233737" cy="180474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7C69B62-1B38-46D1-BAD8-7AF5E2999716}"/>
              </a:ext>
            </a:extLst>
          </p:cNvPr>
          <p:cNvSpPr/>
          <p:nvPr/>
        </p:nvSpPr>
        <p:spPr>
          <a:xfrm>
            <a:off x="5618747" y="0"/>
            <a:ext cx="1720516" cy="4148589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A0BD0-B22B-4EB8-B114-5AFF2E97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71" y="1648850"/>
            <a:ext cx="10515600" cy="1325563"/>
          </a:xfrm>
        </p:spPr>
        <p:txBody>
          <a:bodyPr/>
          <a:lstStyle/>
          <a:p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6 етап. </a:t>
            </a:r>
            <a:b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</a:b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Проведення тестування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CF0D45-7C2B-435E-87D9-9A741189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879" y="4148589"/>
            <a:ext cx="6041994" cy="2506677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Вимоги до проведення тесту:</a:t>
            </a:r>
          </a:p>
          <a:p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Однакові умови тестування для всіх учасників</a:t>
            </a:r>
          </a:p>
          <a:p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Об’єктивність опрацювання результатів</a:t>
            </a:r>
          </a:p>
          <a:p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Об’єктивність інтерпретації результатів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BDE3D-9009-4782-92E6-B71B4888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9" t="21215" r="24344" b="15283"/>
          <a:stretch/>
        </p:blipFill>
        <p:spPr>
          <a:xfrm>
            <a:off x="5891463" y="202734"/>
            <a:ext cx="6096000" cy="42177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800A1D-4130-47D1-99FE-9BBEC0F93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079" y="4511842"/>
            <a:ext cx="248738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76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A9A6D83-2F5C-4CF7-83E4-03A66AFA62B0}"/>
              </a:ext>
            </a:extLst>
          </p:cNvPr>
          <p:cNvSpPr/>
          <p:nvPr/>
        </p:nvSpPr>
        <p:spPr>
          <a:xfrm>
            <a:off x="9119937" y="950495"/>
            <a:ext cx="3072063" cy="209323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A7F02-C93A-41B6-BE72-669BB5DD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064" y="392375"/>
            <a:ext cx="5282215" cy="1325563"/>
          </a:xfrm>
        </p:spPr>
        <p:txBody>
          <a:bodyPr/>
          <a:lstStyle/>
          <a:p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Налаштування тесту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CCA809-30B8-41EF-AE22-612487FB7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38" b="4853"/>
          <a:stretch/>
        </p:blipFill>
        <p:spPr>
          <a:xfrm>
            <a:off x="79900" y="2008572"/>
            <a:ext cx="9454718" cy="4749554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E17D98-E772-4A2D-B660-D712F7103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27" y="1159818"/>
            <a:ext cx="4190973" cy="4379847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09A9942-29CF-40EB-8BDE-E3B97A9EF731}"/>
              </a:ext>
            </a:extLst>
          </p:cNvPr>
          <p:cNvSpPr/>
          <p:nvPr/>
        </p:nvSpPr>
        <p:spPr>
          <a:xfrm>
            <a:off x="3810054" y="2008572"/>
            <a:ext cx="4190973" cy="385712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9FDBDFDA-42FA-4FA3-8C3D-23B333A5B693}"/>
              </a:ext>
            </a:extLst>
          </p:cNvPr>
          <p:cNvSpPr/>
          <p:nvPr/>
        </p:nvSpPr>
        <p:spPr>
          <a:xfrm>
            <a:off x="10262937" y="5539665"/>
            <a:ext cx="1662021" cy="45719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2116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F211B1FC-803F-42DC-A7CE-7A9A5297EF2C}"/>
              </a:ext>
            </a:extLst>
          </p:cNvPr>
          <p:cNvSpPr/>
          <p:nvPr/>
        </p:nvSpPr>
        <p:spPr>
          <a:xfrm>
            <a:off x="5185611" y="1230940"/>
            <a:ext cx="4620126" cy="2956049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21D622D5-BF56-44CE-B842-72D76DA8D08D}"/>
              </a:ext>
            </a:extLst>
          </p:cNvPr>
          <p:cNvSpPr/>
          <p:nvPr/>
        </p:nvSpPr>
        <p:spPr>
          <a:xfrm>
            <a:off x="262775" y="3043989"/>
            <a:ext cx="1325394" cy="2562727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645408D5-1C70-425C-AF9A-014754540700}"/>
              </a:ext>
            </a:extLst>
          </p:cNvPr>
          <p:cNvSpPr/>
          <p:nvPr/>
        </p:nvSpPr>
        <p:spPr>
          <a:xfrm>
            <a:off x="262774" y="1379337"/>
            <a:ext cx="1012573" cy="882600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C5159-A062-4404-A88D-2C5620BB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4" y="166760"/>
            <a:ext cx="8146002" cy="1064180"/>
          </a:xfrm>
        </p:spPr>
        <p:txBody>
          <a:bodyPr/>
          <a:lstStyle/>
          <a:p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7 етап. </a:t>
            </a: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Оцінювання  та аналіз результатів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9D1827-10CA-4101-8FDA-260332F38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CD5A32-B979-406C-A05E-46935C142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07" t="34046" r="34830" b="8220"/>
          <a:stretch/>
        </p:blipFill>
        <p:spPr>
          <a:xfrm>
            <a:off x="399495" y="1544714"/>
            <a:ext cx="4518735" cy="3959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5A463D-296F-49BE-8738-11A79856D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1101" r="30170" b="4595"/>
          <a:stretch/>
        </p:blipFill>
        <p:spPr>
          <a:xfrm>
            <a:off x="5354715" y="1379337"/>
            <a:ext cx="6837285" cy="5095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7472A1-074F-4EE6-B3EB-2BA6C2750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560" y="5703620"/>
            <a:ext cx="914479" cy="920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FCC55E-62B8-4AE6-89B4-9FBFBF23F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330" y="4963754"/>
            <a:ext cx="594317" cy="821313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7F9D9BCC-35A8-470A-BD25-23BFF83B5467}"/>
              </a:ext>
            </a:extLst>
          </p:cNvPr>
          <p:cNvSpPr/>
          <p:nvPr/>
        </p:nvSpPr>
        <p:spPr>
          <a:xfrm>
            <a:off x="7796463" y="6475118"/>
            <a:ext cx="4395537" cy="148133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4366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C22E7-D2F4-4809-95D6-DD9BD75B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08" y="391936"/>
            <a:ext cx="7488657" cy="1583154"/>
          </a:xfrm>
        </p:spPr>
        <p:txBody>
          <a:bodyPr>
            <a:noAutofit/>
          </a:bodyPr>
          <a:lstStyle/>
          <a:p>
            <a:r>
              <a:rPr kumimoji="0" lang="uk-UA" b="0" i="0" u="none" strike="noStrike" kern="1200" cap="none" spc="0" normalizeH="0" baseline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Загальні підходи до розроблення тестових завдань</a:t>
            </a:r>
            <a:endParaRPr lang="uk-UA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587CC-D8A7-48F1-9D3D-8130039CD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08" y="2326392"/>
            <a:ext cx="7283940" cy="4911667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uk-UA" dirty="0">
                <a:solidFill>
                  <a:srgbClr val="2B4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Не рекомендується</a:t>
            </a: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включати в тестові завдання:  дискусійні запитання і відповіді;  завдання, що мають громіздкі формулювання;  завдання, що вимагають складних розрахунків за допомогою калькулятора.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E34879-3D10-402A-A0CD-7310AD414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43248" y="225071"/>
            <a:ext cx="3658186" cy="58892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DE1BA9-F410-48AC-80BE-0753520DD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961" y="5437225"/>
            <a:ext cx="1672345" cy="1028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A19E55-1417-43AE-AD4C-7B72EDF5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66" y="4198533"/>
            <a:ext cx="1050179" cy="22675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BC4A81-9650-4579-9802-20CE8FE15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745" y="5267473"/>
            <a:ext cx="4596782" cy="2840982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3E1E485-71D6-4D10-8FFD-86419DD03C30}"/>
              </a:ext>
            </a:extLst>
          </p:cNvPr>
          <p:cNvSpPr/>
          <p:nvPr/>
        </p:nvSpPr>
        <p:spPr>
          <a:xfrm>
            <a:off x="661737" y="0"/>
            <a:ext cx="3176337" cy="45719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851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6F7AAA04-43AB-475A-A385-E20FFBF0435D}"/>
              </a:ext>
            </a:extLst>
          </p:cNvPr>
          <p:cNvSpPr/>
          <p:nvPr/>
        </p:nvSpPr>
        <p:spPr>
          <a:xfrm>
            <a:off x="4880199" y="2701827"/>
            <a:ext cx="1300245" cy="804263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09147D2F-27E1-4ECA-A666-CB5F8EF2C5BB}"/>
              </a:ext>
            </a:extLst>
          </p:cNvPr>
          <p:cNvSpPr/>
          <p:nvPr/>
        </p:nvSpPr>
        <p:spPr>
          <a:xfrm>
            <a:off x="9577137" y="1758855"/>
            <a:ext cx="2286000" cy="1227221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EE11A-5712-42A7-9D79-9224502A3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34412D-681E-4753-A472-49E93339E95A}"/>
              </a:ext>
            </a:extLst>
          </p:cNvPr>
          <p:cNvSpPr txBox="1"/>
          <p:nvPr/>
        </p:nvSpPr>
        <p:spPr>
          <a:xfrm>
            <a:off x="6264889" y="4468971"/>
            <a:ext cx="4970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Обов’язково встановлюємо рубіжну кількість балів для проходження  </a:t>
            </a:r>
            <a:endParaRPr lang="ru-RU" sz="28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B77CBA-B34E-4DC0-956C-50C689A01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379"/>
          <a:stretch/>
        </p:blipFill>
        <p:spPr>
          <a:xfrm>
            <a:off x="4880811" y="1848566"/>
            <a:ext cx="6897270" cy="14291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F7149-B956-484A-93AF-8FA16471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811" y="239586"/>
            <a:ext cx="10515600" cy="1325563"/>
          </a:xfrm>
        </p:spPr>
        <p:txBody>
          <a:bodyPr/>
          <a:lstStyle/>
          <a:p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Розрахунок балів </a:t>
            </a:r>
            <a:b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</a:b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</a:rPr>
              <a:t>і переведення в оцінку</a:t>
            </a:r>
            <a:endParaRPr lang="ru-RU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8644AC-6CB9-4B29-89CE-C94EE1D7E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562" y="1934628"/>
            <a:ext cx="2108097" cy="1666868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5923CECA-4FC9-4F1D-86E5-64A611A3A8DD}"/>
              </a:ext>
            </a:extLst>
          </p:cNvPr>
          <p:cNvSpPr/>
          <p:nvPr/>
        </p:nvSpPr>
        <p:spPr>
          <a:xfrm>
            <a:off x="4572000" y="0"/>
            <a:ext cx="223755" cy="4907280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15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8655"/>
            <a:ext cx="5069150" cy="1325563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Основні правила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2500" y="288877"/>
            <a:ext cx="6890983" cy="631209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uk-UA" sz="2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Кожне тестове завдання було спрямоване на оцінювання.</a:t>
            </a:r>
          </a:p>
          <a:p>
            <a:pPr>
              <a:lnSpc>
                <a:spcPct val="110000"/>
              </a:lnSpc>
            </a:pPr>
            <a:r>
              <a:rPr lang="uk-UA" sz="2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Кожне тестове завдання забезпечує  перевірку відповідного  рівня  засвоєння.</a:t>
            </a:r>
          </a:p>
          <a:p>
            <a:pPr>
              <a:lnSpc>
                <a:spcPct val="110000"/>
              </a:lnSpc>
            </a:pPr>
            <a:r>
              <a:rPr lang="uk-UA" sz="2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Банк тестових завдань містить  чітко сформульоване завдання. </a:t>
            </a:r>
          </a:p>
          <a:p>
            <a:pPr>
              <a:lnSpc>
                <a:spcPct val="110000"/>
              </a:lnSpc>
            </a:pPr>
            <a:r>
              <a:rPr lang="uk-UA" sz="2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Варіанти відповідей є  гомогенними (однорідними).</a:t>
            </a:r>
          </a:p>
          <a:p>
            <a:pPr>
              <a:lnSpc>
                <a:spcPct val="110000"/>
              </a:lnSpc>
            </a:pPr>
            <a:r>
              <a:rPr lang="uk-UA" sz="2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Усі </a:t>
            </a:r>
            <a:r>
              <a:rPr lang="uk-UA" sz="2600" dirty="0" err="1">
                <a:solidFill>
                  <a:srgbClr val="2B4B82"/>
                </a:solidFill>
                <a:latin typeface="Bahnschrift Condensed" panose="020B0502040204020203" pitchFamily="34" charset="0"/>
              </a:rPr>
              <a:t>дистрактори</a:t>
            </a:r>
            <a:r>
              <a:rPr lang="uk-UA" sz="2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мають бути вірогідними (правдоподібними).</a:t>
            </a:r>
          </a:p>
          <a:p>
            <a:pPr>
              <a:lnSpc>
                <a:spcPct val="110000"/>
              </a:lnSpc>
            </a:pPr>
            <a:r>
              <a:rPr lang="uk-UA" sz="2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Інформація, що міститься в одному тестовому завданні, не надає відповідь на інше тестове завдання.</a:t>
            </a:r>
          </a:p>
          <a:p>
            <a:pPr>
              <a:lnSpc>
                <a:spcPct val="110000"/>
              </a:lnSpc>
            </a:pPr>
            <a:r>
              <a:rPr lang="uk-UA" sz="2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Не використовувала  як правильну відповідь чи </a:t>
            </a:r>
            <a:r>
              <a:rPr lang="uk-UA" sz="2600" dirty="0" err="1">
                <a:solidFill>
                  <a:srgbClr val="2B4B82"/>
                </a:solidFill>
                <a:latin typeface="Bahnschrift Condensed" panose="020B0502040204020203" pitchFamily="34" charset="0"/>
              </a:rPr>
              <a:t>дистрактор</a:t>
            </a:r>
            <a:r>
              <a:rPr lang="uk-UA" sz="2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 фразу «все з вищевказаного чи з вищенаведеного».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0630E-1B9D-417B-8C0A-C86B20D6FF71}"/>
              </a:ext>
            </a:extLst>
          </p:cNvPr>
          <p:cNvSpPr txBox="1"/>
          <p:nvPr/>
        </p:nvSpPr>
        <p:spPr>
          <a:xfrm>
            <a:off x="579137" y="2127458"/>
            <a:ext cx="4205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для створення тестових завдань</a:t>
            </a:r>
            <a:endParaRPr lang="uk-UA" sz="2800" dirty="0"/>
          </a:p>
        </p:txBody>
      </p:sp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8984E4BD-7D5D-44CD-B4B1-2B6E975832C3}"/>
              </a:ext>
            </a:extLst>
          </p:cNvPr>
          <p:cNvCxnSpPr/>
          <p:nvPr/>
        </p:nvCxnSpPr>
        <p:spPr>
          <a:xfrm>
            <a:off x="5377218" y="873456"/>
            <a:ext cx="625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0CB6E9D3-1E9F-41B1-8B9E-9C1E562B7BF8}"/>
              </a:ext>
            </a:extLst>
          </p:cNvPr>
          <p:cNvCxnSpPr/>
          <p:nvPr/>
        </p:nvCxnSpPr>
        <p:spPr>
          <a:xfrm>
            <a:off x="5377218" y="1881436"/>
            <a:ext cx="625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84823460-5C0E-4802-AF65-EFAD46C0F495}"/>
              </a:ext>
            </a:extLst>
          </p:cNvPr>
          <p:cNvCxnSpPr/>
          <p:nvPr/>
        </p:nvCxnSpPr>
        <p:spPr>
          <a:xfrm>
            <a:off x="5377218" y="2813712"/>
            <a:ext cx="625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0054FC0D-306E-47D6-AFA8-2379C4C776C8}"/>
              </a:ext>
            </a:extLst>
          </p:cNvPr>
          <p:cNvCxnSpPr/>
          <p:nvPr/>
        </p:nvCxnSpPr>
        <p:spPr>
          <a:xfrm>
            <a:off x="5377218" y="3444922"/>
            <a:ext cx="625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1CA595F1-80A0-42FE-9B6D-7D16F8E0733B}"/>
              </a:ext>
            </a:extLst>
          </p:cNvPr>
          <p:cNvCxnSpPr/>
          <p:nvPr/>
        </p:nvCxnSpPr>
        <p:spPr>
          <a:xfrm>
            <a:off x="5377218" y="4326040"/>
            <a:ext cx="625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25168554-CD58-46A1-80F6-390C8C1F77DF}"/>
              </a:ext>
            </a:extLst>
          </p:cNvPr>
          <p:cNvCxnSpPr/>
          <p:nvPr/>
        </p:nvCxnSpPr>
        <p:spPr>
          <a:xfrm>
            <a:off x="5377218" y="5352197"/>
            <a:ext cx="625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1F5BCF-6013-44CA-9239-008DE90FA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367" y="3070986"/>
            <a:ext cx="2291057" cy="35299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267B73B-15F6-4EFE-8928-A7F9F0861394}"/>
              </a:ext>
            </a:extLst>
          </p:cNvPr>
          <p:cNvSpPr/>
          <p:nvPr/>
        </p:nvSpPr>
        <p:spPr>
          <a:xfrm>
            <a:off x="974558" y="0"/>
            <a:ext cx="3561347" cy="108284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23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FC1A5D-6625-4266-BA07-FF73B9B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438" y="-25920"/>
            <a:ext cx="4808561" cy="4797014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3F66154F-5A5A-489A-A9EE-2FA12972E58D}"/>
              </a:ext>
            </a:extLst>
          </p:cNvPr>
          <p:cNvSpPr/>
          <p:nvPr/>
        </p:nvSpPr>
        <p:spPr>
          <a:xfrm>
            <a:off x="0" y="3179928"/>
            <a:ext cx="8229600" cy="3780430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149D7-4BC4-4AAE-825E-21AD0ACA9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395" y="513847"/>
            <a:ext cx="3226901" cy="1047316"/>
          </a:xfrm>
        </p:spPr>
        <p:txBody>
          <a:bodyPr>
            <a:noAutofit/>
          </a:bodyPr>
          <a:lstStyle/>
          <a:p>
            <a:r>
              <a:rPr lang="uk-UA" sz="6000" b="1" spc="3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ПРИКЛАДИ</a:t>
            </a:r>
            <a:endParaRPr lang="ru-RU" sz="6000" b="1" spc="3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4B2D82-408D-4CE2-9840-4425E1EEA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6082"/>
            <a:ext cx="8059611" cy="3554276"/>
          </a:xfrm>
          <a:prstGeom prst="rect">
            <a:avLst/>
          </a:prstGeom>
          <a:ln>
            <a:solidFill>
              <a:srgbClr val="2B4B82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869114-59C2-4805-A25D-DC0ACC65A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42" t="19528" r="42824" b="19313"/>
          <a:stretch/>
        </p:blipFill>
        <p:spPr>
          <a:xfrm>
            <a:off x="7550414" y="-25920"/>
            <a:ext cx="4641586" cy="4570859"/>
          </a:xfrm>
          <a:prstGeom prst="rect">
            <a:avLst/>
          </a:prstGeom>
          <a:ln>
            <a:solidFill>
              <a:srgbClr val="2B4B8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A190C6-9693-4B9B-B69D-AE08773BDA0C}"/>
              </a:ext>
            </a:extLst>
          </p:cNvPr>
          <p:cNvSpPr txBox="1"/>
          <p:nvPr/>
        </p:nvSpPr>
        <p:spPr>
          <a:xfrm>
            <a:off x="157339" y="1648552"/>
            <a:ext cx="4977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невдалих тестових завдань</a:t>
            </a:r>
            <a:endParaRPr lang="uk-UA" sz="4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75B027-C1DC-41E6-BF24-DC5F32F80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322" y="1561163"/>
            <a:ext cx="3050103" cy="24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18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8120F-3C84-48E2-85ED-CFF2CDC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34" y="314417"/>
            <a:ext cx="5973943" cy="1506007"/>
          </a:xfrm>
        </p:spPr>
        <p:txBody>
          <a:bodyPr>
            <a:noAutofit/>
          </a:bodyPr>
          <a:lstStyle/>
          <a:p>
            <a:r>
              <a:rPr lang="uk-UA" sz="66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Таксономія </a:t>
            </a:r>
            <a:r>
              <a:rPr lang="uk-UA" sz="6600" dirty="0" err="1">
                <a:solidFill>
                  <a:srgbClr val="2B4B82"/>
                </a:solidFill>
                <a:latin typeface="Bahnschrift Condensed" panose="020B0502040204020203" pitchFamily="34" charset="0"/>
              </a:rPr>
              <a:t>Блума</a:t>
            </a:r>
            <a:endParaRPr lang="ru-RU" sz="66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3E486-16F1-4991-A5D8-FDB7B378F2FC}"/>
              </a:ext>
            </a:extLst>
          </p:cNvPr>
          <p:cNvSpPr txBox="1"/>
          <p:nvPr/>
        </p:nvSpPr>
        <p:spPr>
          <a:xfrm>
            <a:off x="186168" y="1368227"/>
            <a:ext cx="633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uk-UA" altLang="ru-RU" sz="320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uLnTx/>
                <a:uFillTx/>
                <a:latin typeface="Bahnschrift Condensed" panose="020B0502040204020203" pitchFamily="34" charset="0"/>
                <a:ea typeface="+mj-ea"/>
                <a:cs typeface="Times New Roman" panose="02020603050405020304" pitchFamily="18" charset="0"/>
              </a:rPr>
              <a:t>Когнітивний домен (пізнавальна сфера)</a:t>
            </a:r>
            <a:endParaRPr lang="ru-RU" sz="3200" dirty="0">
              <a:solidFill>
                <a:srgbClr val="2B4B82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Схема 36">
            <a:extLst>
              <a:ext uri="{FF2B5EF4-FFF2-40B4-BE49-F238E27FC236}">
                <a16:creationId xmlns:a16="http://schemas.microsoft.com/office/drawing/2014/main" id="{05D2C980-DFDB-468D-8789-06116FE641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672655"/>
              </p:ext>
            </p:extLst>
          </p:nvPr>
        </p:nvGraphicFramePr>
        <p:xfrm>
          <a:off x="6400703" y="750050"/>
          <a:ext cx="5444927" cy="518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768E04F-8837-4442-8A4C-65A18F010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1266" y="1820424"/>
            <a:ext cx="548946" cy="52880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18CF19-3E85-4783-B0B2-65E2E6E1B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3062" y="1018528"/>
            <a:ext cx="419395" cy="52880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3AEAE96-F9CC-4CFB-9D17-EDFD0E9C9B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3062" y="4312008"/>
            <a:ext cx="641302" cy="69598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9802BC-194D-43C7-9468-BDA82B2722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6087" y="2574755"/>
            <a:ext cx="721058" cy="70347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B80F586-7D0D-47C6-AE2B-64ECBA437E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0603" y="3515038"/>
            <a:ext cx="681879" cy="69598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7225A52-3198-4BC6-98D4-D6DA220E1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3045" y="5143256"/>
            <a:ext cx="654100" cy="76577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C743D31-5653-408D-9947-7C0B3F930348}"/>
              </a:ext>
            </a:extLst>
          </p:cNvPr>
          <p:cNvSpPr txBox="1"/>
          <p:nvPr/>
        </p:nvSpPr>
        <p:spPr>
          <a:xfrm>
            <a:off x="2354742" y="1980287"/>
            <a:ext cx="725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2199CF-11B8-4A15-94D7-E7ADEC458FAB}"/>
              </a:ext>
            </a:extLst>
          </p:cNvPr>
          <p:cNvSpPr txBox="1"/>
          <p:nvPr/>
        </p:nvSpPr>
        <p:spPr>
          <a:xfrm>
            <a:off x="2354742" y="2703132"/>
            <a:ext cx="79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02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C946A1-F558-4B68-8C52-735107F19343}"/>
              </a:ext>
            </a:extLst>
          </p:cNvPr>
          <p:cNvSpPr txBox="1"/>
          <p:nvPr/>
        </p:nvSpPr>
        <p:spPr>
          <a:xfrm>
            <a:off x="2354742" y="3382305"/>
            <a:ext cx="725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03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32A5BE-29CA-45B6-BBD1-1C5C6BF67C73}"/>
              </a:ext>
            </a:extLst>
          </p:cNvPr>
          <p:cNvSpPr txBox="1"/>
          <p:nvPr/>
        </p:nvSpPr>
        <p:spPr>
          <a:xfrm>
            <a:off x="2377802" y="4029113"/>
            <a:ext cx="798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04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5A076C-58A3-4696-8DE7-6DECA9FFFDD4}"/>
              </a:ext>
            </a:extLst>
          </p:cNvPr>
          <p:cNvSpPr txBox="1"/>
          <p:nvPr/>
        </p:nvSpPr>
        <p:spPr>
          <a:xfrm>
            <a:off x="2370378" y="4695147"/>
            <a:ext cx="76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05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41CE77-1E6C-4EF2-BC5C-0CA4DAF65AEF}"/>
              </a:ext>
            </a:extLst>
          </p:cNvPr>
          <p:cNvSpPr txBox="1"/>
          <p:nvPr/>
        </p:nvSpPr>
        <p:spPr>
          <a:xfrm>
            <a:off x="2354742" y="5337925"/>
            <a:ext cx="725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06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FC0BC3-9557-418F-A79A-ABD2DDC93E7C}"/>
              </a:ext>
            </a:extLst>
          </p:cNvPr>
          <p:cNvSpPr txBox="1"/>
          <p:nvPr/>
        </p:nvSpPr>
        <p:spPr>
          <a:xfrm>
            <a:off x="3173608" y="2041842"/>
            <a:ext cx="2431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Синтез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D90450-F512-4A60-98DB-7967285A886B}"/>
              </a:ext>
            </a:extLst>
          </p:cNvPr>
          <p:cNvSpPr txBox="1"/>
          <p:nvPr/>
        </p:nvSpPr>
        <p:spPr>
          <a:xfrm>
            <a:off x="3173608" y="2764124"/>
            <a:ext cx="234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Оцінювання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90E67E-4744-492B-9F24-E1E89822DB5D}"/>
              </a:ext>
            </a:extLst>
          </p:cNvPr>
          <p:cNvSpPr txBox="1"/>
          <p:nvPr/>
        </p:nvSpPr>
        <p:spPr>
          <a:xfrm>
            <a:off x="3173608" y="3421215"/>
            <a:ext cx="185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Аналіз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0D4B60-069D-45FF-9AC3-DAA4DEBACA81}"/>
              </a:ext>
            </a:extLst>
          </p:cNvPr>
          <p:cNvSpPr txBox="1"/>
          <p:nvPr/>
        </p:nvSpPr>
        <p:spPr>
          <a:xfrm>
            <a:off x="3145502" y="4083683"/>
            <a:ext cx="331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Застосування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ECA1AB-8396-4F9D-AF42-86EB85509A53}"/>
              </a:ext>
            </a:extLst>
          </p:cNvPr>
          <p:cNvSpPr txBox="1"/>
          <p:nvPr/>
        </p:nvSpPr>
        <p:spPr>
          <a:xfrm>
            <a:off x="3173608" y="4740719"/>
            <a:ext cx="2975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Розуміння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A85709-47AA-4E5E-9623-B5FC7AEB5312}"/>
              </a:ext>
            </a:extLst>
          </p:cNvPr>
          <p:cNvSpPr txBox="1"/>
          <p:nvPr/>
        </p:nvSpPr>
        <p:spPr>
          <a:xfrm>
            <a:off x="3176641" y="5406661"/>
            <a:ext cx="1801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Знання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A09C1AA-CB31-40C7-803D-672072F4F3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079"/>
          <a:stretch/>
        </p:blipFill>
        <p:spPr>
          <a:xfrm>
            <a:off x="131891" y="2546453"/>
            <a:ext cx="1996959" cy="3385697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DF1C95C-0001-41A1-B12A-0245A6C2F918}"/>
              </a:ext>
            </a:extLst>
          </p:cNvPr>
          <p:cNvSpPr/>
          <p:nvPr/>
        </p:nvSpPr>
        <p:spPr>
          <a:xfrm>
            <a:off x="986589" y="6729639"/>
            <a:ext cx="3874169" cy="128361"/>
          </a:xfrm>
          <a:prstGeom prst="rect">
            <a:avLst/>
          </a:prstGeom>
          <a:solidFill>
            <a:srgbClr val="94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387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CD48333F-991C-4825-A95C-13C2F8646171}"/>
              </a:ext>
            </a:extLst>
          </p:cNvPr>
          <p:cNvSpPr/>
          <p:nvPr/>
        </p:nvSpPr>
        <p:spPr>
          <a:xfrm>
            <a:off x="163774" y="1213844"/>
            <a:ext cx="8106770" cy="5159660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0DDC24-B0FE-4507-80ED-4C3B4630B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78" t="33412" r="27572" b="14550"/>
          <a:stretch/>
        </p:blipFill>
        <p:spPr>
          <a:xfrm>
            <a:off x="163774" y="1213844"/>
            <a:ext cx="7929350" cy="495413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88C04D1-96F4-4C7B-AFF5-EA1B2372E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3183" y="2919410"/>
            <a:ext cx="3036786" cy="1543005"/>
          </a:xfrm>
          <a:solidFill>
            <a:srgbClr val="FCE1DC"/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Завдання з одним або декількома варіантами відповідей.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446A9-4DDA-4288-BA15-0F754EBF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40" y="12259"/>
            <a:ext cx="9601200" cy="1198475"/>
          </a:xfrm>
          <a:noFill/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Приклади</a:t>
            </a:r>
            <a:r>
              <a:rPr lang="uk-UA" sz="67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</a:t>
            </a:r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різнорівневих тестових завдань</a:t>
            </a:r>
            <a:endParaRPr lang="ru-RU" sz="40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Прямокутний трикутник 19">
            <a:extLst>
              <a:ext uri="{FF2B5EF4-FFF2-40B4-BE49-F238E27FC236}">
                <a16:creationId xmlns:a16="http://schemas.microsoft.com/office/drawing/2014/main" id="{CB1A2A33-7CF1-4CFF-A860-32CBC5BC4B3F}"/>
              </a:ext>
            </a:extLst>
          </p:cNvPr>
          <p:cNvSpPr/>
          <p:nvPr/>
        </p:nvSpPr>
        <p:spPr>
          <a:xfrm rot="10800000">
            <a:off x="2905022" y="1211772"/>
            <a:ext cx="5340824" cy="1543004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432059-657D-4C94-87B6-04302B5D0B9A}"/>
              </a:ext>
            </a:extLst>
          </p:cNvPr>
          <p:cNvSpPr txBox="1"/>
          <p:nvPr/>
        </p:nvSpPr>
        <p:spPr>
          <a:xfrm>
            <a:off x="3957852" y="1213832"/>
            <a:ext cx="6093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4400" b="1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І-й Рівень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D078D2-3B67-46B4-8DBF-C734BB01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4" y="5546211"/>
            <a:ext cx="599858" cy="8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8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CD48333F-991C-4825-A95C-13C2F8646171}"/>
              </a:ext>
            </a:extLst>
          </p:cNvPr>
          <p:cNvSpPr/>
          <p:nvPr/>
        </p:nvSpPr>
        <p:spPr>
          <a:xfrm>
            <a:off x="3945998" y="1400286"/>
            <a:ext cx="8288740" cy="5445457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8C04D1-96F4-4C7B-AFF5-EA1B2372E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" y="3205202"/>
            <a:ext cx="3884742" cy="1835624"/>
          </a:xfrm>
          <a:solidFill>
            <a:srgbClr val="FCE1DC"/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Завдання з вибором однієї найбільш правильної (повної) відповіді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446A9-4DDA-4288-BA15-0F754EBF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4462" y="-101409"/>
            <a:ext cx="9601200" cy="1198475"/>
          </a:xfrm>
          <a:noFill/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2B4B82"/>
                </a:solidFill>
                <a:latin typeface="Bahnschrift Condensed" panose="020B0502040204020203" pitchFamily="34" charset="0"/>
              </a:rPr>
              <a:t>Приклади</a:t>
            </a:r>
            <a:r>
              <a:rPr lang="uk-UA" sz="67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 </a:t>
            </a:r>
            <a:r>
              <a:rPr lang="uk-UA" sz="4000" dirty="0">
                <a:solidFill>
                  <a:srgbClr val="2B4B82"/>
                </a:solidFill>
                <a:latin typeface="Bahnschrift Condensed" panose="020B0502040204020203" pitchFamily="34" charset="0"/>
              </a:rPr>
              <a:t>різнорівневих тестових завдань</a:t>
            </a:r>
            <a:endParaRPr lang="ru-RU" sz="4000" dirty="0">
              <a:solidFill>
                <a:srgbClr val="2B4B82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A90EF7-C5ED-4447-9850-CDBBCF61B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711" y="1803913"/>
            <a:ext cx="7944765" cy="5131558"/>
          </a:xfrm>
          <a:prstGeom prst="rect">
            <a:avLst/>
          </a:prstGeom>
        </p:spPr>
      </p:pic>
      <p:sp>
        <p:nvSpPr>
          <p:cNvPr id="20" name="Прямокутний трикутник 19">
            <a:extLst>
              <a:ext uri="{FF2B5EF4-FFF2-40B4-BE49-F238E27FC236}">
                <a16:creationId xmlns:a16="http://schemas.microsoft.com/office/drawing/2014/main" id="{CB1A2A33-7CF1-4CFF-A860-32CBC5BC4B3F}"/>
              </a:ext>
            </a:extLst>
          </p:cNvPr>
          <p:cNvSpPr/>
          <p:nvPr/>
        </p:nvSpPr>
        <p:spPr>
          <a:xfrm rot="10800000">
            <a:off x="6138738" y="1803913"/>
            <a:ext cx="6096000" cy="902142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A1861F-6D46-4019-AF4A-326BDDEC2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501" y="1533221"/>
            <a:ext cx="2174544" cy="7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0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CFD04D26-A3ED-4F3C-A136-E1F095AF8D43}"/>
              </a:ext>
            </a:extLst>
          </p:cNvPr>
          <p:cNvSpPr/>
          <p:nvPr/>
        </p:nvSpPr>
        <p:spPr>
          <a:xfrm>
            <a:off x="3753135" y="1247050"/>
            <a:ext cx="7489834" cy="3666144"/>
          </a:xfrm>
          <a:prstGeom prst="rect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9F9ABE-CB37-4F53-9DB5-8C98E4AE9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313" y="5113479"/>
            <a:ext cx="9505374" cy="1022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У завданнях відкритої форми не даються готові відповіді, випробуваному потрібно вписати правильну відповідь у відведеному </a:t>
            </a:r>
            <a:r>
              <a:rPr lang="ru-RU" dirty="0" err="1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місці</a:t>
            </a:r>
            <a:r>
              <a:rPr lang="ru-RU" dirty="0">
                <a:solidFill>
                  <a:srgbClr val="2B4B82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712D1A-DB3C-4D22-8AF0-162035889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94" t="40594" r="30507" b="43801"/>
          <a:stretch/>
        </p:blipFill>
        <p:spPr>
          <a:xfrm>
            <a:off x="4008784" y="3149919"/>
            <a:ext cx="7277606" cy="14453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5EC114-8751-4732-B037-9627BFB23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1" t="31198" r="31729" b="47756"/>
          <a:stretch/>
        </p:blipFill>
        <p:spPr>
          <a:xfrm>
            <a:off x="4014469" y="1233215"/>
            <a:ext cx="7277606" cy="1973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75DDE-2E20-480A-BCD5-2F7220A48CFF}"/>
              </a:ext>
            </a:extLst>
          </p:cNvPr>
          <p:cNvSpPr txBox="1"/>
          <p:nvPr/>
        </p:nvSpPr>
        <p:spPr>
          <a:xfrm>
            <a:off x="2308437" y="-87586"/>
            <a:ext cx="9145137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Приклади</a:t>
            </a:r>
            <a:r>
              <a:rPr kumimoji="0" lang="uk-UA" sz="67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різнорівневих тестових завдань</a:t>
            </a:r>
            <a:endParaRPr lang="uk-UA" dirty="0"/>
          </a:p>
        </p:txBody>
      </p:sp>
      <p:sp>
        <p:nvSpPr>
          <p:cNvPr id="14" name="Прямокутний трикутник 13">
            <a:extLst>
              <a:ext uri="{FF2B5EF4-FFF2-40B4-BE49-F238E27FC236}">
                <a16:creationId xmlns:a16="http://schemas.microsoft.com/office/drawing/2014/main" id="{397F7278-E2D1-4164-9C37-92BCB5805F2D}"/>
              </a:ext>
            </a:extLst>
          </p:cNvPr>
          <p:cNvSpPr/>
          <p:nvPr/>
        </p:nvSpPr>
        <p:spPr>
          <a:xfrm rot="10800000">
            <a:off x="7344974" y="1247050"/>
            <a:ext cx="3941416" cy="914400"/>
          </a:xfrm>
          <a:prstGeom prst="rtTriangle">
            <a:avLst/>
          </a:prstGeom>
          <a:solidFill>
            <a:srgbClr val="F7B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F3C965-1219-45E0-9A37-A5D236932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073" y="4228874"/>
            <a:ext cx="618593" cy="8522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B6710A-6952-49F5-8859-818C4E420777}"/>
              </a:ext>
            </a:extLst>
          </p:cNvPr>
          <p:cNvSpPr txBox="1"/>
          <p:nvPr/>
        </p:nvSpPr>
        <p:spPr>
          <a:xfrm>
            <a:off x="9191459" y="1238187"/>
            <a:ext cx="226211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ІІ-й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Times New Roman" panose="02020603050405020304" pitchFamily="18" charset="0"/>
              </a:rPr>
              <a:t>Рівень</a:t>
            </a:r>
            <a:endParaRPr kumimoji="0" lang="uk-UA" sz="4000" b="0" i="0" u="none" strike="noStrike" kern="1200" cap="none" spc="0" normalizeH="0" baseline="0" noProof="0" dirty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051B7B-C5D4-47C1-82E8-43C8CA995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5872" y="1959736"/>
            <a:ext cx="2487384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9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22858</TotalTime>
  <Words>574</Words>
  <Application>Microsoft Office PowerPoint</Application>
  <PresentationFormat>Широкоэкранный</PresentationFormat>
  <Paragraphs>106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Bahnschrift Condensed</vt:lpstr>
      <vt:lpstr>Calibri</vt:lpstr>
      <vt:lpstr>Calibri Light</vt:lpstr>
      <vt:lpstr>Times New Roman</vt:lpstr>
      <vt:lpstr>Тема Office</vt:lpstr>
      <vt:lpstr>Практичний досвід  використання цифрових інструментів для оцінювання результатів навчання</vt:lpstr>
      <vt:lpstr>Загальні підходи до розроблення тестових завдань</vt:lpstr>
      <vt:lpstr>Загальні підходи до розроблення тестових завдань</vt:lpstr>
      <vt:lpstr>Основні правила</vt:lpstr>
      <vt:lpstr>ПРИКЛАДИ</vt:lpstr>
      <vt:lpstr>Таксономія Блума</vt:lpstr>
      <vt:lpstr>Приклади різнорівневих тестових завдань</vt:lpstr>
      <vt:lpstr>Приклади різнорівневих тестових завдань</vt:lpstr>
      <vt:lpstr>Презентация PowerPoint</vt:lpstr>
      <vt:lpstr>Приклади різнорівневих тестових завдань</vt:lpstr>
      <vt:lpstr>Приклади  різнорівневих тестових завдань</vt:lpstr>
      <vt:lpstr>Приклади  різнорівневих тестових завдань</vt:lpstr>
      <vt:lpstr>різнорівневих тестових завдань</vt:lpstr>
      <vt:lpstr>Приклади різнорівневих тестових завдань</vt:lpstr>
      <vt:lpstr>1 етап. Визначення мети тестування</vt:lpstr>
      <vt:lpstr>Приклади використання тестів на етапі навчання</vt:lpstr>
      <vt:lpstr>Тестові Вебквести</vt:lpstr>
      <vt:lpstr>Презентация PowerPoint</vt:lpstr>
      <vt:lpstr>Проміжний та поточний  контроль результату навчання </vt:lpstr>
      <vt:lpstr>Комплексне кваліфікаційне завдання</vt:lpstr>
      <vt:lpstr>Відмінності </vt:lpstr>
      <vt:lpstr>2 етап. Добір змісту навчального матеріалу</vt:lpstr>
      <vt:lpstr>3 етап.    Проектування матриці тесту </vt:lpstr>
      <vt:lpstr>4 етап.  Формування структури банку тестових завдань </vt:lpstr>
      <vt:lpstr>Банк тестових завдань </vt:lpstr>
      <vt:lpstr>5 етап.  Конструювання тесту відповідно до рівнів пізнавальної діяльності</vt:lpstr>
      <vt:lpstr>6 етап.  Проведення тестування</vt:lpstr>
      <vt:lpstr>Налаштування тесту</vt:lpstr>
      <vt:lpstr>7 етап. Оцінювання  та аналіз результатів</vt:lpstr>
      <vt:lpstr>Розрахунок балів  і переведення в оцінку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Практичний досвід використання цифрових інструментів для оцінювання результатів навчання</dc:title>
  <dc:creator>Нєвєрова Аліна</dc:creator>
  <cp:lastModifiedBy>Administrator</cp:lastModifiedBy>
  <cp:revision>53</cp:revision>
  <dcterms:created xsi:type="dcterms:W3CDTF">2023-11-10T07:03:05Z</dcterms:created>
  <dcterms:modified xsi:type="dcterms:W3CDTF">2024-02-23T10:42:28Z</dcterms:modified>
</cp:coreProperties>
</file>