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66" r:id="rId3"/>
    <p:sldId id="260" r:id="rId4"/>
    <p:sldId id="261" r:id="rId5"/>
    <p:sldId id="267" r:id="rId6"/>
    <p:sldId id="262" r:id="rId7"/>
    <p:sldId id="265" r:id="rId8"/>
    <p:sldId id="263" r:id="rId9"/>
    <p:sldId id="264" r:id="rId10"/>
  </p:sldIdLst>
  <p:sldSz cx="9144000" cy="5143500" type="screen16x9"/>
  <p:notesSz cx="6858000" cy="9144000"/>
  <p:embeddedFontLst>
    <p:embeddedFont>
      <p:font typeface="Montserrat" charset="-52"/>
      <p:regular r:id="rId12"/>
      <p:bold r:id="rId13"/>
      <p:italic r:id="rId14"/>
      <p:boldItalic r:id="rId15"/>
    </p:embeddedFont>
    <p:embeddedFont>
      <p:font typeface="Trebuchet MS" pitchFamily="34" charset="0"/>
      <p:regular r:id="rId16"/>
      <p:bold r:id="rId17"/>
      <p:italic r:id="rId18"/>
      <p:boldItalic r:id="rId19"/>
    </p:embeddedFont>
    <p:embeddedFont>
      <p:font typeface="Pacifico" charset="-52"/>
      <p:regular r:id="rId20"/>
    </p:embeddedFont>
    <p:embeddedFont>
      <p:font typeface="Roboto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46" y="-23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07432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9e26e435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9e26e435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9de135595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9de1355952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9e26e435f3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9e26e435f3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9de135595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9de135595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9de135595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9de135595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9e0ffe5fa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9e0ffe5fa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classkick.com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go.playposit.com/" TargetMode="Externa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hyperlink" Target="https://www.liveworksheets.com/" TargetMode="External"/><Relationship Id="rId5" Type="http://schemas.openxmlformats.org/officeDocument/2006/relationships/image" Target="../media/image9.png"/><Relationship Id="rId15" Type="http://schemas.openxmlformats.org/officeDocument/2006/relationships/hyperlink" Target="https://www.formative.com/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edpuzzle.com/" TargetMode="External"/><Relationship Id="rId9" Type="http://schemas.openxmlformats.org/officeDocument/2006/relationships/hyperlink" Target="https://web.seesaw.me/" TargetMode="External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wizer.m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wizer.me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app.wizer.me/dashboard/community?l=ukr&amp;g=10th%20Grad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7mZyPy6JvJo?si=Cif6E1Jrkz7XFRTn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youtube.com/live/pyQ4ya0FOQg?si=fTxEUjrEKs5Jxc8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.be/aj7iX0JQB_U?si=aYlOFnFuKnfZ74dU" TargetMode="External"/><Relationship Id="rId5" Type="http://schemas.openxmlformats.org/officeDocument/2006/relationships/hyperlink" Target="https://www.youtube.com/live/PUfJRcI7xvY?si=LuFdB8WZ5_uDboP9" TargetMode="External"/><Relationship Id="rId10" Type="http://schemas.openxmlformats.org/officeDocument/2006/relationships/hyperlink" Target="https://youtu.be/v5-fUWZSAZM?si=dejk4JJM6or-J9nH" TargetMode="External"/><Relationship Id="rId4" Type="http://schemas.openxmlformats.org/officeDocument/2006/relationships/hyperlink" Target="https://youtu.be/uxsMN0GqFz4?si=LZ6B3aHB101sdEQf" TargetMode="External"/><Relationship Id="rId9" Type="http://schemas.openxmlformats.org/officeDocument/2006/relationships/hyperlink" Target="https://youtu.be/aj7iX0JQB_U?feature=shar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aurok.com.ua/webinar/interaktivni-arkushi-wizer-me-yak-sposib-organizaci-osvitnogo-prosto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seosvita.ua/news/rozpovidaiemo-iak-stvoryty-interaktyvni-robochi-arkushi-dlia-myttievoho-zviazku-z-uchniamy-15023.html" TargetMode="External"/><Relationship Id="rId5" Type="http://schemas.openxmlformats.org/officeDocument/2006/relationships/hyperlink" Target="https://sites.google.com/view/osina-zp/%D1%80%D0%BE%D0%B1%D0%BE%D1%87%D1%96-%D0%B0%D1%80%D0%BA%D1%83%D1%88%D1%96-%D1%82%D0%B0-%D0%B5%D0%BB%D0%B5%D0%BA%D1%82%D1%80%D0%BE%D0%BD%D0%BD%D1%96-%D0%BA%D0%BD%D0%B8%D0%B3%D0%B8" TargetMode="External"/><Relationship Id="rId4" Type="http://schemas.openxmlformats.org/officeDocument/2006/relationships/hyperlink" Target="https://internet-servisi.blogspot.com/p/wize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29542"/>
          <a:stretch/>
        </p:blipFill>
        <p:spPr>
          <a:xfrm rot="-5400000">
            <a:off x="1992750" y="-1997075"/>
            <a:ext cx="5158500" cy="913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50" y="1849099"/>
            <a:ext cx="4751751" cy="267082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7" name="Google Shape;57;p13"/>
          <p:cNvSpPr txBox="1"/>
          <p:nvPr/>
        </p:nvSpPr>
        <p:spPr>
          <a:xfrm>
            <a:off x="-3175" y="4519925"/>
            <a:ext cx="84744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>
                <a:solidFill>
                  <a:srgbClr val="741B47"/>
                </a:solidFill>
              </a:rPr>
              <a:t>Підготувала: методист Тетяна ОВЧИНИК</a:t>
            </a:r>
            <a:endParaRPr b="1" dirty="0">
              <a:solidFill>
                <a:srgbClr val="741B47"/>
              </a:solidFill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4294967295"/>
          </p:nvPr>
        </p:nvSpPr>
        <p:spPr>
          <a:xfrm>
            <a:off x="-3175" y="318350"/>
            <a:ext cx="9144000" cy="3825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1820"/>
              <a:t>ЛОЗІВСЬКИЙ ЦЕНТР ПРОФЕСІЙНОЇ ОСВІТИ ХАРКІВСЬКОЇ ОБЛАСТІ</a:t>
            </a:r>
            <a:endParaRPr sz="1820"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r="57926"/>
          <a:stretch/>
        </p:blipFill>
        <p:spPr>
          <a:xfrm>
            <a:off x="0" y="0"/>
            <a:ext cx="1297828" cy="16069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4775900" y="2225571"/>
            <a:ext cx="43209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 dirty="0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“Можливості ресурсу </a:t>
            </a:r>
            <a:r>
              <a:rPr lang="uk" sz="2500" dirty="0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WIZER.ME.</a:t>
            </a:r>
            <a:r>
              <a:rPr lang="uk" sz="2500" dirty="0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 Розробка та використання інтерактивних зошитів в освітньому процесі”</a:t>
            </a:r>
            <a:endParaRPr sz="2500" dirty="0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4097" y="1606897"/>
            <a:ext cx="692700" cy="85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62308" y="4346400"/>
            <a:ext cx="578515" cy="79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7;p17"/>
          <p:cNvPicPr preferRelativeResize="0"/>
          <p:nvPr/>
        </p:nvPicPr>
        <p:blipFill>
          <a:blip r:embed="rId2">
            <a:alphaModFix amt="37000"/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72" y="-25641"/>
            <a:ext cx="919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66005" y="110749"/>
            <a:ext cx="8062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u="sng" smtClean="0"/>
              <a:t>+створювати сучасні візуально привабливі навчальні матеріали</a:t>
            </a:r>
            <a:endParaRPr lang="uk-UA" sz="1800" u="sng"/>
          </a:p>
        </p:txBody>
      </p:sp>
      <p:sp>
        <p:nvSpPr>
          <p:cNvPr id="3" name="Прямоугольник 2"/>
          <p:cNvSpPr/>
          <p:nvPr/>
        </p:nvSpPr>
        <p:spPr>
          <a:xfrm>
            <a:off x="1582653" y="591582"/>
            <a:ext cx="4164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u="sng" dirty="0" err="1" smtClean="0"/>
              <a:t>+підвищити</a:t>
            </a:r>
            <a:r>
              <a:rPr lang="uk-UA" u="sng" dirty="0" smtClean="0"/>
              <a:t> успішність ваших здобувачів освіти</a:t>
            </a:r>
            <a:endParaRPr lang="uk-UA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5980" y="899359"/>
            <a:ext cx="6851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u="sng" smtClean="0">
                <a:solidFill>
                  <a:srgbClr val="FF0000"/>
                </a:solidFill>
              </a:rPr>
              <a:t>+цікаво подати граматику, ввести лексику, зрозуміти правила іноземної мови, відпрацювати звороти, зробити проєкт - це лише невеликий перелік можливостей інтерактивних зошитів</a:t>
            </a:r>
            <a:endParaRPr lang="uk-UA" sz="1600" u="sng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269" y="1756809"/>
            <a:ext cx="3862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u="sng" dirty="0" err="1" smtClean="0"/>
              <a:t>+креативний</a:t>
            </a:r>
            <a:r>
              <a:rPr lang="uk-UA" u="sng" dirty="0" smtClean="0"/>
              <a:t> підхід, творчість педагога </a:t>
            </a:r>
            <a:endParaRPr lang="uk-UA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6004" y="2161814"/>
            <a:ext cx="58810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smtClean="0">
                <a:solidFill>
                  <a:srgbClr val="0000CC"/>
                </a:solidFill>
              </a:rPr>
              <a:t>+природничі або точні науки, українська мова, література, математика, історія, астрономія,фізика, громадянська освіта...інтерактивні елементи можна застоcувати будь-де. Вони допоможуть вашим здобувачам освіти легше опанувати програму.</a:t>
            </a:r>
            <a:endParaRPr lang="uk-UA" u="sng">
              <a:solidFill>
                <a:srgbClr val="0000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140" y="1870429"/>
            <a:ext cx="2331720" cy="3104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41" y="3065126"/>
            <a:ext cx="3471740" cy="207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891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7"/>
          <p:cNvPicPr preferRelativeResize="0"/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0" y="0"/>
            <a:ext cx="919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-100" y="54550"/>
            <a:ext cx="9144000" cy="4992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320" b="1" i="1"/>
              <a:t>РЕСУРСИ ДЛЯ СТВОРЕННЯ ІНТЕРАКТИВНИХ ЗОШИТІВ</a:t>
            </a:r>
            <a:endParaRPr sz="2320" b="1" i="1"/>
          </a:p>
        </p:txBody>
      </p:sp>
      <p:sp>
        <p:nvSpPr>
          <p:cNvPr id="99" name="Google Shape;99;p17"/>
          <p:cNvSpPr txBox="1"/>
          <p:nvPr/>
        </p:nvSpPr>
        <p:spPr>
          <a:xfrm>
            <a:off x="289725" y="1783475"/>
            <a:ext cx="196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u="sng">
                <a:solidFill>
                  <a:schemeClr val="hlink"/>
                </a:solidFill>
                <a:hlinkClick r:id="rId4"/>
              </a:rPr>
              <a:t>https://edpuzzle.com/</a:t>
            </a:r>
            <a:r>
              <a:rPr lang="uk"/>
              <a:t> </a:t>
            </a: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50" y="672250"/>
            <a:ext cx="2272800" cy="99272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5875" y="738475"/>
            <a:ext cx="2580901" cy="144844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2" name="Google Shape;102;p17"/>
          <p:cNvSpPr txBox="1"/>
          <p:nvPr/>
        </p:nvSpPr>
        <p:spPr>
          <a:xfrm>
            <a:off x="2768450" y="2256325"/>
            <a:ext cx="219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u="sng">
                <a:solidFill>
                  <a:schemeClr val="hlink"/>
                </a:solidFill>
                <a:hlinkClick r:id="rId7"/>
              </a:rPr>
              <a:t>https://go.playposit.com/</a:t>
            </a:r>
            <a:r>
              <a:rPr lang="uk"/>
              <a:t> </a:t>
            </a:r>
            <a:endParaRPr/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55024" y="642484"/>
            <a:ext cx="3162351" cy="15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5763750" y="22563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u="sng">
                <a:solidFill>
                  <a:schemeClr val="hlink"/>
                </a:solidFill>
                <a:hlinkClick r:id="rId9"/>
              </a:rPr>
              <a:t>https://web.seesaw.me/</a:t>
            </a:r>
            <a:r>
              <a:rPr lang="uk"/>
              <a:t> </a:t>
            </a:r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9723" y="2229103"/>
            <a:ext cx="1964700" cy="1157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54050" y="3373438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u="sng">
                <a:solidFill>
                  <a:schemeClr val="hlink"/>
                </a:solidFill>
                <a:hlinkClick r:id="rId11"/>
              </a:rPr>
              <a:t>https://www.liveworksheets.com/</a:t>
            </a:r>
            <a:r>
              <a:rPr lang="uk"/>
              <a:t> </a:t>
            </a:r>
            <a:endParaRPr/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07325" y="3716600"/>
            <a:ext cx="2129499" cy="135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>
            <a:off x="2101222" y="4608250"/>
            <a:ext cx="238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u="sng">
                <a:solidFill>
                  <a:schemeClr val="hlink"/>
                </a:solidFill>
                <a:hlinkClick r:id="rId13"/>
              </a:rPr>
              <a:t>https://classkick.com/</a:t>
            </a:r>
            <a:r>
              <a:rPr lang="uk"/>
              <a:t> </a:t>
            </a:r>
            <a:endParaRPr/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114275" y="2725925"/>
            <a:ext cx="2086457" cy="144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2911750" y="4117600"/>
            <a:ext cx="249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u="sng">
                <a:solidFill>
                  <a:schemeClr val="hlink"/>
                </a:solidFill>
                <a:hlinkClick r:id="rId15"/>
              </a:rPr>
              <a:t>https://www.formative.com/</a:t>
            </a:r>
            <a:r>
              <a:rPr lang="uk"/>
              <a:t> </a:t>
            </a:r>
            <a:endParaRPr/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481249" y="3465937"/>
            <a:ext cx="3637601" cy="154251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5930025" y="30657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https://app.wizer.me/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0" y="238650"/>
            <a:ext cx="9144000" cy="5727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20" b="1" dirty="0"/>
              <a:t>ОЗНАЙОМЛЕННЯ З РЕСУРСОМ: </a:t>
            </a:r>
            <a:r>
              <a:rPr lang="uk" sz="2620" b="1" u="sng" dirty="0">
                <a:hlinkClick r:id="rId3"/>
              </a:rPr>
              <a:t>https://app.wizer.me/</a:t>
            </a:r>
            <a:r>
              <a:rPr lang="uk" sz="2620" b="1" dirty="0"/>
              <a:t>  </a:t>
            </a:r>
            <a:endParaRPr sz="2620" b="1" dirty="0"/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68525"/>
            <a:ext cx="9092623" cy="38557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7;p17"/>
          <p:cNvPicPr preferRelativeResize="0"/>
          <p:nvPr/>
        </p:nvPicPr>
        <p:blipFill>
          <a:blip r:embed="rId2">
            <a:alphaModFix amt="37000"/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72" y="0"/>
            <a:ext cx="919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806110" y="380024"/>
            <a:ext cx="51169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uk-UA" sz="1800" dirty="0">
                <a:solidFill>
                  <a:srgbClr val="0000CC"/>
                </a:solidFill>
              </a:rPr>
              <a:t>За допомогою сервісу </a:t>
            </a:r>
            <a:r>
              <a:rPr lang="en-US" sz="1800" dirty="0">
                <a:solidFill>
                  <a:srgbClr val="0000CC"/>
                </a:solidFill>
              </a:rPr>
              <a:t>Wizer.me </a:t>
            </a:r>
            <a:r>
              <a:rPr lang="uk-UA" sz="1800" dirty="0">
                <a:solidFill>
                  <a:srgbClr val="0000CC"/>
                </a:solidFill>
              </a:rPr>
              <a:t>ви створюєте неймовірно красиві цифрові робочі листи, які містять інтерактивні завдання та дозволяють </a:t>
            </a:r>
            <a:r>
              <a:rPr lang="uk-UA" sz="1800" dirty="0" smtClean="0">
                <a:solidFill>
                  <a:srgbClr val="0000CC"/>
                </a:solidFill>
              </a:rPr>
              <a:t>викладачу </a:t>
            </a:r>
            <a:r>
              <a:rPr lang="uk-UA" sz="1800" dirty="0">
                <a:solidFill>
                  <a:srgbClr val="0000CC"/>
                </a:solidFill>
              </a:rPr>
              <a:t>швидко надавати </a:t>
            </a:r>
            <a:r>
              <a:rPr lang="uk-UA" sz="1800" dirty="0" smtClean="0">
                <a:solidFill>
                  <a:srgbClr val="0000CC"/>
                </a:solidFill>
              </a:rPr>
              <a:t>здобувачам освіти </a:t>
            </a:r>
            <a:r>
              <a:rPr lang="uk-UA" sz="1800" dirty="0">
                <a:solidFill>
                  <a:srgbClr val="0000CC"/>
                </a:solidFill>
              </a:rPr>
              <a:t>зворотний зв'язок.</a:t>
            </a:r>
          </a:p>
          <a:p>
            <a:pPr algn="ctr" latinLnBrk="0"/>
            <a:r>
              <a:rPr lang="uk-UA" sz="1800" dirty="0">
                <a:solidFill>
                  <a:srgbClr val="0000CC"/>
                </a:solidFill>
              </a:rPr>
              <a:t>У навчальній роботі можна використовувати цей інструмент як для формуючого, так і для підсумкового оцінювання.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5884" y="2783864"/>
            <a:ext cx="8847136" cy="22544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ontserrat" charset="-52"/>
              <a:cs typeface="Arial" pitchFamily="34" charset="0"/>
            </a:endParaRPr>
          </a:p>
          <a:p>
            <a:pPr marL="0" marR="0" lvl="0" indent="36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tserrat" charset="-52"/>
                <a:cs typeface="Arial" pitchFamily="34" charset="0"/>
              </a:rPr>
              <a:t> Аркуш можна вбудувати на сторінку сайту або блогу;</a:t>
            </a:r>
          </a:p>
          <a:p>
            <a:pPr marL="0" marR="0" lvl="0" indent="36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tserrat" charset="-52"/>
                <a:cs typeface="Arial" pitchFamily="34" charset="0"/>
              </a:rPr>
              <a:t> Створеною роботою викладач може поділитися електронною поштою і в соціальних мережах, може використати вже існуючі шаблони зошитів;</a:t>
            </a:r>
          </a:p>
          <a:p>
            <a:pPr marL="0" marR="0" lvl="0" indent="36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tserrat" charset="-52"/>
                <a:cs typeface="Arial" pitchFamily="34" charset="0"/>
              </a:rPr>
              <a:t>Простий і швидкий інструмент для створення інтерактивних робочих аркушів із завданнями і вправами, зокрема й на основі відео;</a:t>
            </a:r>
          </a:p>
          <a:p>
            <a:pPr marL="0" marR="0" lvl="0" indent="36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tserrat" charset="-52"/>
                <a:cs typeface="Arial" pitchFamily="34" charset="0"/>
              </a:rPr>
              <a:t>Можливість організації групової роботи в сервісі;</a:t>
            </a:r>
          </a:p>
          <a:p>
            <a:pPr marL="0" marR="0" lvl="0" indent="36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tserrat" charset="-52"/>
                <a:cs typeface="Arial" pitchFamily="34" charset="0"/>
              </a:rPr>
              <a:t>Здобувачі освіти реєструються в сервісі і виконують запропоновані завдання;</a:t>
            </a:r>
          </a:p>
          <a:p>
            <a:pPr marL="0" marR="0" lvl="0" indent="36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tserrat" charset="-52"/>
                <a:cs typeface="Arial" pitchFamily="34" charset="0"/>
              </a:rPr>
              <a:t>Викладач може переглядати відповіді здобувачів освіти в особистому кабінеті.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4" y="121921"/>
            <a:ext cx="3676930" cy="266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437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3">
            <a:alphaModFix/>
          </a:blip>
          <a:srcRect l="29542"/>
          <a:stretch/>
        </p:blipFill>
        <p:spPr>
          <a:xfrm rot="5400000">
            <a:off x="2006137" y="-1973012"/>
            <a:ext cx="5146551" cy="911647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-3175" y="111650"/>
            <a:ext cx="9144000" cy="4494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819"/>
              <a:buFont typeface="Arial"/>
              <a:buNone/>
            </a:pPr>
            <a:r>
              <a:rPr lang="uk"/>
              <a:t>ОГЛЯД РЕСУРСУ (ПЛАТФОРМИ) </a:t>
            </a:r>
            <a:r>
              <a:rPr lang="uk" sz="2388" b="1">
                <a:solidFill>
                  <a:srgbClr val="FF0000"/>
                </a:solidFill>
                <a:highlight>
                  <a:srgbClr val="FFFF00"/>
                </a:highlight>
                <a:latin typeface="Pacifico"/>
                <a:ea typeface="Pacifico"/>
                <a:cs typeface="Pacifico"/>
                <a:sym typeface="Pacifico"/>
              </a:rPr>
              <a:t>WIZER.ME.</a:t>
            </a:r>
            <a:endParaRPr sz="3688">
              <a:solidFill>
                <a:srgbClr val="FF0000"/>
              </a:solidFill>
              <a:highlight>
                <a:srgbClr val="FFFF00"/>
              </a:highlight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350" y="667975"/>
            <a:ext cx="3968749" cy="2458200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5669" y="1167800"/>
            <a:ext cx="4632905" cy="24582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98075" y="2528150"/>
            <a:ext cx="3297050" cy="2520101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8" name="Google Shape;128;p19"/>
          <p:cNvSpPr txBox="1"/>
          <p:nvPr/>
        </p:nvSpPr>
        <p:spPr>
          <a:xfrm>
            <a:off x="-3175" y="4794225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u="sng">
                <a:solidFill>
                  <a:schemeClr val="hlink"/>
                </a:solidFill>
                <a:hlinkClick r:id="rId7"/>
              </a:rPr>
              <a:t>https://app.wizer.me/dashboard/community?l=ukr&amp;g=10th%20Grade</a:t>
            </a:r>
            <a:r>
              <a:rPr lang="uk"/>
              <a:t> </a:t>
            </a: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4895125" y="672195"/>
            <a:ext cx="2004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" b="1" u="sng" dirty="0">
                <a:hlinkClick r:id="rId8"/>
              </a:rPr>
              <a:t>https://app.wizer.me/</a:t>
            </a:r>
            <a:r>
              <a:rPr lang="uk" b="1" dirty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1453" y="27163"/>
            <a:ext cx="6112347" cy="508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-38700" y="136415"/>
            <a:ext cx="9182700" cy="4854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 smtClean="0"/>
              <a:t>Інтерактивні зошити з предмету «Громадянська освіта»</a:t>
            </a:r>
            <a:endParaRPr dirty="0"/>
          </a:p>
        </p:txBody>
      </p:sp>
      <p:pic>
        <p:nvPicPr>
          <p:cNvPr id="1026" name="Picture 2" descr="C:\Users\Administrator\Pictures\Screenshots\Screenshot 2024-02-08 1937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8" y="765206"/>
            <a:ext cx="8338974" cy="394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0"/>
          <p:cNvPicPr preferRelativeResize="0"/>
          <p:nvPr/>
        </p:nvPicPr>
        <p:blipFill rotWithShape="1">
          <a:blip r:embed="rId3">
            <a:alphaModFix/>
          </a:blip>
          <a:srcRect l="29542"/>
          <a:stretch/>
        </p:blipFill>
        <p:spPr>
          <a:xfrm rot="5400000">
            <a:off x="1989575" y="-1989575"/>
            <a:ext cx="5158500" cy="913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20975" y="607325"/>
            <a:ext cx="9095700" cy="7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500" b="1">
                <a:solidFill>
                  <a:srgbClr val="0F0F0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Інтерактивний робочий аркуш Wizer.me. Курс «Бери й роби. Змішане та дистанційне навчання» Освіторія. </a:t>
            </a:r>
            <a:r>
              <a:rPr lang="uk" sz="1500" b="1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https://youtu.be/uxsMN0GqFz4?si=LZ6B3aHB101sdEQf</a:t>
            </a:r>
            <a:r>
              <a:rPr lang="uk" sz="1500" b="1">
                <a:solidFill>
                  <a:srgbClr val="0F0F0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500" b="1">
              <a:solidFill>
                <a:srgbClr val="0F0F0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000"/>
          </a:p>
        </p:txBody>
      </p:sp>
      <p:sp>
        <p:nvSpPr>
          <p:cNvPr id="135" name="Google Shape;135;p20"/>
          <p:cNvSpPr txBox="1"/>
          <p:nvPr/>
        </p:nvSpPr>
        <p:spPr>
          <a:xfrm>
            <a:off x="56525" y="1218075"/>
            <a:ext cx="90390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1">
                <a:solidFill>
                  <a:srgbClr val="0F0F0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Створення інтерактивних робочих аркушів на платформі Wizer.me та Classkick ТОВ Всеосвіта. </a:t>
            </a:r>
            <a:r>
              <a:rPr lang="uk" sz="1600" b="1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/>
              </a:rPr>
              <a:t>https://www.youtube.com/live/PUfJRcI7xvY?si=LuFdB8WZ5_uDboP9</a:t>
            </a:r>
            <a:r>
              <a:rPr lang="uk" sz="1600" b="1">
                <a:solidFill>
                  <a:srgbClr val="0F0F0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600" b="1">
              <a:solidFill>
                <a:srgbClr val="0F0F0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56525" y="1891475"/>
            <a:ext cx="90390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>
                <a:solidFill>
                  <a:srgbClr val="0F0F0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Wizer.me. Створення робочого зошита. </a:t>
            </a:r>
            <a:r>
              <a:rPr lang="uk" sz="1800" b="1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6"/>
              </a:rPr>
              <a:t>https://youtu.be/aj7iX0JQB_U?si=aYlOFnFuKnfZ74dU</a:t>
            </a:r>
            <a:r>
              <a:rPr lang="uk" sz="1800" b="1">
                <a:solidFill>
                  <a:srgbClr val="0F0F0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800" b="1">
              <a:solidFill>
                <a:srgbClr val="0F0F0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7152650" y="4741950"/>
            <a:ext cx="1991400" cy="4014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 b="1">
                <a:solidFill>
                  <a:schemeClr val="lt1"/>
                </a:solidFill>
              </a:rPr>
              <a:t>ВІДЕОРЕСУРСИ</a:t>
            </a:r>
            <a:endParaRPr sz="1700" b="1">
              <a:solidFill>
                <a:schemeClr val="lt1"/>
              </a:solidFill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7175" y="2707788"/>
            <a:ext cx="91377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 b="1">
                <a:solidFill>
                  <a:srgbClr val="0F0F0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Інтерактивні аркуші Wizer.me як спосіб організації освітнього простору. </a:t>
            </a:r>
            <a:r>
              <a:rPr lang="uk" sz="1500" b="1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7"/>
              </a:rPr>
              <a:t>https://www.youtube.com/live/pyQ4ya0FOQg?si=fTxEUjrEKs5Jxc8P</a:t>
            </a:r>
            <a:r>
              <a:rPr lang="uk" sz="1500" b="1">
                <a:solidFill>
                  <a:srgbClr val="0F0F0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</a:t>
            </a:r>
            <a:endParaRPr sz="1500" b="1">
              <a:solidFill>
                <a:srgbClr val="0F0F0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56525" y="3333213"/>
            <a:ext cx="91440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 b="1">
                <a:solidFill>
                  <a:srgbClr val="0F0F0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Інтерактивні робочі аркуші. Wizer.me. </a:t>
            </a:r>
            <a:r>
              <a:rPr lang="uk" sz="1700" b="1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8"/>
              </a:rPr>
              <a:t>https://youtu.be/7mZyPy6JvJo?si=Cif6E1Jrkz7XFRTn</a:t>
            </a:r>
            <a:r>
              <a:rPr lang="uk" sz="1700" b="1">
                <a:solidFill>
                  <a:srgbClr val="0F0F0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700" b="1">
              <a:solidFill>
                <a:srgbClr val="0F0F0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-100" y="54550"/>
            <a:ext cx="9144000" cy="4992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i="1" dirty="0" smtClean="0"/>
              <a:t>ІНТЕРНЕТ-ДЖЕРЕЛА ДЛЯ ОПАНУВАННЯ  РЕСУРСУ</a:t>
            </a:r>
            <a:endParaRPr b="1" i="1" dirty="0"/>
          </a:p>
        </p:txBody>
      </p:sp>
      <p:sp>
        <p:nvSpPr>
          <p:cNvPr id="141" name="Google Shape;141;p20"/>
          <p:cNvSpPr txBox="1"/>
          <p:nvPr/>
        </p:nvSpPr>
        <p:spPr>
          <a:xfrm>
            <a:off x="56525" y="4080525"/>
            <a:ext cx="896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b="1">
                <a:solidFill>
                  <a:srgbClr val="0F0F0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Wizer.me. Створення робочого зошита Олена Кривовяз. </a:t>
            </a:r>
            <a:r>
              <a:rPr lang="uk" sz="1200" u="sng">
                <a:solidFill>
                  <a:schemeClr val="l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https://youtu.be/aj7iX0JQB_U?feature=shared</a:t>
            </a:r>
            <a:r>
              <a:rPr lang="uk" sz="1200">
                <a:solidFill>
                  <a:schemeClr val="lt1"/>
                </a:solidFill>
              </a:rPr>
              <a:t> 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228550" y="4558425"/>
            <a:ext cx="6755100" cy="35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0000FF"/>
                </a:solidFill>
              </a:rPr>
              <a:t>СТВОРЕННЯ ІНТЕРАКТИВНОГО ЗОШИТА </a:t>
            </a:r>
            <a:r>
              <a:rPr lang="uk" sz="1100" u="sng">
                <a:solidFill>
                  <a:srgbClr val="0000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https://youtu.be/v5-fUWZSAZM?si=dejk4JJM6or-J9nH</a:t>
            </a:r>
            <a:r>
              <a:rPr lang="uk" sz="1100">
                <a:solidFill>
                  <a:srgbClr val="0000FF"/>
                </a:solidFill>
              </a:rPr>
              <a:t> </a:t>
            </a:r>
            <a:endParaRPr sz="11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1"/>
          <p:cNvPicPr preferRelativeResize="0"/>
          <p:nvPr/>
        </p:nvPicPr>
        <p:blipFill rotWithShape="1">
          <a:blip r:embed="rId3">
            <a:alphaModFix/>
          </a:blip>
          <a:srcRect l="29542"/>
          <a:stretch/>
        </p:blipFill>
        <p:spPr>
          <a:xfrm rot="-5400000">
            <a:off x="1989575" y="-1989575"/>
            <a:ext cx="5158500" cy="913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/>
          <p:nvPr/>
        </p:nvSpPr>
        <p:spPr>
          <a:xfrm>
            <a:off x="-25" y="231075"/>
            <a:ext cx="91377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1">
                <a:solidFill>
                  <a:srgbClr val="0000FF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Wizer.Me - інтерактивні робочі аркуші. Веб-сайт Інтернет-сервіси в освітньому просторі </a:t>
            </a:r>
            <a:endParaRPr sz="1600" b="1">
              <a:solidFill>
                <a:srgbClr val="0000FF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1">
                <a:solidFill>
                  <a:srgbClr val="0000FF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URL: </a:t>
            </a:r>
            <a:r>
              <a:rPr lang="uk" sz="1600" b="1" u="sng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https://internet-servisi.blogspot.com/p/wizer.html</a:t>
            </a:r>
            <a:r>
              <a:rPr lang="uk" sz="1600" b="1">
                <a:solidFill>
                  <a:srgbClr val="0000FF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600" b="1">
              <a:solidFill>
                <a:srgbClr val="0000FF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3150" y="1222775"/>
            <a:ext cx="91377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>
                <a:solidFill>
                  <a:srgbClr val="0000FF"/>
                </a:solidFill>
                <a:highlight>
                  <a:schemeClr val="lt1"/>
                </a:highlight>
              </a:rPr>
              <a:t>Інтеренет-ресурси для створення інтерактивних робочих аркушів та електронних книг. Наталя ОСІНА </a:t>
            </a:r>
            <a:r>
              <a:rPr lang="uk" sz="800" b="1">
                <a:solidFill>
                  <a:srgbClr val="0000FF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URL:</a:t>
            </a:r>
            <a:r>
              <a:rPr lang="uk" sz="800" b="1" u="sng">
                <a:solidFill>
                  <a:schemeClr val="hlink"/>
                </a:solidFill>
                <a:highlight>
                  <a:schemeClr val="lt1"/>
                </a:highlight>
                <a:hlinkClick r:id="rId5"/>
              </a:rPr>
              <a:t>https://sites.google.com/view/osina-zp/%D1%80%D0%BE%D0%B1%D0%BE%D1%87%D1%96-%D0%B0%D1%80%D0%BA%D1%83%D1%88%D1%96-%D1%82%D0%B0-%D0%B5%D0%BB%D0%B5%D0%BA%D1%82%D1%80%D0%BE%D0%BD%D0%BD%D1%96-%D0%BA%D0%BD%D0%B8%D0%B3%D0%B8</a:t>
            </a:r>
            <a:r>
              <a:rPr lang="uk" sz="800" b="1">
                <a:solidFill>
                  <a:schemeClr val="accent2"/>
                </a:solidFill>
                <a:highlight>
                  <a:schemeClr val="lt1"/>
                </a:highlight>
              </a:rPr>
              <a:t>  </a:t>
            </a:r>
            <a:endParaRPr sz="800" b="1">
              <a:solidFill>
                <a:schemeClr val="accent2"/>
              </a:solidFill>
              <a:highlight>
                <a:schemeClr val="lt1"/>
              </a:highlight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0" y="2571750"/>
            <a:ext cx="91440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1">
                <a:solidFill>
                  <a:srgbClr val="0000F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Розповідаємо, як створити інтерактивні робочі аркуші для миттєвого зв'язку з учнями. ТОВ Всеосвіта </a:t>
            </a:r>
            <a:endParaRPr sz="1600" b="1">
              <a:solidFill>
                <a:srgbClr val="0000FF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 b="1">
                <a:solidFill>
                  <a:srgbClr val="0000FF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URL: </a:t>
            </a:r>
            <a:r>
              <a:rPr lang="uk" sz="900" b="1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https://vseosvita.ua/news/rozpovidaiemo-iak-stvoryty-interaktyvni-robochi-arkushi-dlia-myttievoho-zviazku-z-uchniamy-15023.html</a:t>
            </a:r>
            <a:r>
              <a:rPr lang="uk" sz="1000" b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000"/>
          </a:p>
        </p:txBody>
      </p:sp>
      <p:sp>
        <p:nvSpPr>
          <p:cNvPr id="151" name="Google Shape;151;p21"/>
          <p:cNvSpPr txBox="1"/>
          <p:nvPr/>
        </p:nvSpPr>
        <p:spPr>
          <a:xfrm>
            <a:off x="27275" y="3852850"/>
            <a:ext cx="9083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000FF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Вебінар. </a:t>
            </a:r>
            <a:r>
              <a:rPr lang="uk" b="1">
                <a:solidFill>
                  <a:srgbClr val="0000FF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Інтерактивні аркуші Wizer.me як спосіб організації освітнього простору. Освітній проєкт “НА урок”</a:t>
            </a:r>
            <a:r>
              <a:rPr lang="uk" b="1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uk" sz="1000" b="1">
                <a:solidFill>
                  <a:srgbClr val="0000FF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URL: </a:t>
            </a:r>
            <a:r>
              <a:rPr lang="uk" sz="1000" b="1" u="sng">
                <a:solidFill>
                  <a:schemeClr val="hlink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  <a:hlinkClick r:id="rId7"/>
              </a:rPr>
              <a:t>https://naurok.com.ua/webinar/interaktivni-arkushi-wizer-me-yak-sposib-organizaci-osvitnogo-prostoru</a:t>
            </a:r>
            <a:r>
              <a:rPr lang="uk" sz="1000" b="1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000" b="1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40;p20"/>
          <p:cNvSpPr txBox="1">
            <a:spLocks/>
          </p:cNvSpPr>
          <p:nvPr/>
        </p:nvSpPr>
        <p:spPr>
          <a:xfrm>
            <a:off x="3150" y="4550350"/>
            <a:ext cx="9144000" cy="4992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uk-UA" b="1" i="1" smtClean="0"/>
              <a:t>ІНТЕРНЕТ-ДЖЕРЕЛА ДЛЯ ОПАНУВАННЯ  РЕСУРСУ</a:t>
            </a:r>
            <a:endParaRPr lang="uk-UA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uk-U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440</Words>
  <Application>Microsoft Office PowerPoint</Application>
  <PresentationFormat>Экран (16:9)</PresentationFormat>
  <Paragraphs>46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Montserrat</vt:lpstr>
      <vt:lpstr>Trebuchet MS</vt:lpstr>
      <vt:lpstr>Pacifico</vt:lpstr>
      <vt:lpstr>Roboto</vt:lpstr>
      <vt:lpstr>Simple Light</vt:lpstr>
      <vt:lpstr>ЛОЗІВСЬКИЙ ЦЕНТР ПРОФЕСІЙНОЇ ОСВІТИ ХАРКІВСЬКОЇ ОБЛАСТІ</vt:lpstr>
      <vt:lpstr>Презентация PowerPoint</vt:lpstr>
      <vt:lpstr>РЕСУРСИ ДЛЯ СТВОРЕННЯ ІНТЕРАКТИВНИХ ЗОШИТІВ</vt:lpstr>
      <vt:lpstr>ОЗНАЙОМЛЕННЯ З РЕСУРСОМ: https://app.wizer.me/  </vt:lpstr>
      <vt:lpstr>Презентация PowerPoint</vt:lpstr>
      <vt:lpstr>ОГЛЯД РЕСУРСУ (ПЛАТФОРМИ) WIZER.ME.</vt:lpstr>
      <vt:lpstr>Інтерактивні зошити з предмету «Громадянська освіта»</vt:lpstr>
      <vt:lpstr>ІНТЕРНЕТ-ДЖЕРЕЛА ДЛЯ ОПАНУВАННЯ  РЕСУРСУ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ЛОЗІВСЬКИЙ ЦЕНТР ПРОФЕСІЙНОЇ ОСВІТИ ХАРКІВСЬКОЇ ОБЛАСТІ</dc:title>
  <cp:lastModifiedBy>Administrator</cp:lastModifiedBy>
  <cp:revision>14</cp:revision>
  <dcterms:modified xsi:type="dcterms:W3CDTF">2024-02-09T06:53:38Z</dcterms:modified>
</cp:coreProperties>
</file>