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4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6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7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8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9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  <p:sldMasterId id="2147483664" r:id="rId3"/>
    <p:sldMasterId id="2147483668" r:id="rId4"/>
    <p:sldMasterId id="2147483672" r:id="rId5"/>
    <p:sldMasterId id="2147483676" r:id="rId6"/>
    <p:sldMasterId id="2147483680" r:id="rId7"/>
    <p:sldMasterId id="2147483684" r:id="rId8"/>
    <p:sldMasterId id="2147483688" r:id="rId9"/>
    <p:sldMasterId id="2147483692" r:id="rId10"/>
  </p:sldMasterIdLst>
  <p:notesMasterIdLst>
    <p:notesMasterId r:id="rId24"/>
  </p:notesMasterIdLst>
  <p:sldIdLst>
    <p:sldId id="300" r:id="rId11"/>
    <p:sldId id="456" r:id="rId12"/>
    <p:sldId id="479" r:id="rId13"/>
    <p:sldId id="473" r:id="rId14"/>
    <p:sldId id="471" r:id="rId15"/>
    <p:sldId id="480" r:id="rId16"/>
    <p:sldId id="474" r:id="rId17"/>
    <p:sldId id="481" r:id="rId18"/>
    <p:sldId id="476" r:id="rId19"/>
    <p:sldId id="483" r:id="rId20"/>
    <p:sldId id="484" r:id="rId21"/>
    <p:sldId id="482" r:id="rId22"/>
    <p:sldId id="297" r:id="rId23"/>
  </p:sldIdLst>
  <p:sldSz cx="12190413" cy="6859588"/>
  <p:notesSz cx="6735763" cy="9866313"/>
  <p:custDataLst>
    <p:tags r:id="rId2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ACD7"/>
    <a:srgbClr val="5A9F28"/>
    <a:srgbClr val="FDFDFD"/>
    <a:srgbClr val="FFFFFF"/>
    <a:srgbClr val="D5493A"/>
    <a:srgbClr val="BF5A57"/>
    <a:srgbClr val="F7F7F7"/>
    <a:srgbClr val="F5F5F5"/>
    <a:srgbClr val="F9F9F9"/>
    <a:srgbClr val="31C7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451" autoAdjust="0"/>
    <p:restoredTop sz="50000" autoAdjust="0"/>
  </p:normalViewPr>
  <p:slideViewPr>
    <p:cSldViewPr snapToGrid="0" showGuides="1">
      <p:cViewPr varScale="1">
        <p:scale>
          <a:sx n="102" d="100"/>
          <a:sy n="102" d="100"/>
        </p:scale>
        <p:origin x="72" y="252"/>
      </p:cViewPr>
      <p:guideLst>
        <p:guide orient="horz" pos="216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контенгент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За лінзійним обсягом</c:v>
                </c:pt>
                <c:pt idx="1">
                  <c:v>фактично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1120</c:v>
                </c:pt>
                <c:pt idx="1">
                  <c:v>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AF-4AC9-8575-0B8F5D2CBA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938080"/>
        <c:axId val="1764134416"/>
      </c:barChart>
      <c:valAx>
        <c:axId val="1764134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21938080"/>
        <c:crosses val="autoZero"/>
        <c:crossBetween val="between"/>
      </c:valAx>
      <c:catAx>
        <c:axId val="192193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6413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Ступінь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>
              <a:outerShdw blurRad="254000" sx="102000" sy="102000" algn="ctr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Аркуш1!$A$2:$A$3</c:f>
              <c:strCache>
                <c:ptCount val="2"/>
                <c:pt idx="0">
                  <c:v>Прийом 2019</c:v>
                </c:pt>
                <c:pt idx="1">
                  <c:v>Випуск 2022</c:v>
                </c:pt>
              </c:strCache>
            </c:strRef>
          </c:cat>
          <c:val>
            <c:numRef>
              <c:f>Аркуш1!$B$2:$B$3</c:f>
              <c:numCache>
                <c:formatCode>General</c:formatCode>
                <c:ptCount val="2"/>
                <c:pt idx="0">
                  <c:v>216</c:v>
                </c:pt>
                <c:pt idx="1">
                  <c:v>204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BC-4C5A-BFE9-9697CA5B9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921938080"/>
        <c:axId val="1764134416"/>
      </c:barChart>
      <c:valAx>
        <c:axId val="1764134416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21938080"/>
        <c:crosses val="autoZero"/>
        <c:crossBetween val="between"/>
      </c:valAx>
      <c:catAx>
        <c:axId val="192193808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764134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Випуск, осіб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2020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 відзнакою</c:v>
                </c:pt>
                <c:pt idx="1">
                  <c:v>Вступ до ВНЗ</c:v>
                </c:pt>
                <c:pt idx="2">
                  <c:v>Випуск за свідоцтвом</c:v>
                </c:pt>
              </c:strCache>
            </c:strRef>
          </c:cat>
          <c:val>
            <c:numRef>
              <c:f>Аркуш1!$B$2:$B$4</c:f>
              <c:numCache>
                <c:formatCode>General</c:formatCode>
                <c:ptCount val="3"/>
                <c:pt idx="0">
                  <c:v>7</c:v>
                </c:pt>
                <c:pt idx="1">
                  <c:v>23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DB-4E70-84CC-3E1495D1CA9F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2021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 відзнакою</c:v>
                </c:pt>
                <c:pt idx="1">
                  <c:v>Вступ до ВНЗ</c:v>
                </c:pt>
                <c:pt idx="2">
                  <c:v>Випуск за свідоцтвом</c:v>
                </c:pt>
              </c:strCache>
            </c:strRef>
          </c:cat>
          <c:val>
            <c:numRef>
              <c:f>Аркуш1!$C$2:$C$4</c:f>
              <c:numCache>
                <c:formatCode>General</c:formatCode>
                <c:ptCount val="3"/>
                <c:pt idx="0">
                  <c:v>12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2DB-4E70-84CC-3E1495D1CA9F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shade val="51000"/>
                    <a:satMod val="130000"/>
                  </a:schemeClr>
                </a:gs>
                <a:gs pos="80000">
                  <a:schemeClr val="accent3">
                    <a:shade val="93000"/>
                    <a:satMod val="130000"/>
                  </a:schemeClr>
                </a:gs>
                <a:gs pos="100000">
                  <a:schemeClr val="accent3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Аркуш1!$A$2:$A$4</c:f>
              <c:strCache>
                <c:ptCount val="3"/>
                <c:pt idx="0">
                  <c:v>З відзнакою</c:v>
                </c:pt>
                <c:pt idx="1">
                  <c:v>Вступ до ВНЗ</c:v>
                </c:pt>
                <c:pt idx="2">
                  <c:v>Випуск за свідоцтвом</c:v>
                </c:pt>
              </c:strCache>
            </c:strRef>
          </c:cat>
          <c:val>
            <c:numRef>
              <c:f>Аркуш1!$D$2:$D$4</c:f>
              <c:numCache>
                <c:formatCode>General</c:formatCode>
                <c:ptCount val="3"/>
                <c:pt idx="0">
                  <c:v>13</c:v>
                </c:pt>
                <c:pt idx="1">
                  <c:v>45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2DB-4E70-84CC-3E1495D1CA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1930639280"/>
        <c:axId val="2015680352"/>
      </c:barChart>
      <c:catAx>
        <c:axId val="1930639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15680352"/>
        <c:crosses val="autoZero"/>
        <c:auto val="1"/>
        <c:lblAlgn val="ctr"/>
        <c:lblOffset val="100"/>
        <c:noMultiLvlLbl val="0"/>
      </c:catAx>
      <c:valAx>
        <c:axId val="20156803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930639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Середня чисельність здобувачів освіти по групах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Середні показники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24</c:v>
                </c:pt>
                <c:pt idx="1">
                  <c:v>22</c:v>
                </c:pt>
                <c:pt idx="2">
                  <c:v>21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3F5-46AC-8495-E8E6DE5738A0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Середні показники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28</c:v>
                </c:pt>
                <c:pt idx="1">
                  <c:v>27</c:v>
                </c:pt>
                <c:pt idx="2">
                  <c:v>26</c:v>
                </c:pt>
                <c:pt idx="3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3F5-46AC-8495-E8E6DE5738A0}"/>
            </c:ext>
          </c:extLst>
        </c:ser>
        <c:ser>
          <c:idx val="2"/>
          <c:order val="2"/>
          <c:tx>
            <c:strRef>
              <c:f>Аркуш1!$D$1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І курс</c:v>
                </c:pt>
                <c:pt idx="1">
                  <c:v>ІІ курс</c:v>
                </c:pt>
                <c:pt idx="2">
                  <c:v>ІІІ курс</c:v>
                </c:pt>
                <c:pt idx="3">
                  <c:v>Середні показники</c:v>
                </c:pt>
              </c:strCache>
            </c:strRef>
          </c:cat>
          <c:val>
            <c:numRef>
              <c:f>Аркуш1!$D$2:$D$5</c:f>
              <c:numCache>
                <c:formatCode>General</c:formatCode>
                <c:ptCount val="4"/>
                <c:pt idx="0">
                  <c:v>22</c:v>
                </c:pt>
                <c:pt idx="1">
                  <c:v>27</c:v>
                </c:pt>
                <c:pt idx="2">
                  <c:v>26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3F5-46AC-8495-E8E6DE5738A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59017968"/>
        <c:axId val="2015687008"/>
      </c:barChart>
      <c:catAx>
        <c:axId val="1859017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2015687008"/>
        <c:crosses val="autoZero"/>
        <c:auto val="1"/>
        <c:lblAlgn val="ctr"/>
        <c:lblOffset val="100"/>
        <c:noMultiLvlLbl val="0"/>
      </c:catAx>
      <c:valAx>
        <c:axId val="2015687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8590179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Відповідність кількості педагогічних працівників штатному розпису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0.27294151546615314"/>
          <c:y val="0.22842957136859623"/>
          <c:w val="0.65922771277226255"/>
          <c:h val="0.4225815410222210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Аркуш1!$B$1</c:f>
              <c:strCache>
                <c:ptCount val="1"/>
                <c:pt idx="0">
                  <c:v>Педагогічні працівники</c:v>
                </c:pt>
              </c:strCache>
            </c:strRef>
          </c:tx>
          <c:spPr>
            <a:solidFill>
              <a:schemeClr val="accent1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Всього</c:v>
                </c:pt>
                <c:pt idx="1">
                  <c:v>Викладачів з ЗОП</c:v>
                </c:pt>
                <c:pt idx="2">
                  <c:v>Майстрів</c:v>
                </c:pt>
                <c:pt idx="3">
                  <c:v>Викладачів ПТП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90</c:v>
                </c:pt>
                <c:pt idx="1">
                  <c:v>23</c:v>
                </c:pt>
                <c:pt idx="2">
                  <c:v>30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86-4876-AA13-C845FCFEA649}"/>
            </c:ext>
          </c:extLst>
        </c:ser>
        <c:ser>
          <c:idx val="1"/>
          <c:order val="1"/>
          <c:tx>
            <c:strRef>
              <c:f>Аркуш1!$C$1</c:f>
              <c:strCache>
                <c:ptCount val="1"/>
                <c:pt idx="0">
                  <c:v>ШТАТ</c:v>
                </c:pt>
              </c:strCache>
            </c:strRef>
          </c:tx>
          <c:spPr>
            <a:solidFill>
              <a:schemeClr val="accent2"/>
            </a:solidFill>
            <a:ln w="19050">
              <a:solidFill>
                <a:schemeClr val="lt1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Аркуш1!$A$2:$A$5</c:f>
              <c:strCache>
                <c:ptCount val="4"/>
                <c:pt idx="0">
                  <c:v>Всього</c:v>
                </c:pt>
                <c:pt idx="1">
                  <c:v>Викладачів з ЗОП</c:v>
                </c:pt>
                <c:pt idx="2">
                  <c:v>Майстрів</c:v>
                </c:pt>
                <c:pt idx="3">
                  <c:v>Викладачів ПТП</c:v>
                </c:pt>
              </c:strCache>
            </c:strRef>
          </c:cat>
          <c:val>
            <c:numRef>
              <c:f>Аркуш1!$C$2:$C$5</c:f>
              <c:numCache>
                <c:formatCode>General</c:formatCode>
                <c:ptCount val="4"/>
                <c:pt idx="0">
                  <c:v>108</c:v>
                </c:pt>
                <c:pt idx="1">
                  <c:v>22</c:v>
                </c:pt>
                <c:pt idx="2">
                  <c:v>46</c:v>
                </c:pt>
                <c:pt idx="3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A86-4876-AA13-C845FCFEA64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043887968"/>
        <c:axId val="1200491616"/>
      </c:barChart>
      <c:valAx>
        <c:axId val="1200491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043887968"/>
        <c:crossBetween val="between"/>
      </c:valAx>
      <c:catAx>
        <c:axId val="104388796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200491616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dirty="0"/>
              <a:t>Інформованість працівників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>
        <c:manualLayout>
          <c:layoutTarget val="inner"/>
          <c:xMode val="edge"/>
          <c:yMode val="edge"/>
          <c:x val="4.9198787204699668E-2"/>
          <c:y val="0.19161802145427129"/>
          <c:w val="0.58584435104948807"/>
          <c:h val="0.75764344249177051"/>
        </c:manualLayout>
      </c:layout>
      <c:pieChart>
        <c:varyColors val="1"/>
        <c:ser>
          <c:idx val="0"/>
          <c:order val="0"/>
          <c:tx>
            <c:strRef>
              <c:f>Аркуш1!$B$1</c:f>
              <c:strCache>
                <c:ptCount val="1"/>
                <c:pt idx="0">
                  <c:v>Інформованість працівників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5DA-4040-B2B4-A9B4B79BFB9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5DA-4040-B2B4-A9B4B79BFB9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05DA-4040-B2B4-A9B4B79BFB9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05DA-4040-B2B4-A9B4B79BFB9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Аркуш1!$A$2:$A$5</c:f>
              <c:strCache>
                <c:ptCount val="4"/>
                <c:pt idx="0">
                  <c:v>Да, все прозоро</c:v>
                </c:pt>
                <c:pt idx="1">
                  <c:v>Да, крітерії доступні</c:v>
                </c:pt>
                <c:pt idx="2">
                  <c:v>Незгодні що крітерії розроблені правильно</c:v>
                </c:pt>
                <c:pt idx="3">
                  <c:v>Не приймав участь в обговоренні</c:v>
                </c:pt>
              </c:strCache>
            </c:strRef>
          </c:cat>
          <c:val>
            <c:numRef>
              <c:f>Аркуш1!$B$2:$B$5</c:f>
              <c:numCache>
                <c:formatCode>General</c:formatCode>
                <c:ptCount val="4"/>
                <c:pt idx="0">
                  <c:v>82</c:v>
                </c:pt>
                <c:pt idx="1">
                  <c:v>96</c:v>
                </c:pt>
                <c:pt idx="2">
                  <c:v>29</c:v>
                </c:pt>
                <c:pt idx="3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A74-4A24-94F0-E8F69EDAFAC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12C8C0-A3D3-487B-AECC-CB6663EAE28D}" type="datetimeFigureOut">
              <a:rPr lang="zh-CN" altLang="en-US" smtClean="0"/>
              <a:t>2022/10/25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1233488"/>
            <a:ext cx="59134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49D3E0-124D-4DFF-AE99-4EA4CC201DB4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1777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48361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6790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22214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02757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2529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15027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6513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920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3802" y="1122624"/>
            <a:ext cx="9142810" cy="238815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3802" y="3602873"/>
            <a:ext cx="9142810" cy="165614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915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3770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3764" y="365209"/>
            <a:ext cx="2628558" cy="581318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092" y="365209"/>
            <a:ext cx="7733293" cy="5813184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27235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7981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34899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97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453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709622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1684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32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7907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6786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7381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039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453028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9907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2922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741241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4742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9444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027470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151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743" y="1710135"/>
            <a:ext cx="10514231" cy="285339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743" y="4590527"/>
            <a:ext cx="10514231" cy="150053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82619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294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81638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1362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95071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LiHei Pro" panose="020B0500000000000000" pitchFamily="34" charset="-122"/>
                <a:ea typeface="LiHei Pro" panose="020B0500000000000000" pitchFamily="34" charset="-122"/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4904" y="479935"/>
            <a:ext cx="8365514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52"/>
            <a:ext cx="3125772" cy="569565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2323" y="175669"/>
            <a:ext cx="838091" cy="743984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 cstate="email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迷你简汉真广标" panose="02010609000101010101" pitchFamily="49" charset="-122"/>
                  <a:ea typeface="迷你简汉真广标" panose="02010609000101010101" pitchFamily="49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259" y="206382"/>
            <a:ext cx="3050391" cy="547102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迷你简汉真广标" panose="02010609000101010101" pitchFamily="49" charset="-122"/>
                <a:ea typeface="迷你简汉真广标" panose="02010609000101010101" pitchFamily="49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20269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5" y="0"/>
            <a:ext cx="12202286" cy="6859588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9256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2" y="2130922"/>
            <a:ext cx="10361851" cy="147036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3" y="3887100"/>
            <a:ext cx="8533289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6262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5628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60" y="4407923"/>
            <a:ext cx="10361851" cy="1362390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60" y="2907387"/>
            <a:ext cx="10361851" cy="1500534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57008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2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4" y="1600572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61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091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1396" y="1826048"/>
            <a:ext cx="5180926" cy="4352346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89023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2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2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7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200" b="1"/>
            </a:lvl4pPr>
            <a:lvl5pPr marL="2438339" indent="0">
              <a:buNone/>
              <a:defRPr sz="2200" b="1"/>
            </a:lvl5pPr>
            <a:lvl6pPr marL="3047924" indent="0">
              <a:buNone/>
              <a:defRPr sz="2200" b="1"/>
            </a:lvl6pPr>
            <a:lvl7pPr marL="3657509" indent="0">
              <a:buNone/>
              <a:defRPr sz="2200" b="1"/>
            </a:lvl7pPr>
            <a:lvl8pPr marL="4267093" indent="0">
              <a:buNone/>
              <a:defRPr sz="2200" b="1"/>
            </a:lvl8pPr>
            <a:lvl9pPr marL="4876678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7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41432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174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485" y="1031497"/>
            <a:ext cx="9911444" cy="429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899289" y="6453393"/>
            <a:ext cx="391838" cy="22015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2992" y="6397708"/>
            <a:ext cx="2844430" cy="365210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8743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3215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4" y="273113"/>
            <a:ext cx="4010562" cy="116232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117"/>
            <a:ext cx="6814780" cy="5854468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4" y="1435437"/>
            <a:ext cx="4010562" cy="46921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2933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1714"/>
            <a:ext cx="7314248" cy="566870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85" indent="0">
              <a:buNone/>
              <a:defRPr sz="3800"/>
            </a:lvl2pPr>
            <a:lvl3pPr marL="1219170" indent="0">
              <a:buNone/>
              <a:defRPr sz="3200"/>
            </a:lvl3pPr>
            <a:lvl4pPr marL="1828754" indent="0">
              <a:buNone/>
              <a:defRPr sz="2700"/>
            </a:lvl4pPr>
            <a:lvl5pPr marL="2438339" indent="0">
              <a:buNone/>
              <a:defRPr sz="2700"/>
            </a:lvl5pPr>
            <a:lvl6pPr marL="3047924" indent="0">
              <a:buNone/>
              <a:defRPr sz="2700"/>
            </a:lvl6pPr>
            <a:lvl7pPr marL="3657509" indent="0">
              <a:buNone/>
              <a:defRPr sz="2700"/>
            </a:lvl7pPr>
            <a:lvl8pPr marL="4267093" indent="0">
              <a:buNone/>
              <a:defRPr sz="2700"/>
            </a:lvl8pPr>
            <a:lvl9pPr marL="4876678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8584"/>
            <a:ext cx="7314248" cy="805049"/>
          </a:xfrm>
        </p:spPr>
        <p:txBody>
          <a:bodyPr/>
          <a:lstStyle>
            <a:lvl1pPr marL="0" indent="0">
              <a:buNone/>
              <a:defRPr sz="1900"/>
            </a:lvl1pPr>
            <a:lvl2pPr marL="609585" indent="0">
              <a:buNone/>
              <a:defRPr sz="1600"/>
            </a:lvl2pPr>
            <a:lvl3pPr marL="1219170" indent="0">
              <a:buNone/>
              <a:defRPr sz="1400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3267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85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50" y="274704"/>
            <a:ext cx="2742843" cy="58528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2" y="274704"/>
            <a:ext cx="8025355" cy="58528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67118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125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80" y="365211"/>
            <a:ext cx="10514231" cy="132587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679" y="1681553"/>
            <a:ext cx="5157116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679" y="2505656"/>
            <a:ext cx="5157116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1398" y="1681553"/>
            <a:ext cx="5182513" cy="82410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1398" y="2505656"/>
            <a:ext cx="5182513" cy="3685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191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875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9858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843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679" y="457307"/>
            <a:ext cx="3931725" cy="160057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2514" y="987654"/>
            <a:ext cx="6171397" cy="487475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679" y="2057877"/>
            <a:ext cx="3931725" cy="38124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65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pn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1.pn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092" y="365211"/>
            <a:ext cx="10514231" cy="132587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092" y="1826048"/>
            <a:ext cx="10514231" cy="4352346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092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075" y="6357823"/>
            <a:ext cx="4114264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altLang="zh-CN"/>
              <a:t>ДНЗ "РЦПО БТ ХО"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09480" y="6357823"/>
            <a:ext cx="2742843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EE65E-57D2-4566-898C-4F2076833F8D}" type="slidenum">
              <a:rPr lang="zh-CN" altLang="en-US" smtClean="0"/>
              <a:t>‹№›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70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2"/>
            <a:ext cx="10971372" cy="4527011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5782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7825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‹№›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6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  <p:sldLayoutId id="2147483705" r:id="rId13"/>
  </p:sldLayoutIdLst>
  <p:hf hdr="0" dt="0"/>
  <p:txStyles>
    <p:titleStyle>
      <a:lvl1pPr algn="ctr" defTabSz="121917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57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608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4781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413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209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393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8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12190413" cy="6859588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355683"/>
            <a:ext cx="10971372" cy="114326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573"/>
            <a:ext cx="10971372" cy="4166564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 userDrawn="1"/>
        </p:nvSpPr>
        <p:spPr bwMode="auto">
          <a:xfrm rot="5400000">
            <a:off x="11245248" y="6045087"/>
            <a:ext cx="541705" cy="479936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39636" y="177842"/>
            <a:ext cx="2844430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9" y="6334005"/>
            <a:ext cx="3860297" cy="36521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>
                <a:solidFill>
                  <a:prstClr val="white">
                    <a:lumMod val="65000"/>
                  </a:prstClr>
                </a:solidFill>
              </a:rPr>
              <a:t>ДНЗ "РЦПО БТ ХО"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12694" y="6275254"/>
            <a:ext cx="10463438" cy="19604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1415" y="6145720"/>
            <a:ext cx="479938" cy="304871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‹№›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4714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</p:sldLayoutIdLst>
  <p:hf hdr="0" dt="0"/>
  <p:txStyles>
    <p:titleStyle>
      <a:lvl1pPr algn="l" defTabSz="1219170" rtl="0" eaLnBrk="1" latinLnBrk="0" hangingPunct="1">
        <a:spcBef>
          <a:spcPct val="0"/>
        </a:spcBef>
        <a:buNone/>
        <a:defRPr sz="4600" kern="1200">
          <a:solidFill>
            <a:srgbClr val="17375E"/>
          </a:solidFill>
          <a:latin typeface="Signika"/>
          <a:ea typeface="Open Sans Extrabold" pitchFamily="34" charset="0"/>
          <a:cs typeface="Signika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rgbClr val="17375E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8.png"/><Relationship Id="rId4" Type="http://schemas.openxmlformats.org/officeDocument/2006/relationships/notesSlide" Target="../notesSlides/notesSlid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3.xml"/><Relationship Id="rId5" Type="http://schemas.openxmlformats.org/officeDocument/2006/relationships/chart" Target="../charts/char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Человечек 3d картинки, стоковые фото Человечек 3d | Depositphotos">
            <a:extLst>
              <a:ext uri="{FF2B5EF4-FFF2-40B4-BE49-F238E27FC236}">
                <a16:creationId xmlns:a16="http://schemas.microsoft.com/office/drawing/2014/main" id="{7CC7212B-EC0A-4681-9A93-001B60C12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9973" y="43996"/>
            <a:ext cx="2322420" cy="3076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79F3447-7F03-4394-BEE8-0B2E3EC682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359" y="89570"/>
            <a:ext cx="2700054" cy="2697417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765425" y="987222"/>
            <a:ext cx="2696320" cy="2425781"/>
            <a:chOff x="687918" y="1359259"/>
            <a:chExt cx="5202542" cy="4680539"/>
          </a:xfrm>
        </p:grpSpPr>
        <p:grpSp>
          <p:nvGrpSpPr>
            <p:cNvPr id="15" name="组合 14"/>
            <p:cNvGrpSpPr/>
            <p:nvPr/>
          </p:nvGrpSpPr>
          <p:grpSpPr>
            <a:xfrm rot="2700000">
              <a:off x="756186" y="1959808"/>
              <a:ext cx="2713630" cy="2850166"/>
              <a:chOff x="0" y="986971"/>
              <a:chExt cx="4615543" cy="4847774"/>
            </a:xfrm>
          </p:grpSpPr>
          <p:sp>
            <p:nvSpPr>
              <p:cNvPr id="16" name="矩形 15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D5493A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7" name="矩形 16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D5493A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 rot="2700000">
              <a:off x="1680822" y="1299176"/>
              <a:ext cx="3799246" cy="3990406"/>
              <a:chOff x="0" y="986971"/>
              <a:chExt cx="4615543" cy="4847774"/>
            </a:xfrm>
          </p:grpSpPr>
          <p:sp>
            <p:nvSpPr>
              <p:cNvPr id="19" name="矩形 18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D5493A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 rot="2700000">
              <a:off x="4445388" y="1323797"/>
              <a:ext cx="1409610" cy="1480534"/>
              <a:chOff x="0" y="986971"/>
              <a:chExt cx="4615543" cy="4847774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D5493A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D5493A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30" name="组合 29"/>
            <p:cNvGrpSpPr/>
            <p:nvPr/>
          </p:nvGrpSpPr>
          <p:grpSpPr>
            <a:xfrm rot="2700000">
              <a:off x="4526822" y="5309795"/>
              <a:ext cx="712090" cy="747916"/>
              <a:chOff x="0" y="986971"/>
              <a:chExt cx="4615543" cy="4847774"/>
            </a:xfrm>
          </p:grpSpPr>
          <p:sp>
            <p:nvSpPr>
              <p:cNvPr id="31" name="矩形 30"/>
              <p:cNvSpPr/>
              <p:nvPr/>
            </p:nvSpPr>
            <p:spPr>
              <a:xfrm>
                <a:off x="449943" y="986971"/>
                <a:ext cx="4165600" cy="4847774"/>
              </a:xfrm>
              <a:prstGeom prst="rect">
                <a:avLst/>
              </a:prstGeom>
              <a:noFill/>
              <a:ln>
                <a:solidFill>
                  <a:srgbClr val="D5493A">
                    <a:alpha val="70000"/>
                  </a:srgb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0" y="1320801"/>
                <a:ext cx="4180114" cy="4180114"/>
              </a:xfrm>
              <a:prstGeom prst="rect">
                <a:avLst/>
              </a:prstGeom>
              <a:solidFill>
                <a:srgbClr val="D5493A">
                  <a:alpha val="7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33" name="矩形 69"/>
          <p:cNvSpPr>
            <a:spLocks noChangeArrowheads="1"/>
          </p:cNvSpPr>
          <p:nvPr/>
        </p:nvSpPr>
        <p:spPr bwMode="auto">
          <a:xfrm>
            <a:off x="1649395" y="3739539"/>
            <a:ext cx="844197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buFont typeface="Arial" charset="0"/>
              <a:buNone/>
            </a:pPr>
            <a:r>
              <a:rPr lang="uk-UA" altLang="zh-CN" sz="2800" b="1" dirty="0">
                <a:solidFill>
                  <a:srgbClr val="5A9F2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Управлінські</a:t>
            </a:r>
            <a:r>
              <a:rPr lang="ru-RU" altLang="zh-CN" sz="2800" b="1" dirty="0">
                <a:solidFill>
                  <a:srgbClr val="5A9F2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 </a:t>
            </a:r>
            <a:r>
              <a:rPr lang="uk-UA" altLang="zh-CN" sz="2800" b="1" dirty="0">
                <a:solidFill>
                  <a:srgbClr val="5A9F28"/>
                </a:solidFill>
                <a:latin typeface="微软雅黑" pitchFamily="34" charset="-122"/>
                <a:ea typeface="微软雅黑" pitchFamily="34" charset="-122"/>
                <a:sym typeface="微软雅黑" pitchFamily="34" charset="-122"/>
              </a:rPr>
              <a:t>процеси закладу освіти</a:t>
            </a:r>
          </a:p>
        </p:txBody>
      </p:sp>
      <p:sp>
        <p:nvSpPr>
          <p:cNvPr id="34" name="矩形 70"/>
          <p:cNvSpPr>
            <a:spLocks noChangeArrowheads="1"/>
          </p:cNvSpPr>
          <p:nvPr/>
        </p:nvSpPr>
        <p:spPr bwMode="auto">
          <a:xfrm>
            <a:off x="-1476229" y="4694512"/>
            <a:ext cx="115676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r"/>
            <a:r>
              <a:rPr lang="ru-RU" sz="2000" dirty="0" err="1"/>
              <a:t>Доповідач</a:t>
            </a:r>
            <a:r>
              <a:rPr lang="ru-RU" sz="2000" dirty="0"/>
              <a:t>: заступник директора </a:t>
            </a:r>
          </a:p>
          <a:p>
            <a:pPr algn="r"/>
            <a:r>
              <a:rPr lang="ru-RU" sz="2000" dirty="0"/>
              <a:t>з </a:t>
            </a:r>
            <a:r>
              <a:rPr lang="ru-RU" sz="2000" dirty="0" err="1"/>
              <a:t>навчально-виробничої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ДНЗ </a:t>
            </a:r>
            <a:r>
              <a:rPr lang="uk-UA" sz="2000" dirty="0"/>
              <a:t>«РЦПО БТ ХО»</a:t>
            </a:r>
            <a:r>
              <a:rPr lang="ru-RU" sz="2000" dirty="0"/>
              <a:t> АЛАТАЄВА Олена</a:t>
            </a:r>
            <a:endParaRPr lang="uk-UA" sz="2000" dirty="0"/>
          </a:p>
        </p:txBody>
      </p:sp>
      <p:cxnSp>
        <p:nvCxnSpPr>
          <p:cNvPr id="35" name="直接连接符 34"/>
          <p:cNvCxnSpPr/>
          <p:nvPr/>
        </p:nvCxnSpPr>
        <p:spPr>
          <a:xfrm>
            <a:off x="269776" y="5033755"/>
            <a:ext cx="1456264" cy="1"/>
          </a:xfrm>
          <a:prstGeom prst="line">
            <a:avLst/>
          </a:prstGeom>
          <a:ln w="9525">
            <a:solidFill>
              <a:srgbClr val="D54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10091374" y="5048455"/>
            <a:ext cx="1379619" cy="1"/>
          </a:xfrm>
          <a:prstGeom prst="line">
            <a:avLst/>
          </a:prstGeom>
          <a:ln w="9525">
            <a:solidFill>
              <a:srgbClr val="D549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_14"/>
          <p:cNvSpPr txBox="1">
            <a:spLocks noChangeArrowheads="1"/>
          </p:cNvSpPr>
          <p:nvPr/>
        </p:nvSpPr>
        <p:spPr bwMode="auto">
          <a:xfrm>
            <a:off x="5051817" y="1598905"/>
            <a:ext cx="2264212" cy="64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微软雅黑" pitchFamily="34" charset="-122"/>
              </a:defRPr>
            </a:lvl9pPr>
          </a:lstStyle>
          <a:p>
            <a:pPr algn="ctr"/>
            <a:r>
              <a:rPr lang="en-US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</a:t>
            </a:r>
            <a:r>
              <a:rPr lang="ru-RU" altLang="zh-CN" sz="54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uk-UA" altLang="zh-CN" sz="54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6702027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5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5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1856" y="188995"/>
            <a:ext cx="12077287" cy="867924"/>
            <a:chOff x="-1576846" y="529888"/>
            <a:chExt cx="13767259" cy="591341"/>
          </a:xfrm>
        </p:grpSpPr>
        <p:sp>
          <p:nvSpPr>
            <p:cNvPr id="2" name="矩形 1"/>
            <p:cNvSpPr/>
            <p:nvPr/>
          </p:nvSpPr>
          <p:spPr>
            <a:xfrm>
              <a:off x="0" y="1064079"/>
              <a:ext cx="12190413" cy="57150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-1576846" y="529888"/>
              <a:ext cx="13323581" cy="4403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Компонент:</a:t>
              </a:r>
              <a:r>
                <a:rPr lang="en-US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uk-UA" dirty="0"/>
                <a:t>Організація освітнього процесу на засадах </a:t>
              </a:r>
              <a:r>
                <a:rPr lang="uk-UA" dirty="0" err="1"/>
                <a:t>людиноцентризму</a:t>
              </a:r>
              <a:r>
                <a:rPr lang="uk-UA" dirty="0"/>
                <a:t>, прийняття управлінських рішень </a:t>
              </a:r>
              <a:endParaRPr lang="en-US" dirty="0"/>
            </a:p>
            <a:p>
              <a:pPr algn="ctr"/>
              <a:r>
                <a:rPr lang="uk-UA" dirty="0"/>
                <a:t>на основі конструктивної співпраці учасників освітнього процесу, взаємодії ДНЗ «РЦПО БТ ХО» з місцевою громадою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4">
            <a:extLst>
              <a:ext uri="{FF2B5EF4-FFF2-40B4-BE49-F238E27FC236}">
                <a16:creationId xmlns:a16="http://schemas.microsoft.com/office/drawing/2014/main" id="{8601FF4B-134A-48F8-92E8-1F37D3F6DEE2}"/>
              </a:ext>
            </a:extLst>
          </p:cNvPr>
          <p:cNvGrpSpPr/>
          <p:nvPr/>
        </p:nvGrpSpPr>
        <p:grpSpPr>
          <a:xfrm>
            <a:off x="5608949" y="1028700"/>
            <a:ext cx="5989114" cy="4040450"/>
            <a:chOff x="4319972" y="1301377"/>
            <a:chExt cx="3492388" cy="2521390"/>
          </a:xfrm>
        </p:grpSpPr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EFD2398E-C4A6-47D3-AC50-11EBA0CFC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064" y="1301377"/>
              <a:ext cx="2664296" cy="61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Центрі створюються умови для реалізації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прав і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обов'язків учасників освітнього процесу</a:t>
              </a:r>
              <a:endParaRPr lang="uk-UA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6">
              <a:extLst>
                <a:ext uri="{FF2B5EF4-FFF2-40B4-BE49-F238E27FC236}">
                  <a16:creationId xmlns:a16="http://schemas.microsoft.com/office/drawing/2014/main" id="{E429944A-FBD1-40A5-AB58-984C47DE80B1}"/>
                </a:ext>
              </a:extLst>
            </p:cNvPr>
            <p:cNvSpPr/>
            <p:nvPr/>
          </p:nvSpPr>
          <p:spPr>
            <a:xfrm>
              <a:off x="4319972" y="1394230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34E8FD58-F97E-462E-845D-299A0BF8B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075" y="2177281"/>
              <a:ext cx="2664296" cy="604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Управлінські рішення приймаються з урахуванням пропозицій учасників освітнього процесу</a:t>
              </a:r>
              <a:endParaRPr lang="uk-UA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椭圆 9">
              <a:extLst>
                <a:ext uri="{FF2B5EF4-FFF2-40B4-BE49-F238E27FC236}">
                  <a16:creationId xmlns:a16="http://schemas.microsoft.com/office/drawing/2014/main" id="{8B3D14B0-223A-42BE-9C57-9ECF7B84D632}"/>
                </a:ext>
              </a:extLst>
            </p:cNvPr>
            <p:cNvSpPr/>
            <p:nvPr/>
          </p:nvSpPr>
          <p:spPr>
            <a:xfrm>
              <a:off x="4319972" y="2253603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48179F0B-4F7C-4FCC-B260-568743EF8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970" y="3210293"/>
              <a:ext cx="2664296" cy="61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Керівництво ДНЗ «РЦПО БТ ХО» створює умови для розвитку громадського самоврядування</a:t>
              </a:r>
              <a:endParaRPr lang="uk-UA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11">
              <a:extLst>
                <a:ext uri="{FF2B5EF4-FFF2-40B4-BE49-F238E27FC236}">
                  <a16:creationId xmlns:a16="http://schemas.microsoft.com/office/drawing/2014/main" id="{D1364618-9E94-4829-8507-0A8DA059173B}"/>
                </a:ext>
              </a:extLst>
            </p:cNvPr>
            <p:cNvSpPr/>
            <p:nvPr/>
          </p:nvSpPr>
          <p:spPr>
            <a:xfrm>
              <a:off x="4336867" y="3171796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EC360B-35DE-4600-BE36-64174B204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52" y="1245056"/>
            <a:ext cx="4905790" cy="20219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06C324-E2CB-4BF7-BF18-6BFCC058E0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7" y="3455120"/>
            <a:ext cx="2664183" cy="23410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C7F134-592E-448C-8B2C-B5D760CFE9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37997" y="4833973"/>
            <a:ext cx="454191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8509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68D638B-8014-4116-97C5-07CD10A16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284" y="127360"/>
            <a:ext cx="5887266" cy="276647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CCB1A32-0A6F-4312-9D51-E217FE8E3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5" y="127360"/>
            <a:ext cx="5064500" cy="3038700"/>
          </a:xfrm>
          <a:prstGeom prst="rect">
            <a:avLst/>
          </a:prstGeom>
        </p:spPr>
      </p:pic>
      <p:sp>
        <p:nvSpPr>
          <p:cNvPr id="4" name="Стрілка: вправо 3">
            <a:extLst>
              <a:ext uri="{FF2B5EF4-FFF2-40B4-BE49-F238E27FC236}">
                <a16:creationId xmlns:a16="http://schemas.microsoft.com/office/drawing/2014/main" id="{0685EABD-240E-4D99-8731-71E3619A98D4}"/>
              </a:ext>
            </a:extLst>
          </p:cNvPr>
          <p:cNvSpPr/>
          <p:nvPr/>
        </p:nvSpPr>
        <p:spPr>
          <a:xfrm>
            <a:off x="5317724" y="1766656"/>
            <a:ext cx="541538" cy="2663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C4DEA33-E743-4FA9-A583-2CE2B31B9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329" y="3693529"/>
            <a:ext cx="4767309" cy="2544642"/>
          </a:xfrm>
          <a:prstGeom prst="rect">
            <a:avLst/>
          </a:prstGeom>
        </p:spPr>
      </p:pic>
      <p:sp>
        <p:nvSpPr>
          <p:cNvPr id="6" name="Стрілка: вправо 5">
            <a:extLst>
              <a:ext uri="{FF2B5EF4-FFF2-40B4-BE49-F238E27FC236}">
                <a16:creationId xmlns:a16="http://schemas.microsoft.com/office/drawing/2014/main" id="{23936199-B3DE-42DA-BE62-16B2DFAAC496}"/>
              </a:ext>
            </a:extLst>
          </p:cNvPr>
          <p:cNvSpPr/>
          <p:nvPr/>
        </p:nvSpPr>
        <p:spPr>
          <a:xfrm>
            <a:off x="5197665" y="5015883"/>
            <a:ext cx="661597" cy="328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6A07E2-1C0D-4188-8877-7ABAD64BAF7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1526"/>
          <a:stretch/>
        </p:blipFill>
        <p:spPr>
          <a:xfrm>
            <a:off x="6023289" y="3534593"/>
            <a:ext cx="2748745" cy="262111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C6B73BA-EB26-4A5B-9A4B-E4EABCBCD5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2737" y="3534593"/>
            <a:ext cx="2776756" cy="2358609"/>
          </a:xfrm>
          <a:prstGeom prst="rect">
            <a:avLst/>
          </a:prstGeom>
        </p:spPr>
      </p:pic>
      <p:sp>
        <p:nvSpPr>
          <p:cNvPr id="9" name="Стрілка: вправо 8">
            <a:extLst>
              <a:ext uri="{FF2B5EF4-FFF2-40B4-BE49-F238E27FC236}">
                <a16:creationId xmlns:a16="http://schemas.microsoft.com/office/drawing/2014/main" id="{A156C896-24E2-4EC2-9180-24B656A9D6B6}"/>
              </a:ext>
            </a:extLst>
          </p:cNvPr>
          <p:cNvSpPr/>
          <p:nvPr/>
        </p:nvSpPr>
        <p:spPr>
          <a:xfrm>
            <a:off x="8939814" y="4900474"/>
            <a:ext cx="719091" cy="2574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76F529-E968-4E9D-8CD0-77E2D2D96FD1}"/>
              </a:ext>
            </a:extLst>
          </p:cNvPr>
          <p:cNvSpPr txBox="1"/>
          <p:nvPr/>
        </p:nvSpPr>
        <p:spPr>
          <a:xfrm>
            <a:off x="801278" y="3327662"/>
            <a:ext cx="112382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Контроль за відповідністю розкладу і якістю, змістовністю і своєчасністю проведення уроків в дистанційному форматі</a:t>
            </a:r>
          </a:p>
        </p:txBody>
      </p:sp>
    </p:spTree>
    <p:extLst>
      <p:ext uri="{BB962C8B-B14F-4D97-AF65-F5344CB8AC3E}">
        <p14:creationId xmlns:p14="http://schemas.microsoft.com/office/powerpoint/2010/main" val="2650031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-1442301" y="311886"/>
            <a:ext cx="12190413" cy="621839"/>
            <a:chOff x="0" y="499390"/>
            <a:chExt cx="12190413" cy="621839"/>
          </a:xfrm>
        </p:grpSpPr>
        <p:sp>
          <p:nvSpPr>
            <p:cNvPr id="2" name="矩形 1"/>
            <p:cNvSpPr/>
            <p:nvPr/>
          </p:nvSpPr>
          <p:spPr>
            <a:xfrm>
              <a:off x="0" y="1064079"/>
              <a:ext cx="12190413" cy="57150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2137188" y="499390"/>
              <a:ext cx="745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/>
                <a:t>Компоненти, які ще проходять аналіз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4020" y="1370749"/>
            <a:ext cx="5859802" cy="3897742"/>
            <a:chOff x="4319972" y="1394230"/>
            <a:chExt cx="3416983" cy="2465639"/>
          </a:xfrm>
        </p:grpSpPr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4945180" y="1412213"/>
              <a:ext cx="2664296" cy="40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Компонент: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Результативність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якість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освітньої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319972" y="1394230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/>
                <a:t>8</a:t>
              </a:r>
              <a:endParaRPr lang="zh-CN" altLang="en-US" dirty="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4997257" y="2037041"/>
              <a:ext cx="2664296" cy="40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ru-RU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Компонент: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Формування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реалізації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політики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академічної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доброчесності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319972" y="1996574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/>
                <a:t>9</a:t>
              </a:r>
              <a:endParaRPr lang="zh-CN" altLang="en-US" dirty="0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4921854" y="2598789"/>
              <a:ext cx="2815101" cy="61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Наявність відкритої, прозорої і зрозумілої процедури оцінювання управлінської діяльності керівних працівників Центру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319972" y="2678738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/>
                <a:t>10</a:t>
              </a:r>
              <a:endParaRPr lang="zh-CN" altLang="en-US" dirty="0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4945180" y="3431416"/>
              <a:ext cx="2664296" cy="40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ru-RU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Компонент: </a:t>
              </a:r>
              <a:r>
                <a:rPr lang="ru-RU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Стипендіальне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соціальний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захист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здобувачів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П(1ІТ)О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351492" y="3355657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/>
                <a:t>11</a:t>
              </a:r>
              <a:endParaRPr lang="zh-CN" altLang="en-US" dirty="0"/>
            </a:p>
          </p:txBody>
        </p:sp>
      </p:grpSp>
      <p:grpSp>
        <p:nvGrpSpPr>
          <p:cNvPr id="20" name="组合 4">
            <a:extLst>
              <a:ext uri="{FF2B5EF4-FFF2-40B4-BE49-F238E27FC236}">
                <a16:creationId xmlns:a16="http://schemas.microsoft.com/office/drawing/2014/main" id="{0B688C3E-CCAA-4A53-B133-CF49C54087C6}"/>
              </a:ext>
            </a:extLst>
          </p:cNvPr>
          <p:cNvGrpSpPr/>
          <p:nvPr/>
        </p:nvGrpSpPr>
        <p:grpSpPr>
          <a:xfrm>
            <a:off x="543327" y="5642050"/>
            <a:ext cx="5650494" cy="973536"/>
            <a:chOff x="4319972" y="1315633"/>
            <a:chExt cx="3294931" cy="615841"/>
          </a:xfrm>
        </p:grpSpPr>
        <p:sp>
          <p:nvSpPr>
            <p:cNvPr id="21" name="Rectangle 24">
              <a:extLst>
                <a:ext uri="{FF2B5EF4-FFF2-40B4-BE49-F238E27FC236}">
                  <a16:creationId xmlns:a16="http://schemas.microsoft.com/office/drawing/2014/main" id="{6CCF96D1-B53C-49FF-95C0-E5E94A038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50607" y="1315633"/>
              <a:ext cx="2664296" cy="61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Раціональність та ефективність використання наявних ресурсів і матеріально-технічної бази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椭圆 6">
              <a:extLst>
                <a:ext uri="{FF2B5EF4-FFF2-40B4-BE49-F238E27FC236}">
                  <a16:creationId xmlns:a16="http://schemas.microsoft.com/office/drawing/2014/main" id="{9A1E392D-55A9-4CEE-B6BA-2DE03853A6D2}"/>
                </a:ext>
              </a:extLst>
            </p:cNvPr>
            <p:cNvSpPr/>
            <p:nvPr/>
          </p:nvSpPr>
          <p:spPr>
            <a:xfrm>
              <a:off x="4319972" y="1394230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/>
                <a:t>12</a:t>
              </a:r>
              <a:endParaRPr lang="zh-CN" altLang="en-US" dirty="0"/>
            </a:p>
          </p:txBody>
        </p:sp>
      </p:grp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8D65CF9-B92A-4015-AA02-75FBD8C9FA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3075" y="80959"/>
            <a:ext cx="4785456" cy="4162200"/>
          </a:xfrm>
          <a:prstGeom prst="rect">
            <a:avLst/>
          </a:prstGeom>
        </p:spPr>
      </p:pic>
      <p:graphicFrame>
        <p:nvGraphicFramePr>
          <p:cNvPr id="30" name="Діаграма 29">
            <a:extLst>
              <a:ext uri="{FF2B5EF4-FFF2-40B4-BE49-F238E27FC236}">
                <a16:creationId xmlns:a16="http://schemas.microsoft.com/office/drawing/2014/main" id="{14F72143-8DDB-46BB-997E-6B6EF3CBE7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9498527"/>
              </p:ext>
            </p:extLst>
          </p:nvPr>
        </p:nvGraphicFramePr>
        <p:xfrm>
          <a:off x="7257129" y="3185778"/>
          <a:ext cx="4646456" cy="35928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99882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组合 28"/>
          <p:cNvGrpSpPr/>
          <p:nvPr/>
        </p:nvGrpSpPr>
        <p:grpSpPr>
          <a:xfrm rot="2700000">
            <a:off x="681829" y="1864125"/>
            <a:ext cx="2862343" cy="3006362"/>
            <a:chOff x="0" y="986971"/>
            <a:chExt cx="4615543" cy="4847774"/>
          </a:xfrm>
        </p:grpSpPr>
        <p:sp>
          <p:nvSpPr>
            <p:cNvPr id="30" name="矩形 29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D5493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D5493A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3" name="矩形 32"/>
          <p:cNvSpPr/>
          <p:nvPr/>
        </p:nvSpPr>
        <p:spPr>
          <a:xfrm rot="2700000">
            <a:off x="2332200" y="1403029"/>
            <a:ext cx="3616790" cy="4209090"/>
          </a:xfrm>
          <a:prstGeom prst="rect">
            <a:avLst/>
          </a:prstGeom>
          <a:noFill/>
          <a:ln>
            <a:solidFill>
              <a:srgbClr val="D5493A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 rot="2700000">
            <a:off x="5182811" y="1190047"/>
            <a:ext cx="1486859" cy="1561670"/>
            <a:chOff x="0" y="986971"/>
            <a:chExt cx="4615543" cy="4847774"/>
          </a:xfrm>
        </p:grpSpPr>
        <p:sp>
          <p:nvSpPr>
            <p:cNvPr id="43" name="矩形 42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D5493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矩形 43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D5493A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/>
        </p:nvGrpSpPr>
        <p:grpSpPr>
          <a:xfrm rot="2700000">
            <a:off x="4879379" y="5449963"/>
            <a:ext cx="751113" cy="788905"/>
            <a:chOff x="0" y="986971"/>
            <a:chExt cx="4615543" cy="4847774"/>
          </a:xfrm>
        </p:grpSpPr>
        <p:sp>
          <p:nvSpPr>
            <p:cNvPr id="46" name="矩形 45"/>
            <p:cNvSpPr/>
            <p:nvPr/>
          </p:nvSpPr>
          <p:spPr>
            <a:xfrm>
              <a:off x="449943" y="986971"/>
              <a:ext cx="4165600" cy="4847774"/>
            </a:xfrm>
            <a:prstGeom prst="rect">
              <a:avLst/>
            </a:prstGeom>
            <a:noFill/>
            <a:ln>
              <a:solidFill>
                <a:srgbClr val="D5493A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7" name="矩形 46"/>
            <p:cNvSpPr/>
            <p:nvPr/>
          </p:nvSpPr>
          <p:spPr>
            <a:xfrm>
              <a:off x="0" y="1320801"/>
              <a:ext cx="4180114" cy="4180114"/>
            </a:xfrm>
            <a:prstGeom prst="rect">
              <a:avLst/>
            </a:prstGeom>
            <a:solidFill>
              <a:srgbClr val="D5493A">
                <a:alpha val="7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9" name="18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434676" y="2933017"/>
            <a:ext cx="475573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uk-UA" altLang="zh-CN" sz="4800" dirty="0">
                <a:solidFill>
                  <a:srgbClr val="D5493A"/>
                </a:solidFill>
                <a:latin typeface="方正正大黑简体" pitchFamily="2" charset="-122"/>
                <a:ea typeface="方正正大黑简体" pitchFamily="2" charset="-122"/>
                <a:cs typeface="宋体" pitchFamily="2" charset="-122"/>
              </a:rPr>
              <a:t>Дякую</a:t>
            </a:r>
            <a:r>
              <a:rPr lang="en-US" altLang="zh-CN" sz="4800" dirty="0">
                <a:solidFill>
                  <a:srgbClr val="D5493A"/>
                </a:solidFill>
                <a:latin typeface="方正正大黑简体" pitchFamily="2" charset="-122"/>
                <a:ea typeface="方正正大黑简体" pitchFamily="2" charset="-122"/>
                <a:cs typeface="宋体" pitchFamily="2" charset="-122"/>
              </a:rPr>
              <a:t> </a:t>
            </a:r>
            <a:r>
              <a:rPr lang="uk-UA" altLang="zh-CN" sz="4800" dirty="0">
                <a:solidFill>
                  <a:srgbClr val="D5493A"/>
                </a:solidFill>
                <a:latin typeface="方正正大黑简体" pitchFamily="2" charset="-122"/>
                <a:ea typeface="方正正大黑简体" pitchFamily="2" charset="-122"/>
                <a:cs typeface="宋体" pitchFamily="2" charset="-122"/>
              </a:rPr>
              <a:t>за увагу</a:t>
            </a:r>
            <a:endParaRPr lang="en-US" altLang="zh-CN" sz="4800" dirty="0">
              <a:solidFill>
                <a:srgbClr val="D5493A"/>
              </a:solidFill>
              <a:latin typeface="方正正大黑简体" pitchFamily="2" charset="-122"/>
              <a:ea typeface="方正正大黑简体" pitchFamily="2" charset="-122"/>
              <a:cs typeface="宋体" pitchFamily="2" charset="-122"/>
            </a:endParaRPr>
          </a:p>
        </p:txBody>
      </p:sp>
      <p:sp>
        <p:nvSpPr>
          <p:cNvPr id="51" name="PA_Line 21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7478688" y="3672336"/>
            <a:ext cx="4355400" cy="0"/>
          </a:xfrm>
          <a:prstGeom prst="line">
            <a:avLst/>
          </a:prstGeom>
          <a:noFill/>
          <a:ln w="6350">
            <a:solidFill>
              <a:srgbClr val="D5493A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ln>
                <a:solidFill>
                  <a:schemeClr val="tx1">
                    <a:lumMod val="60000"/>
                    <a:lumOff val="40000"/>
                  </a:schemeClr>
                </a:solidFill>
              </a:ln>
              <a:solidFill>
                <a:srgbClr val="E94E60"/>
              </a:solidFill>
              <a:latin typeface="Arial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9099B71-4FD9-433E-8DBB-E0354BC980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5894" y="702179"/>
            <a:ext cx="5200339" cy="5200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40425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 tmFilter="0,0; .5, 1; 1, 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7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35DFA010-E226-44B6-9A5B-8FD6D4185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78" y="104794"/>
            <a:ext cx="4652020" cy="1599719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0" y="292653"/>
            <a:ext cx="12190413" cy="678897"/>
            <a:chOff x="0" y="442332"/>
            <a:chExt cx="12190413" cy="678897"/>
          </a:xfrm>
        </p:grpSpPr>
        <p:sp>
          <p:nvSpPr>
            <p:cNvPr id="2" name="矩形 1"/>
            <p:cNvSpPr/>
            <p:nvPr/>
          </p:nvSpPr>
          <p:spPr>
            <a:xfrm>
              <a:off x="0" y="1064079"/>
              <a:ext cx="12190413" cy="57150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4731798" y="442332"/>
              <a:ext cx="74586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b="1" dirty="0"/>
                <a:t>Компонент: </a:t>
              </a:r>
              <a:r>
                <a:rPr lang="uk-UA" dirty="0"/>
                <a:t>Організаційно-правові засади діяльності ДНЗ «РЦПО БТ ХО»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08949" y="1028700"/>
            <a:ext cx="5989114" cy="4667543"/>
            <a:chOff x="4319972" y="1301377"/>
            <a:chExt cx="3492388" cy="2952601"/>
          </a:xfrm>
        </p:grpSpPr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5148064" y="1301377"/>
              <a:ext cx="2664296" cy="6220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наявні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установчі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реєстраційні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дозвільні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документи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що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відповідають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вимогам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нормативних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319972" y="1394230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01</a:t>
              </a:r>
              <a:endParaRPr lang="zh-CN" altLang="en-US" dirty="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143448" y="2025547"/>
              <a:ext cx="2664296" cy="4022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Критерій-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Формування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контингенту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здобувачів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П(ПТ)О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351492" y="1958431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02</a:t>
              </a:r>
              <a:endParaRPr lang="zh-CN" altLang="en-US" dirty="0"/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5148062" y="2598919"/>
              <a:ext cx="2664296" cy="871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Критерій:-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Чисельність здобувачів П(ПТ)О відповідає ліцензійному обсягу ДНЗ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«РЦПО БТ ХО»</a:t>
              </a:r>
            </a:p>
            <a:p>
              <a:pPr>
                <a:lnSpc>
                  <a:spcPct val="120000"/>
                </a:lnSpc>
                <a:spcBef>
                  <a:spcPts val="300"/>
                </a:spcBef>
              </a:pP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372049" y="2598919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03</a:t>
              </a:r>
              <a:endParaRPr lang="zh-CN" altLang="en-US" dirty="0"/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5148062" y="3641504"/>
              <a:ext cx="2664296" cy="61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 ДНЗ «РЦПО БТ ХО» </a:t>
              </a:r>
              <a:r>
                <a:rPr lang="ru-RU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здійснюється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altLang="zh-CN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професійно-орієнтаційна</a:t>
              </a:r>
              <a:r>
                <a:rPr lang="ru-RU" altLang="zh-CN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робота </a:t>
              </a:r>
              <a:r>
                <a:rPr lang="uk-UA" altLang="zh-CN" dirty="0">
                  <a:solidFill>
                    <a:schemeClr val="bg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423967" y="3544231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/>
                <a:t>04</a:t>
              </a:r>
              <a:endParaRPr lang="zh-CN" altLang="en-US" dirty="0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B94ACB5-A4E1-4E59-8953-6FF2AC93EB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5008" y="1730204"/>
            <a:ext cx="2364860" cy="279519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2B763A-A84A-4F44-909B-43C5F2D00F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75" y="1704513"/>
            <a:ext cx="3000772" cy="3115891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198E0D-EFDF-4784-890B-C8069B2649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3744" y="4266229"/>
            <a:ext cx="3015657" cy="221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13412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CEEE484-AFDD-4EED-9F12-00B998B31AEB}"/>
              </a:ext>
            </a:extLst>
          </p:cNvPr>
          <p:cNvSpPr txBox="1"/>
          <p:nvPr/>
        </p:nvSpPr>
        <p:spPr>
          <a:xfrm>
            <a:off x="1846555" y="435006"/>
            <a:ext cx="941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/>
              <a:t>Компонент: </a:t>
            </a:r>
            <a:r>
              <a:rPr lang="uk-UA"/>
              <a:t>Організаційно-правові засади діяльності ДНЗ «РЦПО БТ ХО»</a:t>
            </a:r>
            <a:endParaRPr lang="uk-UA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740AE1-D869-41B1-B800-9EC75BC36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35" y="1054858"/>
            <a:ext cx="4426707" cy="2032883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34BC781-E931-4B1C-9F0D-734500877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18" y="3437222"/>
            <a:ext cx="4436536" cy="27263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7EA53A1-B78E-4D32-B117-CE0C35F1D4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1201" y="3437222"/>
            <a:ext cx="6975029" cy="3066699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397AE4F0-7F19-4282-8E7B-FC4A36C58385}"/>
              </a:ext>
            </a:extLst>
          </p:cNvPr>
          <p:cNvSpPr/>
          <p:nvPr/>
        </p:nvSpPr>
        <p:spPr>
          <a:xfrm>
            <a:off x="169530" y="6484866"/>
            <a:ext cx="6092825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https://www.youtube.com/channel/UCG5FOFiqEbYxolEm4_JlF6g/videos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ілка: вправо 7">
            <a:extLst>
              <a:ext uri="{FF2B5EF4-FFF2-40B4-BE49-F238E27FC236}">
                <a16:creationId xmlns:a16="http://schemas.microsoft.com/office/drawing/2014/main" id="{8F15C694-498C-48AB-A4A8-075044A7A999}"/>
              </a:ext>
            </a:extLst>
          </p:cNvPr>
          <p:cNvSpPr/>
          <p:nvPr/>
        </p:nvSpPr>
        <p:spPr>
          <a:xfrm>
            <a:off x="4439090" y="1800928"/>
            <a:ext cx="692040" cy="3693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E692CA4-91F3-49C0-A8D2-A4EBA1C0FD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7859" y="872520"/>
            <a:ext cx="1784413" cy="2533924"/>
          </a:xfrm>
          <a:prstGeom prst="rect">
            <a:avLst/>
          </a:prstGeom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33AF9253-F48D-43B9-BBE6-83287ED8318B}"/>
              </a:ext>
            </a:extLst>
          </p:cNvPr>
          <p:cNvSpPr/>
          <p:nvPr/>
        </p:nvSpPr>
        <p:spPr>
          <a:xfrm>
            <a:off x="5842456" y="6454089"/>
            <a:ext cx="35578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https://www.facebook.com/rcpobt/</a:t>
            </a:r>
            <a:endParaRPr lang="uk-UA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034D23-120A-4098-8058-72672602723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8999" y="804337"/>
            <a:ext cx="3866562" cy="25018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4D58337-C8DC-44AF-9E84-2E0F6D0E7CD7}"/>
              </a:ext>
            </a:extLst>
          </p:cNvPr>
          <p:cNvSpPr txBox="1"/>
          <p:nvPr/>
        </p:nvSpPr>
        <p:spPr>
          <a:xfrm>
            <a:off x="11185864" y="2239693"/>
            <a:ext cx="923278" cy="64633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dirty="0">
                <a:solidFill>
                  <a:schemeClr val="bg1"/>
                </a:solidFill>
              </a:rPr>
              <a:t>1120 осіб</a:t>
            </a:r>
          </a:p>
        </p:txBody>
      </p:sp>
      <p:graphicFrame>
        <p:nvGraphicFramePr>
          <p:cNvPr id="16" name="Діаграма 15">
            <a:extLst>
              <a:ext uri="{FF2B5EF4-FFF2-40B4-BE49-F238E27FC236}">
                <a16:creationId xmlns:a16="http://schemas.microsoft.com/office/drawing/2014/main" id="{CE1157D5-A1BA-4C88-A6CD-D6CBB26ED9B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2487661"/>
              </p:ext>
            </p:extLst>
          </p:nvPr>
        </p:nvGraphicFramePr>
        <p:xfrm>
          <a:off x="7157868" y="1084011"/>
          <a:ext cx="3555171" cy="1741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896277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0D50CC45-CEC8-4496-A74D-E65446BB5B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7145" y="1445242"/>
            <a:ext cx="2858419" cy="3089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0" y="292653"/>
            <a:ext cx="12190413" cy="678897"/>
            <a:chOff x="0" y="442332"/>
            <a:chExt cx="12190413" cy="678897"/>
          </a:xfrm>
        </p:grpSpPr>
        <p:sp>
          <p:nvSpPr>
            <p:cNvPr id="2" name="矩形 1"/>
            <p:cNvSpPr/>
            <p:nvPr/>
          </p:nvSpPr>
          <p:spPr>
            <a:xfrm>
              <a:off x="0" y="1064079"/>
              <a:ext cx="12190413" cy="57150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722814" y="442332"/>
              <a:ext cx="107448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b="1" dirty="0"/>
                <a:t>Компонент: </a:t>
              </a:r>
              <a:r>
                <a:rPr lang="uk-UA" dirty="0"/>
                <a:t>- </a:t>
              </a:r>
              <a:r>
                <a:rPr lang="ru-RU" dirty="0" err="1"/>
                <a:t>Наявність</a:t>
              </a:r>
              <a:r>
                <a:rPr lang="ru-RU" dirty="0"/>
                <a:t> </a:t>
              </a:r>
              <a:r>
                <a:rPr lang="ru-RU" dirty="0" err="1"/>
                <a:t>стратегії</a:t>
              </a:r>
              <a:r>
                <a:rPr lang="ru-RU" dirty="0"/>
                <a:t>, </a:t>
              </a:r>
              <a:r>
                <a:rPr lang="ru-RU" dirty="0" err="1"/>
                <a:t>програми</a:t>
              </a:r>
              <a:r>
                <a:rPr lang="ru-RU" dirty="0"/>
                <a:t> </a:t>
              </a:r>
              <a:r>
                <a:rPr lang="ru-RU" dirty="0" err="1"/>
                <a:t>розвитку</a:t>
              </a:r>
              <a:r>
                <a:rPr lang="ru-RU" dirty="0"/>
                <a:t> та </a:t>
              </a:r>
              <a:r>
                <a:rPr lang="ru-RU" dirty="0" err="1"/>
                <a:t>системи</a:t>
              </a:r>
              <a:r>
                <a:rPr lang="ru-RU" dirty="0"/>
                <a:t> </a:t>
              </a:r>
              <a:r>
                <a:rPr lang="ru-RU" dirty="0" err="1"/>
                <a:t>планування</a:t>
              </a:r>
              <a:r>
                <a:rPr lang="ru-RU" dirty="0"/>
                <a:t> </a:t>
              </a:r>
              <a:r>
                <a:rPr lang="ru-RU" dirty="0" err="1"/>
                <a:t>діяльності</a:t>
              </a:r>
              <a:r>
                <a:rPr lang="ru-RU" dirty="0"/>
                <a:t> ДНЗ «РЦПО БТ ХО», </a:t>
              </a:r>
            </a:p>
            <a:p>
              <a:pPr algn="ctr"/>
              <a:r>
                <a:rPr lang="ru-RU" dirty="0" err="1"/>
                <a:t>моніторинг</a:t>
              </a:r>
              <a:r>
                <a:rPr lang="ru-RU" dirty="0"/>
                <a:t> </a:t>
              </a:r>
              <a:r>
                <a:rPr lang="ru-RU" dirty="0" err="1"/>
                <a:t>виконання</a:t>
              </a:r>
              <a:r>
                <a:rPr lang="ru-RU" dirty="0"/>
                <a:t> </a:t>
              </a:r>
              <a:r>
                <a:rPr lang="ru-RU" dirty="0" err="1"/>
                <a:t>поставлених</a:t>
              </a:r>
              <a:r>
                <a:rPr lang="ru-RU" dirty="0"/>
                <a:t> </a:t>
              </a:r>
              <a:r>
                <a:rPr lang="ru-RU" dirty="0" err="1"/>
                <a:t>цілей</a:t>
              </a:r>
              <a:r>
                <a:rPr lang="ru-RU" dirty="0"/>
                <a:t> і </a:t>
              </a:r>
              <a:r>
                <a:rPr lang="ru-RU" dirty="0" err="1"/>
                <a:t>завдань</a:t>
              </a:r>
              <a:endParaRPr lang="zh-CN" altLang="en-US" sz="24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5608949" y="1028700"/>
            <a:ext cx="5989114" cy="5005264"/>
            <a:chOff x="4319972" y="1301377"/>
            <a:chExt cx="3492388" cy="3166237"/>
          </a:xfrm>
        </p:grpSpPr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5148064" y="1301377"/>
              <a:ext cx="2664296" cy="615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В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Центрі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затверджено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стратегію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розвитку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спрямовану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підвищення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якості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освітньої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4319972" y="1394230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148062" y="1923423"/>
              <a:ext cx="2664296" cy="82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ДНЗ «РЦПО БТ ХО»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річне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планування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відстеження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результативності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здійснюються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відповідно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до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та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програми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його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розвитку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4351492" y="1958431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24"/>
            <p:cNvSpPr>
              <a:spLocks noChangeArrowheads="1"/>
            </p:cNvSpPr>
            <p:nvPr/>
          </p:nvSpPr>
          <p:spPr bwMode="auto">
            <a:xfrm>
              <a:off x="5148062" y="2797509"/>
              <a:ext cx="2664296" cy="82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У ДНЗ «РЦПО БТ ХО»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здійснюється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самооцінювання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якості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освітньої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діяльності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на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основі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стратегії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і процедур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забезпечення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ru-RU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якості</a:t>
              </a:r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П(ПТ)О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4423967" y="2837643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5148062" y="3641504"/>
              <a:ext cx="2664296" cy="826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Керівництво ДНЗ «РЦПО БТ ХО » планує та здійснює заходи щодо утримання у належному стані будівель, приміщень, обладнання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4423967" y="3641504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CD036BF-9ED8-43C9-9506-EBABE6242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469" y="1038786"/>
            <a:ext cx="3353087" cy="20049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74FC48E-BBA5-4E1D-92A0-4FB611131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470" y="4207140"/>
            <a:ext cx="4231993" cy="23898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014990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3A690F-F809-4BF4-83FE-02A694ACF0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965" y="1145219"/>
            <a:ext cx="5046848" cy="5317332"/>
          </a:xfrm>
          <a:prstGeom prst="rect">
            <a:avLst/>
          </a:prstGeom>
        </p:spPr>
      </p:pic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id="{BB495ED1-7588-4314-9E3E-B87672B769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90413" y="1645676"/>
            <a:ext cx="893647" cy="46032"/>
          </a:xfrm>
        </p:spPr>
        <p:txBody>
          <a:bodyPr>
            <a:normAutofit fontScale="90000"/>
          </a:bodyPr>
          <a:lstStyle/>
          <a:p>
            <a:endParaRPr lang="ru-RU" altLang="ru-RU"/>
          </a:p>
        </p:txBody>
      </p:sp>
      <p:sp>
        <p:nvSpPr>
          <p:cNvPr id="8196" name="Прямоугольник 1">
            <a:extLst>
              <a:ext uri="{FF2B5EF4-FFF2-40B4-BE49-F238E27FC236}">
                <a16:creationId xmlns:a16="http://schemas.microsoft.com/office/drawing/2014/main" id="{3AD37BB8-A2FB-4ACE-8751-A336D0C052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156" y="237748"/>
            <a:ext cx="1070629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Компонент: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планування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ДНЗ «РЦПО БТ ХО»,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моніторинг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поставлених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цілей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завдань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8" name="Таблиця 8">
            <a:extLst>
              <a:ext uri="{FF2B5EF4-FFF2-40B4-BE49-F238E27FC236}">
                <a16:creationId xmlns:a16="http://schemas.microsoft.com/office/drawing/2014/main" id="{63F05BDC-1659-4D6B-9FDD-43E74B5468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507546"/>
              </p:ext>
            </p:extLst>
          </p:nvPr>
        </p:nvGraphicFramePr>
        <p:xfrm>
          <a:off x="227860" y="1145219"/>
          <a:ext cx="658272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4242">
                  <a:extLst>
                    <a:ext uri="{9D8B030D-6E8A-4147-A177-3AD203B41FA5}">
                      <a16:colId xmlns:a16="http://schemas.microsoft.com/office/drawing/2014/main" val="3233154015"/>
                    </a:ext>
                  </a:extLst>
                </a:gridCol>
                <a:gridCol w="2194242">
                  <a:extLst>
                    <a:ext uri="{9D8B030D-6E8A-4147-A177-3AD203B41FA5}">
                      <a16:colId xmlns:a16="http://schemas.microsoft.com/office/drawing/2014/main" val="4086774608"/>
                    </a:ext>
                  </a:extLst>
                </a:gridCol>
                <a:gridCol w="2194242">
                  <a:extLst>
                    <a:ext uri="{9D8B030D-6E8A-4147-A177-3AD203B41FA5}">
                      <a16:colId xmlns:a16="http://schemas.microsoft.com/office/drawing/2014/main" val="31439663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Довготривалі цілі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Примітка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4380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Модернізація майстерень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5 років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Виконано з професій: маляр, реставратор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5071392"/>
                  </a:ext>
                </a:extLst>
              </a:tr>
            </a:tbl>
          </a:graphicData>
        </a:graphic>
      </p:graphicFrame>
      <p:graphicFrame>
        <p:nvGraphicFramePr>
          <p:cNvPr id="10" name="Таблиця 10">
            <a:extLst>
              <a:ext uri="{FF2B5EF4-FFF2-40B4-BE49-F238E27FC236}">
                <a16:creationId xmlns:a16="http://schemas.microsoft.com/office/drawing/2014/main" id="{7D52814E-F0F9-49A7-9890-84D17D96B9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187915"/>
              </p:ext>
            </p:extLst>
          </p:nvPr>
        </p:nvGraphicFramePr>
        <p:xfrm>
          <a:off x="1919830" y="3262151"/>
          <a:ext cx="8126943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8981">
                  <a:extLst>
                    <a:ext uri="{9D8B030D-6E8A-4147-A177-3AD203B41FA5}">
                      <a16:colId xmlns:a16="http://schemas.microsoft.com/office/drawing/2014/main" val="3425532262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val="3720796540"/>
                    </a:ext>
                  </a:extLst>
                </a:gridCol>
                <a:gridCol w="2708981">
                  <a:extLst>
                    <a:ext uri="{9D8B030D-6E8A-4147-A177-3AD203B41FA5}">
                      <a16:colId xmlns:a16="http://schemas.microsoft.com/office/drawing/2014/main" val="319460988"/>
                    </a:ext>
                  </a:extLst>
                </a:gridCol>
              </a:tblGrid>
              <a:tr h="356098">
                <a:tc>
                  <a:txBody>
                    <a:bodyPr/>
                    <a:lstStyle/>
                    <a:p>
                      <a:r>
                        <a:rPr lang="uk-UA" dirty="0"/>
                        <a:t>Короткотривалі цілі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Примітка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12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Створення єдиної мережі Інтернет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До 2022 року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виконано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11014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/>
                        <a:t>Облаштування аудиторій комп'ютерною технікою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До 2023 року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74%(мають 1 одиницю </a:t>
                      </a:r>
                      <a:r>
                        <a:rPr lang="ru-RU" dirty="0"/>
                        <a:t>КТ на аудиторию)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39993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BCC7600-8206-4288-8696-D0D490C1E384}"/>
              </a:ext>
            </a:extLst>
          </p:cNvPr>
          <p:cNvSpPr txBox="1"/>
          <p:nvPr/>
        </p:nvSpPr>
        <p:spPr>
          <a:xfrm>
            <a:off x="327804" y="759125"/>
            <a:ext cx="19409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ПРИКЛАД</a:t>
            </a:r>
          </a:p>
        </p:txBody>
      </p:sp>
    </p:spTree>
    <p:extLst>
      <p:ext uri="{BB962C8B-B14F-4D97-AF65-F5344CB8AC3E}">
        <p14:creationId xmlns:p14="http://schemas.microsoft.com/office/powerpoint/2010/main" val="20001907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5596D4-4956-4866-A62D-B3E009DC1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>
                <a:solidFill>
                  <a:prstClr val="black">
                    <a:tint val="75000"/>
                  </a:prstClr>
                </a:solidFill>
              </a:rPr>
              <a:t>ДНЗ "РЦПО БТ ХО"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C60A1747-4E6D-46E0-9E40-9698B5A0B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9196B95-68E2-4783-BE18-5CE444851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547" y="883753"/>
            <a:ext cx="5485687" cy="3599824"/>
          </a:xfrm>
          <a:prstGeom prst="rect">
            <a:avLst/>
          </a:prstGeom>
        </p:spPr>
      </p:pic>
      <p:graphicFrame>
        <p:nvGraphicFramePr>
          <p:cNvPr id="10" name="Діаграма 9">
            <a:extLst>
              <a:ext uri="{FF2B5EF4-FFF2-40B4-BE49-F238E27FC236}">
                <a16:creationId xmlns:a16="http://schemas.microsoft.com/office/drawing/2014/main" id="{D5B8A6EE-7012-478F-8291-2973B916346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895135"/>
              </p:ext>
            </p:extLst>
          </p:nvPr>
        </p:nvGraphicFramePr>
        <p:xfrm>
          <a:off x="7157868" y="1610253"/>
          <a:ext cx="4546452" cy="2104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34743975-650A-4183-B8DC-E096577458C4}"/>
              </a:ext>
            </a:extLst>
          </p:cNvPr>
          <p:cNvSpPr/>
          <p:nvPr/>
        </p:nvSpPr>
        <p:spPr>
          <a:xfrm>
            <a:off x="7056253" y="271195"/>
            <a:ext cx="39819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Ступінь виконання обсягів випуску </a:t>
            </a:r>
          </a:p>
          <a:p>
            <a:pPr algn="ctr"/>
            <a:r>
              <a:rPr lang="uk-UA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кваліфікованих робітників(протягом 3 років втрати контингенту склали 12 осіб, з них відраховано за невиконання навчальних планів і програм 3, 9 випущені достроково)</a:t>
            </a:r>
            <a:endParaRPr lang="uk-UA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4" name="Діаграма 13">
            <a:extLst>
              <a:ext uri="{FF2B5EF4-FFF2-40B4-BE49-F238E27FC236}">
                <a16:creationId xmlns:a16="http://schemas.microsoft.com/office/drawing/2014/main" id="{9F21124C-0621-44B5-82CA-32D33B74C9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0778072"/>
              </p:ext>
            </p:extLst>
          </p:nvPr>
        </p:nvGraphicFramePr>
        <p:xfrm>
          <a:off x="7157868" y="3884719"/>
          <a:ext cx="4546453" cy="27938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Діаграма 16">
            <a:extLst>
              <a:ext uri="{FF2B5EF4-FFF2-40B4-BE49-F238E27FC236}">
                <a16:creationId xmlns:a16="http://schemas.microsoft.com/office/drawing/2014/main" id="{8F9FF116-07D5-4CC7-98A0-3906C00CEC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05826168"/>
              </p:ext>
            </p:extLst>
          </p:nvPr>
        </p:nvGraphicFramePr>
        <p:xfrm>
          <a:off x="609520" y="4469229"/>
          <a:ext cx="5485686" cy="21890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10133694-7BC7-4106-9053-A8CBD99146A8}"/>
              </a:ext>
            </a:extLst>
          </p:cNvPr>
          <p:cNvSpPr txBox="1"/>
          <p:nvPr/>
        </p:nvSpPr>
        <p:spPr>
          <a:xfrm>
            <a:off x="820132" y="136553"/>
            <a:ext cx="535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Складання актів технічного стану будівель</a:t>
            </a:r>
          </a:p>
        </p:txBody>
      </p:sp>
    </p:spTree>
    <p:extLst>
      <p:ext uri="{BB962C8B-B14F-4D97-AF65-F5344CB8AC3E}">
        <p14:creationId xmlns:p14="http://schemas.microsoft.com/office/powerpoint/2010/main" val="7553527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0" y="292653"/>
            <a:ext cx="12190413" cy="678897"/>
            <a:chOff x="0" y="442332"/>
            <a:chExt cx="12190413" cy="678897"/>
          </a:xfrm>
        </p:grpSpPr>
        <p:sp>
          <p:nvSpPr>
            <p:cNvPr id="2" name="矩形 1"/>
            <p:cNvSpPr/>
            <p:nvPr/>
          </p:nvSpPr>
          <p:spPr>
            <a:xfrm>
              <a:off x="0" y="1064079"/>
              <a:ext cx="12190413" cy="57150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986782" y="442332"/>
              <a:ext cx="82168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b="1" dirty="0"/>
                <a:t>Компонент: </a:t>
              </a:r>
              <a:r>
                <a:rPr lang="uk-UA" dirty="0"/>
                <a:t>Формування відносин довіри, прозорості, дотримання етичних норм</a:t>
              </a:r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7737136" y="1284627"/>
            <a:ext cx="4284601" cy="4579190"/>
            <a:chOff x="5313912" y="1286098"/>
            <a:chExt cx="2498448" cy="2537747"/>
          </a:xfrm>
        </p:grpSpPr>
        <p:sp>
          <p:nvSpPr>
            <p:cNvPr id="6" name="Rectangle 24"/>
            <p:cNvSpPr>
              <a:spLocks noChangeArrowheads="1"/>
            </p:cNvSpPr>
            <p:nvPr/>
          </p:nvSpPr>
          <p:spPr bwMode="auto">
            <a:xfrm>
              <a:off x="5927215" y="1301377"/>
              <a:ext cx="1885145" cy="164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/>
                <a:t>Критерій: </a:t>
              </a:r>
              <a:r>
                <a:rPr lang="uk-UA" dirty="0"/>
                <a:t>Керівництво ДНЗ «РЦПО БТ ХО » сприяє створенню психологічно комфортного середовища, яке забезпечує конструктивну взаємодію здобувачів П(ПТ)О, їх батьків (осіб, які їх замінюють), педагогічних та інших працівників та взаємну довіру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>
              <a:off x="5313912" y="1286098"/>
              <a:ext cx="504056" cy="445591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/>
                <a:t>01</a:t>
              </a:r>
              <a:endParaRPr lang="zh-CN" altLang="en-US" dirty="0"/>
            </a:p>
          </p:txBody>
        </p:sp>
        <p:sp>
          <p:nvSpPr>
            <p:cNvPr id="9" name="Rectangle 24"/>
            <p:cNvSpPr>
              <a:spLocks noChangeArrowheads="1"/>
            </p:cNvSpPr>
            <p:nvPr/>
          </p:nvSpPr>
          <p:spPr bwMode="auto">
            <a:xfrm>
              <a:off x="5927214" y="3100107"/>
              <a:ext cx="1885145" cy="723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/>
                <a:t>Критерій: </a:t>
              </a:r>
              <a:r>
                <a:rPr lang="uk-UA" dirty="0"/>
                <a:t>ДНЗ «РЦПО БТ ХО» оприлюднює інформацію про свою діяльність на відкритих загальнодоступних ресурсах</a:t>
              </a:r>
              <a:endParaRPr lang="en-US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5423158" y="3100107"/>
              <a:ext cx="504056" cy="445591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/>
                <a:t>02</a:t>
              </a:r>
              <a:endParaRPr lang="zh-CN" altLang="en-US" dirty="0"/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63DF0CE-BF54-4FF8-9C6D-7F00E9EC43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75" y="1011259"/>
            <a:ext cx="7199791" cy="152775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840BD3F-E3B3-4D4B-ABE6-B537C1025D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53592" y="2001673"/>
            <a:ext cx="5146226" cy="352023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56CCE09-C06B-4280-89B7-48108BC093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884" y="4200683"/>
            <a:ext cx="4750925" cy="23224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7425EDB-B2A4-4C25-AAC7-BB2B1032F8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8675" y="2867487"/>
            <a:ext cx="2055815" cy="38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1286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Диаграмма ответов в Формах. Вопрос: 9. Психологічний клімат закладу освіти сприяє співпраці педагогів?. Количество ответов: 23 ответа.">
            <a:extLst>
              <a:ext uri="{FF2B5EF4-FFF2-40B4-BE49-F238E27FC236}">
                <a16:creationId xmlns:a16="http://schemas.microsoft.com/office/drawing/2014/main" id="{5BEF2F45-8B2C-4884-A3AD-4E690A803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676008" cy="2808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Диаграмма ответов в Формах. Вопрос: 2. Оцініть за шкалою від 1 до 10, наскільки Ви та Ваша дитина задоволена від навчання в ДНЗ «РЦПО БТ ХО», де позначка «1» - ні я, ні моя дитина не задоволені навчанням, плануємо змінити заклад або припинити навчання, а позначка «10» - і я і моя дитина задоволені від навчання, рекомендуємо заклад знайомим:. Количество ответов: 80 ответов.">
            <a:extLst>
              <a:ext uri="{FF2B5EF4-FFF2-40B4-BE49-F238E27FC236}">
                <a16:creationId xmlns:a16="http://schemas.microsoft.com/office/drawing/2014/main" id="{651B70E7-E3F7-411F-B82D-BEDA4B483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99" y="1992889"/>
            <a:ext cx="7001193" cy="326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BCC47D-7FDF-4F6F-842E-1149CDF6D1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50" y="3739496"/>
            <a:ext cx="5539773" cy="285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741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731146" y="378021"/>
            <a:ext cx="12190413" cy="892552"/>
            <a:chOff x="0" y="442332"/>
            <a:chExt cx="12190413" cy="892552"/>
          </a:xfrm>
        </p:grpSpPr>
        <p:sp>
          <p:nvSpPr>
            <p:cNvPr id="2" name="矩形 1"/>
            <p:cNvSpPr/>
            <p:nvPr/>
          </p:nvSpPr>
          <p:spPr>
            <a:xfrm>
              <a:off x="0" y="1064079"/>
              <a:ext cx="12190413" cy="57150"/>
            </a:xfrm>
            <a:prstGeom prst="rect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154967" y="442332"/>
              <a:ext cx="7634590" cy="89255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Компонент: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Ефективність кадрової політики та забезпечення можливостей </a:t>
              </a:r>
            </a:p>
            <a:p>
              <a:pPr algn="ctr"/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для професійного розвитку педагогічних працівників</a:t>
              </a:r>
              <a:endParaRPr lang="uk-UA" sz="16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zh-CN" altLang="en-US" sz="16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3" name="组合 4">
            <a:extLst>
              <a:ext uri="{FF2B5EF4-FFF2-40B4-BE49-F238E27FC236}">
                <a16:creationId xmlns:a16="http://schemas.microsoft.com/office/drawing/2014/main" id="{8601FF4B-134A-48F8-92E8-1F37D3F6DEE2}"/>
              </a:ext>
            </a:extLst>
          </p:cNvPr>
          <p:cNvGrpSpPr/>
          <p:nvPr/>
        </p:nvGrpSpPr>
        <p:grpSpPr>
          <a:xfrm>
            <a:off x="5608949" y="1028700"/>
            <a:ext cx="5989114" cy="3985874"/>
            <a:chOff x="4319972" y="1301377"/>
            <a:chExt cx="3492388" cy="2521390"/>
          </a:xfrm>
        </p:grpSpPr>
        <p:sp>
          <p:nvSpPr>
            <p:cNvPr id="14" name="Rectangle 24">
              <a:extLst>
                <a:ext uri="{FF2B5EF4-FFF2-40B4-BE49-F238E27FC236}">
                  <a16:creationId xmlns:a16="http://schemas.microsoft.com/office/drawing/2014/main" id="{EFD2398E-C4A6-47D3-AC50-11EBA0CFC4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8064" y="1301377"/>
              <a:ext cx="2664296" cy="822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Керівник ДНЗ «РЦПО БТ ХО» формує штат, залучаючи кваліфікованих педагогічних та інших працівників відповідно до штатного розпису та освітніх програм</a:t>
              </a:r>
              <a:endParaRPr lang="uk-UA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椭圆 6">
              <a:extLst>
                <a:ext uri="{FF2B5EF4-FFF2-40B4-BE49-F238E27FC236}">
                  <a16:creationId xmlns:a16="http://schemas.microsoft.com/office/drawing/2014/main" id="{E429944A-FBD1-40A5-AB58-984C47DE80B1}"/>
                </a:ext>
              </a:extLst>
            </p:cNvPr>
            <p:cNvSpPr/>
            <p:nvPr/>
          </p:nvSpPr>
          <p:spPr>
            <a:xfrm>
              <a:off x="4319972" y="1394230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01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Rectangle 24">
              <a:extLst>
                <a:ext uri="{FF2B5EF4-FFF2-40B4-BE49-F238E27FC236}">
                  <a16:creationId xmlns:a16="http://schemas.microsoft.com/office/drawing/2014/main" id="{34E8FD58-F97E-462E-845D-299A0BF8B1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8075" y="2177281"/>
              <a:ext cx="2664296" cy="1033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Керівництво ДНЗ «РЦПО БТ ХО» мотивує педагогічних працівників до підвищення якості освітньої діяльності, саморозвитку, здійснення інноваційної освітньої діяльності</a:t>
              </a:r>
              <a:endParaRPr lang="uk-UA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椭圆 9">
              <a:extLst>
                <a:ext uri="{FF2B5EF4-FFF2-40B4-BE49-F238E27FC236}">
                  <a16:creationId xmlns:a16="http://schemas.microsoft.com/office/drawing/2014/main" id="{8B3D14B0-223A-42BE-9C57-9ECF7B84D632}"/>
                </a:ext>
              </a:extLst>
            </p:cNvPr>
            <p:cNvSpPr/>
            <p:nvPr/>
          </p:nvSpPr>
          <p:spPr>
            <a:xfrm>
              <a:off x="4319972" y="2253603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Rectangle 24">
              <a:extLst>
                <a:ext uri="{FF2B5EF4-FFF2-40B4-BE49-F238E27FC236}">
                  <a16:creationId xmlns:a16="http://schemas.microsoft.com/office/drawing/2014/main" id="{48179F0B-4F7C-4FCC-B260-568743EF8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04970" y="3210293"/>
              <a:ext cx="2664296" cy="6124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  <a:spcBef>
                  <a:spcPts val="300"/>
                </a:spcBef>
              </a:pPr>
              <a:r>
                <a:rPr lang="uk-UA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Критерій: </a:t>
              </a:r>
              <a:r>
                <a:rPr lang="uk-UA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Керівництво ДНЗ «РЦПО БТ ХО» сприяє підвищенню кваліфікації педагогічних працівників</a:t>
              </a:r>
              <a:endParaRPr lang="uk-UA" altLang="zh-CN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椭圆 11">
              <a:extLst>
                <a:ext uri="{FF2B5EF4-FFF2-40B4-BE49-F238E27FC236}">
                  <a16:creationId xmlns:a16="http://schemas.microsoft.com/office/drawing/2014/main" id="{D1364618-9E94-4829-8507-0A8DA059173B}"/>
                </a:ext>
              </a:extLst>
            </p:cNvPr>
            <p:cNvSpPr/>
            <p:nvPr/>
          </p:nvSpPr>
          <p:spPr>
            <a:xfrm>
              <a:off x="4336867" y="3171796"/>
              <a:ext cx="504056" cy="504212"/>
            </a:xfrm>
            <a:prstGeom prst="ellipse">
              <a:avLst/>
            </a:prstGeom>
            <a:solidFill>
              <a:srgbClr val="D549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0</a:t>
              </a:r>
              <a:r>
                <a:rPr lang="uk-UA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7613069-EFA0-4613-A988-88EE19B839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1457" y="2691193"/>
            <a:ext cx="3512622" cy="1477201"/>
          </a:xfrm>
          <a:prstGeom prst="rect">
            <a:avLst/>
          </a:prstGeom>
        </p:spPr>
      </p:pic>
      <p:pic>
        <p:nvPicPr>
          <p:cNvPr id="3074" name="Picture 2" descr="Диаграмма ответов в Формах. Вопрос: 3. У закладі освіти створені умови для постійного підвищення кваліфікації педагогічних працівників, їх чергової та позачергової атестації, добровільної сертифікації тощо?. Количество ответов: 23 ответа.">
            <a:extLst>
              <a:ext uri="{FF2B5EF4-FFF2-40B4-BE49-F238E27FC236}">
                <a16:creationId xmlns:a16="http://schemas.microsoft.com/office/drawing/2014/main" id="{B0326C22-2D7B-4F00-90EE-EE49E20A0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111"/>
            <a:ext cx="3704734" cy="1680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іаграма 5">
            <a:extLst>
              <a:ext uri="{FF2B5EF4-FFF2-40B4-BE49-F238E27FC236}">
                <a16:creationId xmlns:a16="http://schemas.microsoft.com/office/drawing/2014/main" id="{ED446AD7-6DF3-4661-9B7E-D1B0C21B8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0165488"/>
              </p:ext>
            </p:extLst>
          </p:nvPr>
        </p:nvGraphicFramePr>
        <p:xfrm>
          <a:off x="350416" y="4046359"/>
          <a:ext cx="5258533" cy="2712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153731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TRACKING_SLIDES" val="1"/>
  <p:tag name="GENSWF_OUTPUT_FILE_NAME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7505</TotalTime>
  <Words>702</Words>
  <Application>Microsoft Office PowerPoint</Application>
  <PresentationFormat>Довільний</PresentationFormat>
  <Paragraphs>98</Paragraphs>
  <Slides>13</Slides>
  <Notes>8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12</vt:i4>
      </vt:variant>
      <vt:variant>
        <vt:lpstr>Тема</vt:lpstr>
      </vt:variant>
      <vt:variant>
        <vt:i4>10</vt:i4>
      </vt:variant>
      <vt:variant>
        <vt:lpstr>Заголовки слайдів</vt:lpstr>
      </vt:variant>
      <vt:variant>
        <vt:i4>13</vt:i4>
      </vt:variant>
    </vt:vector>
  </HeadingPairs>
  <TitlesOfParts>
    <vt:vector size="35" baseType="lpstr">
      <vt:lpstr>等线</vt:lpstr>
      <vt:lpstr>等线 Light</vt:lpstr>
      <vt:lpstr>微软雅黑</vt:lpstr>
      <vt:lpstr>Arial</vt:lpstr>
      <vt:lpstr>Calibri</vt:lpstr>
      <vt:lpstr>Impact</vt:lpstr>
      <vt:lpstr>ITC Avant Garde Std Bk</vt:lpstr>
      <vt:lpstr>LiHei Pro</vt:lpstr>
      <vt:lpstr>Signika</vt:lpstr>
      <vt:lpstr>Times New Roman</vt:lpstr>
      <vt:lpstr>方正正大黑简体</vt:lpstr>
      <vt:lpstr>迷你简汉真广标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http://www.ypppt.com/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Alataeva</dc:creator>
  <cp:keywords/>
  <dc:description>http://www.ypppt.com/</dc:description>
  <cp:lastModifiedBy>Олена Алатаєва</cp:lastModifiedBy>
  <cp:revision>2908</cp:revision>
  <cp:lastPrinted>2022-01-19T17:38:17Z</cp:lastPrinted>
  <dcterms:created xsi:type="dcterms:W3CDTF">2015-12-01T09:06:39Z</dcterms:created>
  <dcterms:modified xsi:type="dcterms:W3CDTF">2022-10-25T14:44:13Z</dcterms:modified>
</cp:coreProperties>
</file>