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7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8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9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6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  <p:sldMasterId id="2147483664" r:id="rId3"/>
    <p:sldMasterId id="2147483668" r:id="rId4"/>
    <p:sldMasterId id="2147483672" r:id="rId5"/>
    <p:sldMasterId id="2147483676" r:id="rId6"/>
    <p:sldMasterId id="2147483680" r:id="rId7"/>
    <p:sldMasterId id="2147483684" r:id="rId8"/>
    <p:sldMasterId id="2147483688" r:id="rId9"/>
    <p:sldMasterId id="2147483692" r:id="rId10"/>
  </p:sldMasterIdLst>
  <p:notesMasterIdLst>
    <p:notesMasterId r:id="rId29"/>
  </p:notesMasterIdLst>
  <p:sldIdLst>
    <p:sldId id="447" r:id="rId11"/>
    <p:sldId id="454" r:id="rId12"/>
    <p:sldId id="258" r:id="rId13"/>
    <p:sldId id="300" r:id="rId14"/>
    <p:sldId id="456" r:id="rId15"/>
    <p:sldId id="486" r:id="rId16"/>
    <p:sldId id="480" r:id="rId17"/>
    <p:sldId id="481" r:id="rId18"/>
    <p:sldId id="473" r:id="rId19"/>
    <p:sldId id="482" r:id="rId20"/>
    <p:sldId id="474" r:id="rId21"/>
    <p:sldId id="483" r:id="rId22"/>
    <p:sldId id="476" r:id="rId23"/>
    <p:sldId id="475" r:id="rId24"/>
    <p:sldId id="485" r:id="rId25"/>
    <p:sldId id="477" r:id="rId26"/>
    <p:sldId id="479" r:id="rId27"/>
    <p:sldId id="484" r:id="rId28"/>
  </p:sldIdLst>
  <p:sldSz cx="12190413" cy="6859588"/>
  <p:notesSz cx="6735763" cy="9866313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DACD7"/>
    <a:srgbClr val="5A9F28"/>
    <a:srgbClr val="FDFDFD"/>
    <a:srgbClr val="FFFFFF"/>
    <a:srgbClr val="D5493A"/>
    <a:srgbClr val="BF5A57"/>
    <a:srgbClr val="F7F7F7"/>
    <a:srgbClr val="F5F5F5"/>
    <a:srgbClr val="F9F9F9"/>
    <a:srgbClr val="31C7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Без стилю та сітки таблиці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451" autoAdjust="0"/>
    <p:restoredTop sz="50000" autoAdjust="0"/>
  </p:normalViewPr>
  <p:slideViewPr>
    <p:cSldViewPr snapToGrid="0" showGuides="1">
      <p:cViewPr varScale="1">
        <p:scale>
          <a:sx n="111" d="100"/>
          <a:sy n="111" d="100"/>
        </p:scale>
        <p:origin x="714" y="120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tags" Target="tags/tag1.xml"/><Relationship Id="rId8" Type="http://schemas.openxmlformats.org/officeDocument/2006/relationships/slideMaster" Target="slideMasters/slideMaster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uk-UA" sz="1600" dirty="0"/>
              <a:t>Які заходи забезпечують дотримання правил безпеки у закладі освіти,%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Аркуш1!$B$1</c:f>
              <c:strCache>
                <c:ptCount val="1"/>
                <c:pt idx="0">
                  <c:v>%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4B17-4CE8-B7D3-6CBD1158169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4B17-4CE8-B7D3-6CBD1158169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4B17-4CE8-B7D3-6CBD1158169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4B17-4CE8-B7D3-6CBD1158169A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Аркуш1!$A$2:$A$5</c:f>
              <c:strCache>
                <c:ptCount val="4"/>
                <c:pt idx="0">
                  <c:v>Інструктажі з ОП</c:v>
                </c:pt>
                <c:pt idx="1">
                  <c:v>Навчання зОП</c:v>
                </c:pt>
                <c:pt idx="2">
                  <c:v>Відповідність вимогам ОП</c:v>
                </c:pt>
                <c:pt idx="3">
                  <c:v>Своєчасність проведення заходів з ОП</c:v>
                </c:pt>
              </c:strCache>
            </c:strRef>
          </c:cat>
          <c:val>
            <c:numRef>
              <c:f>Аркуш1!$B$2:$B$5</c:f>
              <c:numCache>
                <c:formatCode>General</c:formatCode>
                <c:ptCount val="4"/>
                <c:pt idx="0">
                  <c:v>47</c:v>
                </c:pt>
                <c:pt idx="1">
                  <c:v>12</c:v>
                </c:pt>
                <c:pt idx="2">
                  <c:v>33</c:v>
                </c:pt>
                <c:pt idx="3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954-43F7-9EBB-D8A5843494FA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uk-UA" dirty="0"/>
              <a:t>Задоволення</a:t>
            </a:r>
            <a:r>
              <a:rPr lang="uk-UA" baseline="0" dirty="0"/>
              <a:t> здобувачів освіти наданими послугами з харчування</a:t>
            </a:r>
            <a:endParaRPr lang="uk-UA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Аркуш1!$B$1</c:f>
              <c:strCache>
                <c:ptCount val="1"/>
                <c:pt idx="0">
                  <c:v>Повністю задоволені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Аркуш1!$A$2:$A$5</c:f>
              <c:strCache>
                <c:ptCount val="4"/>
                <c:pt idx="0">
                  <c:v>І курс</c:v>
                </c:pt>
                <c:pt idx="1">
                  <c:v>ІІ курс</c:v>
                </c:pt>
                <c:pt idx="2">
                  <c:v>ІІІ курс</c:v>
                </c:pt>
                <c:pt idx="3">
                  <c:v>ТУ</c:v>
                </c:pt>
              </c:strCache>
            </c:strRef>
          </c:cat>
          <c:val>
            <c:numRef>
              <c:f>Аркуш1!$B$2:$B$5</c:f>
              <c:numCache>
                <c:formatCode>General</c:formatCode>
                <c:ptCount val="4"/>
                <c:pt idx="0">
                  <c:v>56</c:v>
                </c:pt>
                <c:pt idx="1">
                  <c:v>65</c:v>
                </c:pt>
                <c:pt idx="2">
                  <c:v>71</c:v>
                </c:pt>
                <c:pt idx="3">
                  <c:v>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6EB-46C1-98B4-175B403E9D4D}"/>
            </c:ext>
          </c:extLst>
        </c:ser>
        <c:ser>
          <c:idx val="1"/>
          <c:order val="1"/>
          <c:tx>
            <c:strRef>
              <c:f>Аркуш1!$C$1</c:f>
              <c:strCache>
                <c:ptCount val="1"/>
                <c:pt idx="0">
                  <c:v>Частково задоволені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Аркуш1!$A$2:$A$5</c:f>
              <c:strCache>
                <c:ptCount val="4"/>
                <c:pt idx="0">
                  <c:v>І курс</c:v>
                </c:pt>
                <c:pt idx="1">
                  <c:v>ІІ курс</c:v>
                </c:pt>
                <c:pt idx="2">
                  <c:v>ІІІ курс</c:v>
                </c:pt>
                <c:pt idx="3">
                  <c:v>ТУ</c:v>
                </c:pt>
              </c:strCache>
            </c:strRef>
          </c:cat>
          <c:val>
            <c:numRef>
              <c:f>Аркуш1!$C$2:$C$5</c:f>
              <c:numCache>
                <c:formatCode>General</c:formatCode>
                <c:ptCount val="4"/>
                <c:pt idx="0">
                  <c:v>32</c:v>
                </c:pt>
                <c:pt idx="1">
                  <c:v>15</c:v>
                </c:pt>
                <c:pt idx="2">
                  <c:v>24</c:v>
                </c:pt>
                <c:pt idx="3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6EB-46C1-98B4-175B403E9D4D}"/>
            </c:ext>
          </c:extLst>
        </c:ser>
        <c:ser>
          <c:idx val="2"/>
          <c:order val="2"/>
          <c:tx>
            <c:strRef>
              <c:f>Аркуш1!$D$1</c:f>
              <c:strCache>
                <c:ptCount val="1"/>
                <c:pt idx="0">
                  <c:v>Незадоволені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Аркуш1!$A$2:$A$5</c:f>
              <c:strCache>
                <c:ptCount val="4"/>
                <c:pt idx="0">
                  <c:v>І курс</c:v>
                </c:pt>
                <c:pt idx="1">
                  <c:v>ІІ курс</c:v>
                </c:pt>
                <c:pt idx="2">
                  <c:v>ІІІ курс</c:v>
                </c:pt>
                <c:pt idx="3">
                  <c:v>ТУ</c:v>
                </c:pt>
              </c:strCache>
            </c:strRef>
          </c:cat>
          <c:val>
            <c:numRef>
              <c:f>Аркуш1!$D$2:$D$5</c:f>
              <c:numCache>
                <c:formatCode>General</c:formatCode>
                <c:ptCount val="4"/>
                <c:pt idx="0">
                  <c:v>12</c:v>
                </c:pt>
                <c:pt idx="1">
                  <c:v>20</c:v>
                </c:pt>
                <c:pt idx="2">
                  <c:v>5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6EB-46C1-98B4-175B403E9D4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652756528"/>
        <c:axId val="854100368"/>
      </c:barChart>
      <c:catAx>
        <c:axId val="652756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854100368"/>
        <c:crosses val="autoZero"/>
        <c:auto val="1"/>
        <c:lblAlgn val="ctr"/>
        <c:lblOffset val="100"/>
        <c:noMultiLvlLbl val="0"/>
      </c:catAx>
      <c:valAx>
        <c:axId val="8541003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6527565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uk-UA" dirty="0"/>
              <a:t>Бажання харчуватися в їдальні</a:t>
            </a:r>
          </a:p>
        </c:rich>
      </c:tx>
      <c:layout>
        <c:manualLayout>
          <c:xMode val="edge"/>
          <c:yMode val="edge"/>
          <c:x val="0.12493075796464669"/>
          <c:y val="1.716420911007292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Аркуш1!$B$1</c:f>
              <c:strCache>
                <c:ptCount val="1"/>
                <c:pt idx="0">
                  <c:v>харчуються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Аркуш1!$A$2:$A$6</c:f>
              <c:strCache>
                <c:ptCount val="5"/>
                <c:pt idx="0">
                  <c:v>0С-5</c:v>
                </c:pt>
                <c:pt idx="1">
                  <c:v>МЗ-27</c:v>
                </c:pt>
                <c:pt idx="2">
                  <c:v>ММГК-2</c:v>
                </c:pt>
                <c:pt idx="3">
                  <c:v>КО-19</c:v>
                </c:pt>
                <c:pt idx="4">
                  <c:v>СМГК-24</c:v>
                </c:pt>
              </c:strCache>
            </c:strRef>
          </c:cat>
          <c:val>
            <c:numRef>
              <c:f>Аркуш1!$B$2:$B$6</c:f>
              <c:numCache>
                <c:formatCode>General</c:formatCode>
                <c:ptCount val="5"/>
                <c:pt idx="0">
                  <c:v>5</c:v>
                </c:pt>
                <c:pt idx="1">
                  <c:v>3</c:v>
                </c:pt>
                <c:pt idx="2">
                  <c:v>4</c:v>
                </c:pt>
                <c:pt idx="3">
                  <c:v>4</c:v>
                </c:pt>
                <c:pt idx="4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AA7-41A9-AF16-8B07BE6CD377}"/>
            </c:ext>
          </c:extLst>
        </c:ser>
        <c:ser>
          <c:idx val="1"/>
          <c:order val="1"/>
          <c:tx>
            <c:strRef>
              <c:f>Аркуш1!$C$1</c:f>
              <c:strCache>
                <c:ptCount val="1"/>
                <c:pt idx="0">
                  <c:v>бажають харчуватися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Аркуш1!$A$2:$A$6</c:f>
              <c:strCache>
                <c:ptCount val="5"/>
                <c:pt idx="0">
                  <c:v>0С-5</c:v>
                </c:pt>
                <c:pt idx="1">
                  <c:v>МЗ-27</c:v>
                </c:pt>
                <c:pt idx="2">
                  <c:v>ММГК-2</c:v>
                </c:pt>
                <c:pt idx="3">
                  <c:v>КО-19</c:v>
                </c:pt>
                <c:pt idx="4">
                  <c:v>СМГК-24</c:v>
                </c:pt>
              </c:strCache>
            </c:strRef>
          </c:cat>
          <c:val>
            <c:numRef>
              <c:f>Аркуш1!$C$2:$C$6</c:f>
              <c:numCache>
                <c:formatCode>General</c:formatCode>
                <c:ptCount val="5"/>
                <c:pt idx="0">
                  <c:v>12</c:v>
                </c:pt>
                <c:pt idx="1">
                  <c:v>18</c:v>
                </c:pt>
                <c:pt idx="2">
                  <c:v>15</c:v>
                </c:pt>
                <c:pt idx="3">
                  <c:v>21</c:v>
                </c:pt>
                <c:pt idx="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AA7-41A9-AF16-8B07BE6CD377}"/>
            </c:ext>
          </c:extLst>
        </c:ser>
        <c:ser>
          <c:idx val="2"/>
          <c:order val="2"/>
          <c:tx>
            <c:strRef>
              <c:f>Аркуш1!$D$1</c:f>
              <c:strCache>
                <c:ptCount val="1"/>
                <c:pt idx="0">
                  <c:v>не цікавить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Аркуш1!$A$2:$A$6</c:f>
              <c:strCache>
                <c:ptCount val="5"/>
                <c:pt idx="0">
                  <c:v>0С-5</c:v>
                </c:pt>
                <c:pt idx="1">
                  <c:v>МЗ-27</c:v>
                </c:pt>
                <c:pt idx="2">
                  <c:v>ММГК-2</c:v>
                </c:pt>
                <c:pt idx="3">
                  <c:v>КО-19</c:v>
                </c:pt>
                <c:pt idx="4">
                  <c:v>СМГК-24</c:v>
                </c:pt>
              </c:strCache>
            </c:strRef>
          </c:cat>
          <c:val>
            <c:numRef>
              <c:f>Аркуш1!$D$2:$D$6</c:f>
              <c:numCache>
                <c:formatCode>General</c:formatCode>
                <c:ptCount val="5"/>
                <c:pt idx="0">
                  <c:v>3</c:v>
                </c:pt>
                <c:pt idx="1">
                  <c:v>2</c:v>
                </c:pt>
                <c:pt idx="2">
                  <c:v>5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AA7-41A9-AF16-8B07BE6CD3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60630512"/>
        <c:axId val="909912064"/>
      </c:barChart>
      <c:catAx>
        <c:axId val="860630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909912064"/>
        <c:crosses val="autoZero"/>
        <c:auto val="1"/>
        <c:lblAlgn val="ctr"/>
        <c:lblOffset val="100"/>
        <c:noMultiLvlLbl val="0"/>
      </c:catAx>
      <c:valAx>
        <c:axId val="9099120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8606305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15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uk-UA" dirty="0"/>
              <a:t>Вік педагогічного складу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15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title>
    <c:autoTitleDeleted val="0"/>
    <c:view3D>
      <c:rotX val="75"/>
      <c:rotY val="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6683373451934263E-2"/>
          <c:y val="0.23266900233112359"/>
          <c:w val="0.9433166265480657"/>
          <c:h val="0.47674181000372767"/>
        </c:manualLayout>
      </c:layout>
      <c:pie3DChart>
        <c:varyColors val="1"/>
        <c:ser>
          <c:idx val="0"/>
          <c:order val="0"/>
          <c:tx>
            <c:strRef>
              <c:f>Аркуш1!$B$1</c:f>
              <c:strCache>
                <c:ptCount val="1"/>
                <c:pt idx="0">
                  <c:v>Вік педагогічного складу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  <a:sp3d contourW="1905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B294-4B99-952E-B7661770A00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  <a:sp3d contourW="1905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B294-4B99-952E-B7661770A00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  <a:sp3d contourW="1905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B294-4B99-952E-B7661770A00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  <a:sp3d contourW="1905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B294-4B99-952E-B7661770A002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  <a:sp3d contourW="1905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B294-4B99-952E-B7661770A002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  <a:sp3d contourW="1905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B294-4B99-952E-B7661770A00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Аркуш1!$A$2:$A$7</c:f>
              <c:strCache>
                <c:ptCount val="6"/>
                <c:pt idx="0">
                  <c:v>до 30 років</c:v>
                </c:pt>
                <c:pt idx="1">
                  <c:v>31-40 років</c:v>
                </c:pt>
                <c:pt idx="2">
                  <c:v>41-50 років</c:v>
                </c:pt>
                <c:pt idx="3">
                  <c:v>51-55 років</c:v>
                </c:pt>
                <c:pt idx="4">
                  <c:v>56-60 років</c:v>
                </c:pt>
                <c:pt idx="5">
                  <c:v>Старше 60 років</c:v>
                </c:pt>
              </c:strCache>
            </c:strRef>
          </c:cat>
          <c:val>
            <c:numRef>
              <c:f>Аркуш1!$B$2:$B$7</c:f>
              <c:numCache>
                <c:formatCode>General</c:formatCode>
                <c:ptCount val="6"/>
                <c:pt idx="0">
                  <c:v>2</c:v>
                </c:pt>
                <c:pt idx="1">
                  <c:v>12</c:v>
                </c:pt>
                <c:pt idx="2">
                  <c:v>17</c:v>
                </c:pt>
                <c:pt idx="3">
                  <c:v>11</c:v>
                </c:pt>
                <c:pt idx="4">
                  <c:v>23</c:v>
                </c:pt>
                <c:pt idx="5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C2F-4463-872B-6931F9442A94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Аркуш1!$B$1</c:f>
              <c:strCache>
                <c:ptCount val="1"/>
                <c:pt idx="0">
                  <c:v>Стаж роботи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5F1-4CC6-A60B-7002603B976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5F1-4CC6-A60B-7002603B976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153-4A36-A5E7-172FA1B5F3D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5F1-4CC6-A60B-7002603B9762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A5F1-4CC6-A60B-7002603B976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Аркуш1!$A$2:$A$6</c:f>
              <c:strCache>
                <c:ptCount val="5"/>
                <c:pt idx="0">
                  <c:v>1-5 років</c:v>
                </c:pt>
                <c:pt idx="1">
                  <c:v>6-10 років</c:v>
                </c:pt>
                <c:pt idx="2">
                  <c:v>11-20 років</c:v>
                </c:pt>
                <c:pt idx="3">
                  <c:v>21-30 років</c:v>
                </c:pt>
                <c:pt idx="4">
                  <c:v>Понад 30 років</c:v>
                </c:pt>
              </c:strCache>
            </c:strRef>
          </c:cat>
          <c:val>
            <c:numRef>
              <c:f>Аркуш1!$B$2:$B$6</c:f>
              <c:numCache>
                <c:formatCode>General</c:formatCode>
                <c:ptCount val="5"/>
                <c:pt idx="0">
                  <c:v>4</c:v>
                </c:pt>
                <c:pt idx="1">
                  <c:v>14</c:v>
                </c:pt>
                <c:pt idx="2">
                  <c:v>17</c:v>
                </c:pt>
                <c:pt idx="3">
                  <c:v>24</c:v>
                </c:pt>
                <c:pt idx="4">
                  <c:v>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153-4A36-A5E7-172FA1B5F3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674854788290601"/>
          <c:y val="0.87982384113547873"/>
          <c:w val="0.84325145211709396"/>
          <c:h val="8.004454790223854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Аркуш1!$B$1</c:f>
              <c:strCache>
                <c:ptCount val="1"/>
                <c:pt idx="0">
                  <c:v>Роботи на практиці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36AA-4149-96DC-6AD2609BC9B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36AA-4149-96DC-6AD2609BC9B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36AA-4149-96DC-6AD2609BC9B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36AA-4149-96DC-6AD2609BC9BC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Аркуш1!$A$2:$A$5</c:f>
              <c:strCache>
                <c:ptCount val="4"/>
                <c:pt idx="0">
                  <c:v>Роботи за професією</c:v>
                </c:pt>
                <c:pt idx="1">
                  <c:v>Прибирання теріторії</c:v>
                </c:pt>
                <c:pt idx="2">
                  <c:v>Допоміжні і підсобні роботи</c:v>
                </c:pt>
                <c:pt idx="3">
                  <c:v>Не за професією</c:v>
                </c:pt>
              </c:strCache>
            </c:strRef>
          </c:cat>
          <c:val>
            <c:numRef>
              <c:f>Аркуш1!$B$2:$B$5</c:f>
              <c:numCache>
                <c:formatCode>General</c:formatCode>
                <c:ptCount val="4"/>
                <c:pt idx="0">
                  <c:v>326</c:v>
                </c:pt>
                <c:pt idx="1">
                  <c:v>45</c:v>
                </c:pt>
                <c:pt idx="2">
                  <c:v>78</c:v>
                </c:pt>
                <c:pt idx="3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13-47B4-9BA2-32A5A12DD270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Аркуш1!$B$1</c:f>
              <c:strCache>
                <c:ptCount val="1"/>
                <c:pt idx="0">
                  <c:v>Як ви вважаєте чому вам не дозволяють виконувати роботи за професією?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FAF2-4EE2-8636-1F93C4F7A2D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FAF2-4EE2-8636-1F93C4F7A2D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FAF2-4EE2-8636-1F93C4F7A2D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FAF2-4EE2-8636-1F93C4F7A2D5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Аркуш1!$A$2:$A$5</c:f>
              <c:strCache>
                <c:ptCount val="4"/>
                <c:pt idx="0">
                  <c:v>мій вік 15-16 років</c:v>
                </c:pt>
                <c:pt idx="1">
                  <c:v>не довіряють</c:v>
                </c:pt>
                <c:pt idx="2">
                  <c:v>не бажають платити</c:v>
                </c:pt>
                <c:pt idx="3">
                  <c:v>не хочу робити що кажуть</c:v>
                </c:pt>
              </c:strCache>
            </c:strRef>
          </c:cat>
          <c:val>
            <c:numRef>
              <c:f>Аркуш1!$B$2:$B$5</c:f>
              <c:numCache>
                <c:formatCode>General</c:formatCode>
                <c:ptCount val="4"/>
                <c:pt idx="0">
                  <c:v>59</c:v>
                </c:pt>
                <c:pt idx="1">
                  <c:v>26</c:v>
                </c:pt>
                <c:pt idx="2">
                  <c:v>38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897-44C0-B7C1-EF31EA525511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50000"/>
            <a:lumOff val="50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915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2022/10/25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11163" y="1233488"/>
            <a:ext cx="5913437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‹№›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17997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28794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038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48361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76790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22214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02757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25292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37545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45531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4" Type="http://schemas.microsoft.com/office/2007/relationships/hdphoto" Target="../media/hdphoto1.wdp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Relationship Id="rId4" Type="http://schemas.microsoft.com/office/2007/relationships/hdphoto" Target="../media/hdphoto1.wdp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Relationship Id="rId4" Type="http://schemas.microsoft.com/office/2007/relationships/hdphoto" Target="../media/hdphoto1.wdp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Relationship Id="rId4" Type="http://schemas.microsoft.com/office/2007/relationships/hdphoto" Target="../media/hdphoto1.wdp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4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3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zh-CN"/>
              <a:t>ДНЗ "РЦПО БТ ХО"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‹№›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915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zh-CN"/>
              <a:t>ДНЗ "РЦПО БТ ХО"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‹№›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770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2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zh-CN"/>
              <a:t>ДНЗ "РЦПО БТ ХО"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‹№›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7235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solidFill>
                  <a:prstClr val="white">
                    <a:lumMod val="65000"/>
                  </a:prstClr>
                </a:solidFill>
              </a:rPr>
              <a:t>ДНЗ "РЦПО БТ ХО"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7981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ru-RU">
                <a:solidFill>
                  <a:prstClr val="white">
                    <a:lumMod val="65000"/>
                  </a:prstClr>
                </a:solidFill>
              </a:rPr>
              <a:t>ДНЗ "РЦПО БТ ХО"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‹№›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email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34899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970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solidFill>
                  <a:prstClr val="white">
                    <a:lumMod val="65000"/>
                  </a:prstClr>
                </a:solidFill>
              </a:rPr>
              <a:t>ДНЗ "РЦПО БТ ХО"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4534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ru-RU">
                <a:solidFill>
                  <a:prstClr val="white">
                    <a:lumMod val="65000"/>
                  </a:prstClr>
                </a:solidFill>
              </a:rPr>
              <a:t>ДНЗ "РЦПО БТ ХО"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‹№›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email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709622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1684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solidFill>
                  <a:prstClr val="white">
                    <a:lumMod val="65000"/>
                  </a:prstClr>
                </a:solidFill>
              </a:rPr>
              <a:t>ДНЗ "РЦПО БТ ХО"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9329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ru-RU">
                <a:solidFill>
                  <a:prstClr val="white">
                    <a:lumMod val="65000"/>
                  </a:prstClr>
                </a:solidFill>
              </a:rPr>
              <a:t>ДНЗ "РЦПО БТ ХО"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‹№›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email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97907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zh-CN"/>
              <a:t>ДНЗ "РЦПО БТ ХО"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‹№›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6786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7381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solidFill>
                  <a:prstClr val="white">
                    <a:lumMod val="65000"/>
                  </a:prstClr>
                </a:solidFill>
              </a:rPr>
              <a:t>ДНЗ "РЦПО БТ ХО"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039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ru-RU">
                <a:solidFill>
                  <a:prstClr val="white">
                    <a:lumMod val="65000"/>
                  </a:prstClr>
                </a:solidFill>
              </a:rPr>
              <a:t>ДНЗ "РЦПО БТ ХО"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‹№›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email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453028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9907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solidFill>
                  <a:prstClr val="white">
                    <a:lumMod val="65000"/>
                  </a:prstClr>
                </a:solidFill>
              </a:rPr>
              <a:t>ДНЗ "РЦПО БТ ХО"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2922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ru-RU">
                <a:solidFill>
                  <a:prstClr val="white">
                    <a:lumMod val="65000"/>
                  </a:prstClr>
                </a:solidFill>
              </a:rPr>
              <a:t>ДНЗ "РЦПО БТ ХО"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‹№›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email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741241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4742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solidFill>
                  <a:prstClr val="white">
                    <a:lumMod val="65000"/>
                  </a:prstClr>
                </a:solidFill>
              </a:rPr>
              <a:t>ДНЗ "РЦПО БТ ХО"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9444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ru-RU">
                <a:solidFill>
                  <a:prstClr val="white">
                    <a:lumMod val="65000"/>
                  </a:prstClr>
                </a:solidFill>
              </a:rPr>
              <a:t>ДНЗ "РЦПО БТ ХО"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‹№›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email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027470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151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3" y="1710135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3" y="4590527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zh-CN"/>
              <a:t>ДНЗ "РЦПО БТ ХО"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‹№›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2619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solidFill>
                  <a:prstClr val="white">
                    <a:lumMod val="65000"/>
                  </a:prstClr>
                </a:solidFill>
              </a:rPr>
              <a:t>ДНЗ "РЦПО БТ ХО"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2940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ru-RU">
                <a:solidFill>
                  <a:prstClr val="white">
                    <a:lumMod val="65000"/>
                  </a:prstClr>
                </a:solidFill>
              </a:rPr>
              <a:t>ДНЗ "РЦПО БТ ХО"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‹№›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email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81638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1362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solidFill>
                  <a:prstClr val="white">
                    <a:lumMod val="65000"/>
                  </a:prstClr>
                </a:solidFill>
              </a:rPr>
              <a:t>ДНЗ "РЦПО БТ ХО"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9507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ru-RU">
                <a:solidFill>
                  <a:prstClr val="white">
                    <a:lumMod val="65000"/>
                  </a:prstClr>
                </a:solidFill>
              </a:rPr>
              <a:t>ДНЗ "РЦПО БТ ХО"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‹№›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email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520269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9256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2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ДНЗ "РЦПО БТ ХО"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‹№›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6262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ДНЗ "РЦПО БТ ХО"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‹№›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628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3"/>
            <a:ext cx="10361851" cy="136239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387"/>
            <a:ext cx="10361851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ДНЗ "РЦПО БТ ХО"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‹№›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5700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ДНЗ "РЦПО БТ ХО"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‹№›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61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zh-CN"/>
              <a:t>ДНЗ "РЦПО БТ ХО"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‹№›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89023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469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5380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7" y="1535469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7" y="2175380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ДНЗ "РЦПО БТ ХО"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‹№›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4143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ДНЗ "РЦПО БТ ХО"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‹№›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174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‹№›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4" y="273113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7"/>
            <a:ext cx="6814780" cy="5854468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4" y="1435437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ДНЗ "РЦПО БТ ХО"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‹№›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933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4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8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4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ДНЗ "РЦПО БТ ХО"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‹№›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3267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ДНЗ "РЦПО БТ ХО"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‹№›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85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274704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704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ДНЗ "РЦПО БТ ХО"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‹№›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6711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125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0" y="365211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3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6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8" y="1681553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8" y="2505656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zh-CN"/>
              <a:t>ДНЗ "РЦПО БТ ХО"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‹№›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191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zh-CN"/>
              <a:t>ДНЗ "РЦПО БТ ХО"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‹№›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750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zh-CN"/>
              <a:t>ДНЗ "РЦПО БТ ХО"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‹№›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858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zh-CN"/>
              <a:t>ДНЗ "РЦПО БТ ХО"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‹№›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435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zh-CN"/>
              <a:t>ДНЗ "РЦПО БТ ХО"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‹№›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505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.pn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.pn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.pn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1.pn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2" y="365211"/>
            <a:ext cx="10514231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2" y="1826048"/>
            <a:ext cx="10514231" cy="43523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altLang="zh-CN"/>
              <a:t>ДНЗ "РЦПО БТ ХО"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  <a:t>‹№›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0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ДНЗ "РЦПО БТ ХО"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‹№›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06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p:hf hdr="0" dt="0"/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>
                <a:solidFill>
                  <a:prstClr val="white">
                    <a:lumMod val="65000"/>
                  </a:prstClr>
                </a:solidFill>
              </a:rPr>
              <a:t>ДНЗ "РЦПО БТ ХО"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‹№›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57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>
                <a:solidFill>
                  <a:prstClr val="white">
                    <a:lumMod val="65000"/>
                  </a:prstClr>
                </a:solidFill>
              </a:rPr>
              <a:t>ДНЗ "РЦПО БТ ХО"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‹№›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60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hf hd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>
                <a:solidFill>
                  <a:prstClr val="white">
                    <a:lumMod val="65000"/>
                  </a:prstClr>
                </a:solidFill>
              </a:rPr>
              <a:t>ДНЗ "РЦПО БТ ХО"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‹№›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781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p:hf hd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>
                <a:solidFill>
                  <a:prstClr val="white">
                    <a:lumMod val="65000"/>
                  </a:prstClr>
                </a:solidFill>
              </a:rPr>
              <a:t>ДНЗ "РЦПО БТ ХО"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‹№›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413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hf hd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>
                <a:solidFill>
                  <a:prstClr val="white">
                    <a:lumMod val="65000"/>
                  </a:prstClr>
                </a:solidFill>
              </a:rPr>
              <a:t>ДНЗ "РЦПО БТ ХО"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‹№›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09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p:hf hd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>
                <a:solidFill>
                  <a:prstClr val="white">
                    <a:lumMod val="65000"/>
                  </a:prstClr>
                </a:solidFill>
              </a:rPr>
              <a:t>ДНЗ "РЦПО БТ ХО"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‹№›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393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p:hf hd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>
                <a:solidFill>
                  <a:prstClr val="white">
                    <a:lumMod val="65000"/>
                  </a:prstClr>
                </a:solidFill>
              </a:rPr>
              <a:t>ДНЗ "РЦПО БТ ХО"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‹№›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48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p:hf hd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>
                <a:solidFill>
                  <a:prstClr val="white">
                    <a:lumMod val="65000"/>
                  </a:prstClr>
                </a:solidFill>
              </a:rPr>
              <a:t>ДНЗ "РЦПО БТ ХО"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‹№›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714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p:hf hd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4.xml"/><Relationship Id="rId7" Type="http://schemas.openxmlformats.org/officeDocument/2006/relationships/image" Target="../media/image5.jpe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4.jp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4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3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0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0.png"/><Relationship Id="rId5" Type="http://schemas.openxmlformats.org/officeDocument/2006/relationships/chart" Target="../charts/chart1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293BC8F-2716-4DE1-BF95-C146AF180E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346" y="-29751"/>
            <a:ext cx="12265884" cy="6889339"/>
          </a:xfrm>
          <a:prstGeom prst="rect">
            <a:avLst/>
          </a:prstGeom>
        </p:spPr>
      </p:pic>
      <p:grpSp>
        <p:nvGrpSpPr>
          <p:cNvPr id="59" name="组合 58"/>
          <p:cNvGrpSpPr/>
          <p:nvPr/>
        </p:nvGrpSpPr>
        <p:grpSpPr>
          <a:xfrm rot="2700000">
            <a:off x="681829" y="1864125"/>
            <a:ext cx="2862343" cy="3006362"/>
            <a:chOff x="0" y="986971"/>
            <a:chExt cx="4615543" cy="4847774"/>
          </a:xfrm>
        </p:grpSpPr>
        <p:sp>
          <p:nvSpPr>
            <p:cNvPr id="60" name="矩形 59"/>
            <p:cNvSpPr/>
            <p:nvPr/>
          </p:nvSpPr>
          <p:spPr>
            <a:xfrm>
              <a:off x="449943" y="986971"/>
              <a:ext cx="4165600" cy="4847774"/>
            </a:xfrm>
            <a:prstGeom prst="rect">
              <a:avLst/>
            </a:prstGeom>
            <a:noFill/>
            <a:ln>
              <a:solidFill>
                <a:srgbClr val="D5493A">
                  <a:alpha val="7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矩形 60"/>
            <p:cNvSpPr/>
            <p:nvPr/>
          </p:nvSpPr>
          <p:spPr>
            <a:xfrm>
              <a:off x="0" y="1320801"/>
              <a:ext cx="4180114" cy="4180114"/>
            </a:xfrm>
            <a:prstGeom prst="rect">
              <a:avLst/>
            </a:prstGeom>
            <a:solidFill>
              <a:srgbClr val="D5493A">
                <a:alpha val="7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3" name="组合 22"/>
          <p:cNvGrpSpPr/>
          <p:nvPr/>
        </p:nvGrpSpPr>
        <p:grpSpPr>
          <a:xfrm rot="2700000">
            <a:off x="5182811" y="1190047"/>
            <a:ext cx="1486859" cy="1561670"/>
            <a:chOff x="0" y="986971"/>
            <a:chExt cx="4615543" cy="4847774"/>
          </a:xfrm>
        </p:grpSpPr>
        <p:sp>
          <p:nvSpPr>
            <p:cNvPr id="24" name="矩形 23"/>
            <p:cNvSpPr/>
            <p:nvPr/>
          </p:nvSpPr>
          <p:spPr>
            <a:xfrm>
              <a:off x="449943" y="986971"/>
              <a:ext cx="4165600" cy="4847774"/>
            </a:xfrm>
            <a:prstGeom prst="rect">
              <a:avLst/>
            </a:prstGeom>
            <a:noFill/>
            <a:ln>
              <a:solidFill>
                <a:srgbClr val="D5493A">
                  <a:alpha val="7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/>
            <p:cNvSpPr/>
            <p:nvPr/>
          </p:nvSpPr>
          <p:spPr>
            <a:xfrm>
              <a:off x="0" y="1320801"/>
              <a:ext cx="4180114" cy="4180114"/>
            </a:xfrm>
            <a:prstGeom prst="rect">
              <a:avLst/>
            </a:prstGeom>
            <a:solidFill>
              <a:srgbClr val="D5493A">
                <a:alpha val="7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6" name="组合 25"/>
          <p:cNvGrpSpPr/>
          <p:nvPr/>
        </p:nvGrpSpPr>
        <p:grpSpPr>
          <a:xfrm rot="2700000">
            <a:off x="4879379" y="5449963"/>
            <a:ext cx="751113" cy="788905"/>
            <a:chOff x="0" y="986971"/>
            <a:chExt cx="4615543" cy="4847774"/>
          </a:xfrm>
        </p:grpSpPr>
        <p:sp>
          <p:nvSpPr>
            <p:cNvPr id="28" name="矩形 27"/>
            <p:cNvSpPr/>
            <p:nvPr/>
          </p:nvSpPr>
          <p:spPr>
            <a:xfrm>
              <a:off x="449943" y="986971"/>
              <a:ext cx="4165600" cy="4847774"/>
            </a:xfrm>
            <a:prstGeom prst="rect">
              <a:avLst/>
            </a:prstGeom>
            <a:noFill/>
            <a:ln>
              <a:solidFill>
                <a:srgbClr val="D5493A">
                  <a:alpha val="7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矩形 28"/>
            <p:cNvSpPr/>
            <p:nvPr/>
          </p:nvSpPr>
          <p:spPr>
            <a:xfrm>
              <a:off x="0" y="1320801"/>
              <a:ext cx="4180114" cy="4180114"/>
            </a:xfrm>
            <a:prstGeom prst="rect">
              <a:avLst/>
            </a:prstGeom>
            <a:solidFill>
              <a:srgbClr val="D5493A">
                <a:alpha val="7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3" name="18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828830" y="3231612"/>
            <a:ext cx="5054976" cy="2154436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 w="9525">
            <a:solidFill>
              <a:schemeClr val="accent6"/>
            </a:solidFill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zh-CN" sz="2800" dirty="0">
                <a:latin typeface="方正正大黑简体" pitchFamily="2" charset="-122"/>
                <a:ea typeface="方正正大黑简体" pitchFamily="2" charset="-122"/>
                <a:cs typeface="宋体" pitchFamily="2" charset="-122"/>
              </a:rPr>
              <a:t>Тема: «</a:t>
            </a:r>
            <a:r>
              <a:rPr lang="uk-UA" altLang="zh-CN" sz="2800" dirty="0">
                <a:latin typeface="方正正大黑简体" pitchFamily="2" charset="-122"/>
                <a:ea typeface="方正正大黑简体" pitchFamily="2" charset="-122"/>
                <a:cs typeface="宋体" pitchFamily="2" charset="-122"/>
              </a:rPr>
              <a:t>Імплементація результатів моніторингових досліджень в контексті внутрішньої системи  забезпечення якості освіти</a:t>
            </a:r>
            <a:r>
              <a:rPr lang="ru-RU" altLang="zh-CN" sz="2800" dirty="0">
                <a:latin typeface="方正正大黑简体" pitchFamily="2" charset="-122"/>
                <a:ea typeface="方正正大黑简体" pitchFamily="2" charset="-122"/>
                <a:cs typeface="宋体" pitchFamily="2" charset="-122"/>
              </a:rPr>
              <a:t>»</a:t>
            </a:r>
            <a:endParaRPr lang="en-US" altLang="zh-CN" sz="2800" dirty="0">
              <a:latin typeface="方正正大黑简体" pitchFamily="2" charset="-122"/>
              <a:ea typeface="方正正大黑简体" pitchFamily="2" charset="-122"/>
              <a:cs typeface="宋体" pitchFamily="2" charset="-122"/>
            </a:endParaRPr>
          </a:p>
        </p:txBody>
      </p:sp>
      <p:sp>
        <p:nvSpPr>
          <p:cNvPr id="35" name="PA_Line 21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7100896" y="3657600"/>
            <a:ext cx="4733192" cy="14736"/>
          </a:xfrm>
          <a:prstGeom prst="line">
            <a:avLst/>
          </a:prstGeom>
          <a:noFill/>
          <a:ln w="6350">
            <a:solidFill>
              <a:srgbClr val="D5493A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ln>
                <a:solidFill>
                  <a:schemeClr val="tx1">
                    <a:lumMod val="60000"/>
                    <a:lumOff val="40000"/>
                  </a:schemeClr>
                </a:solidFill>
              </a:ln>
              <a:solidFill>
                <a:srgbClr val="E94E60"/>
              </a:solidFill>
              <a:latin typeface="Arial" pitchFamily="34" charset="0"/>
            </a:endParaRPr>
          </a:p>
        </p:txBody>
      </p:sp>
      <p:sp>
        <p:nvSpPr>
          <p:cNvPr id="36" name="18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644025" y="60476"/>
            <a:ext cx="4361899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altLang="zh-CN" sz="3200" dirty="0">
                <a:solidFill>
                  <a:srgbClr val="D5493A"/>
                </a:solidFill>
                <a:latin typeface="方正正大黑简体" pitchFamily="2" charset="-122"/>
                <a:ea typeface="方正正大黑简体" pitchFamily="2" charset="-122"/>
                <a:cs typeface="宋体" pitchFamily="2" charset="-122"/>
              </a:rPr>
              <a:t>Обласна школа передового досвіду</a:t>
            </a:r>
            <a:endParaRPr lang="en-US" altLang="zh-CN" sz="3200" dirty="0">
              <a:solidFill>
                <a:srgbClr val="D5493A"/>
              </a:solidFill>
              <a:latin typeface="方正正大黑简体" pitchFamily="2" charset="-122"/>
              <a:ea typeface="方正正大黑简体" pitchFamily="2" charset="-122"/>
              <a:cs typeface="宋体" pitchFamily="2" charset="-122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B5DE933-3665-40C5-BE64-27591226C0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876053">
            <a:off x="2566231" y="1829911"/>
            <a:ext cx="3662693" cy="3684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143571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 tmFilter="0,0; .5, 1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5" grpId="0" animBg="1"/>
      <p:bldP spid="3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іаграма 3">
            <a:extLst>
              <a:ext uri="{FF2B5EF4-FFF2-40B4-BE49-F238E27FC236}">
                <a16:creationId xmlns:a16="http://schemas.microsoft.com/office/drawing/2014/main" id="{9EBBA64C-3B60-465B-9A3A-432510F4EA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67915470"/>
              </p:ext>
            </p:extLst>
          </p:nvPr>
        </p:nvGraphicFramePr>
        <p:xfrm>
          <a:off x="477255" y="389343"/>
          <a:ext cx="5328741" cy="32568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Діаграма 6">
            <a:extLst>
              <a:ext uri="{FF2B5EF4-FFF2-40B4-BE49-F238E27FC236}">
                <a16:creationId xmlns:a16="http://schemas.microsoft.com/office/drawing/2014/main" id="{09BEB18D-4CBB-4C0E-B659-5C8EC570AC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66308528"/>
              </p:ext>
            </p:extLst>
          </p:nvPr>
        </p:nvGraphicFramePr>
        <p:xfrm>
          <a:off x="6498454" y="389343"/>
          <a:ext cx="4994305" cy="32234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Діаграма 13">
            <a:extLst>
              <a:ext uri="{FF2B5EF4-FFF2-40B4-BE49-F238E27FC236}">
                <a16:creationId xmlns:a16="http://schemas.microsoft.com/office/drawing/2014/main" id="{CB003EE6-D81B-42E1-9040-D2209F82DE6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98575502"/>
              </p:ext>
            </p:extLst>
          </p:nvPr>
        </p:nvGraphicFramePr>
        <p:xfrm>
          <a:off x="311626" y="3646170"/>
          <a:ext cx="6515302" cy="31274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8" name="Діаграма 17">
            <a:extLst>
              <a:ext uri="{FF2B5EF4-FFF2-40B4-BE49-F238E27FC236}">
                <a16:creationId xmlns:a16="http://schemas.microsoft.com/office/drawing/2014/main" id="{FAC20CAA-E4FA-45DE-BC76-7CEFC49369C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40295020"/>
              </p:ext>
            </p:extLst>
          </p:nvPr>
        </p:nvGraphicFramePr>
        <p:xfrm>
          <a:off x="6009375" y="3612746"/>
          <a:ext cx="5580645" cy="32468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825602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7" grpId="0">
        <p:bldAsOne/>
      </p:bldGraphic>
      <p:bldGraphic spid="14" grpId="0">
        <p:bldAsOne/>
      </p:bldGraphic>
      <p:bldGraphic spid="18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292653"/>
            <a:ext cx="12190413" cy="678897"/>
            <a:chOff x="0" y="442332"/>
            <a:chExt cx="12190413" cy="678897"/>
          </a:xfrm>
        </p:grpSpPr>
        <p:sp>
          <p:nvSpPr>
            <p:cNvPr id="2" name="矩形 1"/>
            <p:cNvSpPr/>
            <p:nvPr/>
          </p:nvSpPr>
          <p:spPr>
            <a:xfrm>
              <a:off x="0" y="1064079"/>
              <a:ext cx="12190413" cy="57150"/>
            </a:xfrm>
            <a:prstGeom prst="rect">
              <a:avLst/>
            </a:prstGeom>
            <a:solidFill>
              <a:srgbClr val="D549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TextBox 2"/>
            <p:cNvSpPr txBox="1"/>
            <p:nvPr/>
          </p:nvSpPr>
          <p:spPr>
            <a:xfrm>
              <a:off x="499196" y="442332"/>
              <a:ext cx="111920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b="1" dirty="0"/>
                <a:t>Компонент: </a:t>
              </a:r>
              <a:r>
                <a:rPr lang="ru-RU" sz="1600" dirty="0" err="1"/>
                <a:t>Забезпечення</a:t>
              </a:r>
              <a:r>
                <a:rPr lang="ru-RU" sz="1600" dirty="0"/>
                <a:t> </a:t>
              </a:r>
              <a:r>
                <a:rPr lang="ru-RU" sz="1600" dirty="0" err="1"/>
                <a:t>безпечних</a:t>
              </a:r>
              <a:r>
                <a:rPr lang="ru-RU" sz="1600" dirty="0"/>
                <a:t> і </a:t>
              </a:r>
              <a:r>
                <a:rPr lang="ru-RU" sz="1600" dirty="0" err="1"/>
                <a:t>нешкідливих</a:t>
              </a:r>
              <a:r>
                <a:rPr lang="ru-RU" sz="1600" dirty="0"/>
                <a:t> умов </a:t>
              </a:r>
              <a:r>
                <a:rPr lang="ru-RU" sz="1600" dirty="0" err="1"/>
                <a:t>навчання</a:t>
              </a:r>
              <a:r>
                <a:rPr lang="ru-RU" sz="1600" dirty="0"/>
                <a:t> та </a:t>
              </a:r>
              <a:r>
                <a:rPr lang="ru-RU" sz="1600" dirty="0" err="1"/>
                <a:t>праці</a:t>
              </a:r>
              <a:r>
                <a:rPr lang="ru-RU" sz="1600" dirty="0"/>
                <a:t> (на </a:t>
              </a:r>
              <a:r>
                <a:rPr lang="ru-RU" sz="1600" dirty="0" err="1"/>
                <a:t>підприємствах</a:t>
              </a:r>
              <a:r>
                <a:rPr lang="ru-RU" sz="1600" dirty="0"/>
                <a:t> </a:t>
              </a:r>
              <a:r>
                <a:rPr lang="ru-RU" sz="1600" dirty="0" err="1"/>
                <a:t>під</a:t>
              </a:r>
              <a:r>
                <a:rPr lang="ru-RU" sz="1600" dirty="0"/>
                <a:t> час </a:t>
              </a:r>
              <a:r>
                <a:rPr lang="ru-RU" sz="1600" dirty="0" err="1"/>
                <a:t>виробничої</a:t>
              </a:r>
              <a:r>
                <a:rPr lang="ru-RU" sz="1600" dirty="0"/>
                <a:t> практики)</a:t>
              </a:r>
              <a:endPara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5608949" y="1028699"/>
            <a:ext cx="5989114" cy="2659805"/>
            <a:chOff x="4319972" y="1301377"/>
            <a:chExt cx="3492388" cy="1437350"/>
          </a:xfrm>
        </p:grpSpPr>
        <p:sp>
          <p:nvSpPr>
            <p:cNvPr id="6" name="Rectangle 24"/>
            <p:cNvSpPr>
              <a:spLocks noChangeArrowheads="1"/>
            </p:cNvSpPr>
            <p:nvPr/>
          </p:nvSpPr>
          <p:spPr bwMode="auto">
            <a:xfrm>
              <a:off x="5148064" y="1301377"/>
              <a:ext cx="2664296" cy="826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20000"/>
                </a:lnSpc>
                <a:spcBef>
                  <a:spcPts val="300"/>
                </a:spcBef>
              </a:pPr>
              <a:r>
                <a:rPr lang="uk-UA" b="1" dirty="0"/>
                <a:t>Критерій: </a:t>
              </a:r>
              <a:r>
                <a:rPr lang="uk-UA" dirty="0"/>
                <a:t>На час виробничого навчання і виробничої практики здобувачам П(ПТ)О забезпечуються робочі місця, безпечні умови праці відповідно до РНП та угод</a:t>
              </a:r>
              <a:endParaRPr lang="en-US" altLang="zh-CN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4319972" y="1394230"/>
              <a:ext cx="504056" cy="445591"/>
            </a:xfrm>
            <a:prstGeom prst="ellipse">
              <a:avLst/>
            </a:prstGeom>
            <a:solidFill>
              <a:srgbClr val="D549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uk-UA" altLang="zh-CN" dirty="0"/>
                <a:t>01</a:t>
              </a:r>
              <a:endParaRPr lang="zh-CN" altLang="en-US" dirty="0"/>
            </a:p>
          </p:txBody>
        </p:sp>
        <p:sp>
          <p:nvSpPr>
            <p:cNvPr id="9" name="Rectangle 24"/>
            <p:cNvSpPr>
              <a:spLocks noChangeArrowheads="1"/>
            </p:cNvSpPr>
            <p:nvPr/>
          </p:nvSpPr>
          <p:spPr bwMode="auto">
            <a:xfrm>
              <a:off x="5115645" y="2033004"/>
              <a:ext cx="2664296" cy="705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20000"/>
                </a:lnSpc>
                <a:spcBef>
                  <a:spcPts val="300"/>
                </a:spcBef>
              </a:pPr>
              <a:r>
                <a:rPr lang="uk-UA" b="1" dirty="0"/>
                <a:t>Критерій: </a:t>
              </a:r>
              <a:r>
                <a:rPr lang="uk-UA" dirty="0"/>
                <a:t>Під час проходження виробничого навчання і виробничої практики праця здобувачів не використовується для цілей, не передбачених РОП</a:t>
              </a:r>
              <a:endParaRPr lang="en-US" altLang="zh-CN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4358053" y="2125139"/>
              <a:ext cx="504056" cy="445591"/>
            </a:xfrm>
            <a:prstGeom prst="ellipse">
              <a:avLst/>
            </a:prstGeom>
            <a:solidFill>
              <a:srgbClr val="D549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uk-UA" altLang="zh-CN" dirty="0"/>
                <a:t>02</a:t>
              </a:r>
              <a:endParaRPr lang="zh-CN" altLang="en-US" dirty="0"/>
            </a:p>
          </p:txBody>
        </p:sp>
      </p:grp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685E2C4-39A9-45E8-A654-0643E689C3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19" y="1181821"/>
            <a:ext cx="2500809" cy="187560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1C5958F-41E5-4DB5-8E0A-4653A2DC05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029" y="1175484"/>
            <a:ext cx="2572346" cy="342979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BDF17B6-ECEB-4555-A2D8-0D763AA3C1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43" y="3413125"/>
            <a:ext cx="1733705" cy="308557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E17F902-C319-4009-B5D7-2C2740BC6C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8029" y="4689318"/>
            <a:ext cx="2572346" cy="192926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E84C98A-F528-4511-A602-53842877DC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73892" y="3918174"/>
            <a:ext cx="3627886" cy="272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71286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іаграма 3">
            <a:extLst>
              <a:ext uri="{FF2B5EF4-FFF2-40B4-BE49-F238E27FC236}">
                <a16:creationId xmlns:a16="http://schemas.microsoft.com/office/drawing/2014/main" id="{F32D9397-8555-40F0-AA0F-24EE4F32441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26477582"/>
              </p:ext>
            </p:extLst>
          </p:nvPr>
        </p:nvGraphicFramePr>
        <p:xfrm>
          <a:off x="202935" y="320763"/>
          <a:ext cx="5466350" cy="32225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Діаграма 6">
            <a:extLst>
              <a:ext uri="{FF2B5EF4-FFF2-40B4-BE49-F238E27FC236}">
                <a16:creationId xmlns:a16="http://schemas.microsoft.com/office/drawing/2014/main" id="{FF276AFC-E03F-4BD3-A82E-24F7BB2A68C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8029643"/>
              </p:ext>
            </p:extLst>
          </p:nvPr>
        </p:nvGraphicFramePr>
        <p:xfrm>
          <a:off x="5749291" y="320762"/>
          <a:ext cx="6172624" cy="32225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050" name="Picture 2" descr="Диаграмма ответов в Формах. Вопрос: 7. Ви задоволені освітнім середовищем та умовами праці у закладі?. Количество ответов: 23 ответа.">
            <a:extLst>
              <a:ext uri="{FF2B5EF4-FFF2-40B4-BE49-F238E27FC236}">
                <a16:creationId xmlns:a16="http://schemas.microsoft.com/office/drawing/2014/main" id="{A75EC6FF-9D56-4792-B34C-3395FA4263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439" y="3766112"/>
            <a:ext cx="6204371" cy="2772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BF774186-01A9-4C43-83D6-3CBEF3C096DF}"/>
              </a:ext>
            </a:extLst>
          </p:cNvPr>
          <p:cNvSpPr/>
          <p:nvPr/>
        </p:nvSpPr>
        <p:spPr>
          <a:xfrm>
            <a:off x="111603" y="4117604"/>
            <a:ext cx="788670" cy="2179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052" name="Picture 4" descr="Диаграмма ответов в Формах. Вопрос: 4.   Що перешкоджає вашому професійному розвитку? (можна обрати кілька варіантів відповідей). Количество ответов: 23 ответа.">
            <a:extLst>
              <a:ext uri="{FF2B5EF4-FFF2-40B4-BE49-F238E27FC236}">
                <a16:creationId xmlns:a16="http://schemas.microsoft.com/office/drawing/2014/main" id="{0B73F874-2AD8-4724-88B9-A7014AEA4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3" y="3543300"/>
            <a:ext cx="5557682" cy="323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трілка: вправо 9">
            <a:extLst>
              <a:ext uri="{FF2B5EF4-FFF2-40B4-BE49-F238E27FC236}">
                <a16:creationId xmlns:a16="http://schemas.microsoft.com/office/drawing/2014/main" id="{28359186-03EF-4E44-BBE3-DC757BDF9B26}"/>
              </a:ext>
            </a:extLst>
          </p:cNvPr>
          <p:cNvSpPr/>
          <p:nvPr/>
        </p:nvSpPr>
        <p:spPr>
          <a:xfrm>
            <a:off x="5460840" y="5363333"/>
            <a:ext cx="1268731" cy="285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12543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7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482701" y="378021"/>
            <a:ext cx="12438858" cy="678897"/>
            <a:chOff x="-248445" y="442332"/>
            <a:chExt cx="12438858" cy="678897"/>
          </a:xfrm>
        </p:grpSpPr>
        <p:sp>
          <p:nvSpPr>
            <p:cNvPr id="2" name="矩形 1"/>
            <p:cNvSpPr/>
            <p:nvPr/>
          </p:nvSpPr>
          <p:spPr>
            <a:xfrm>
              <a:off x="0" y="1064079"/>
              <a:ext cx="12190413" cy="57150"/>
            </a:xfrm>
            <a:prstGeom prst="rect">
              <a:avLst/>
            </a:prstGeom>
            <a:solidFill>
              <a:srgbClr val="D549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TextBox 2"/>
            <p:cNvSpPr txBox="1"/>
            <p:nvPr/>
          </p:nvSpPr>
          <p:spPr>
            <a:xfrm>
              <a:off x="-248445" y="442332"/>
              <a:ext cx="8441413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uk-UA" b="1" dirty="0"/>
                <a:t>Компонент: </a:t>
              </a:r>
              <a:r>
                <a:rPr lang="uk-UA" dirty="0"/>
                <a:t>Забезпечення безпечних і нешкідливих умов проживання в гуртожитку</a:t>
              </a:r>
              <a:endParaRPr lang="uk-UA" sz="1600" dirty="0"/>
            </a:p>
            <a:p>
              <a:pPr algn="ctr"/>
              <a:endPara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5608949" y="1028700"/>
            <a:ext cx="5989114" cy="1638335"/>
            <a:chOff x="4319972" y="1301377"/>
            <a:chExt cx="3492388" cy="1036380"/>
          </a:xfrm>
        </p:grpSpPr>
        <p:sp>
          <p:nvSpPr>
            <p:cNvPr id="6" name="Rectangle 24"/>
            <p:cNvSpPr>
              <a:spLocks noChangeArrowheads="1"/>
            </p:cNvSpPr>
            <p:nvPr/>
          </p:nvSpPr>
          <p:spPr bwMode="auto">
            <a:xfrm>
              <a:off x="5148064" y="1301377"/>
              <a:ext cx="2664296" cy="1036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20000"/>
                </a:lnSpc>
                <a:spcBef>
                  <a:spcPts val="300"/>
                </a:spcBef>
              </a:pPr>
              <a:r>
                <a:rPr lang="uk-UA" b="1" dirty="0"/>
                <a:t>Критерій: </a:t>
              </a:r>
              <a:r>
                <a:rPr lang="uk-UA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У гуртожитку забезпечені необхідні умови для проживання, самостійної роботи, відпочинку, побуту, виховної роботи, фізичної культури учнівської молоді, у тому числі осіб з інвалідністю</a:t>
              </a:r>
              <a:endParaRPr lang="en-US" altLang="zh-CN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4319972" y="1394230"/>
              <a:ext cx="504056" cy="504212"/>
            </a:xfrm>
            <a:prstGeom prst="ellipse">
              <a:avLst/>
            </a:prstGeom>
            <a:solidFill>
              <a:srgbClr val="D549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uk-UA" altLang="zh-CN" dirty="0"/>
                <a:t>01</a:t>
              </a:r>
              <a:endParaRPr lang="zh-CN" altLang="en-US" dirty="0"/>
            </a:p>
          </p:txBody>
        </p: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730F789-D660-44AD-ACEA-ADE5DAB6F2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990" y="4279287"/>
            <a:ext cx="1855325" cy="247376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C55EB65-2181-4C2D-AB00-145D5798D9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990" y="1082057"/>
            <a:ext cx="2125134" cy="283351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B90F621-FA52-44A7-B099-8FD4F49120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3750" y="4414736"/>
            <a:ext cx="7972106" cy="226729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03475D3-A1AE-424C-A3C9-1EC6E60E8C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4926" y="1113465"/>
            <a:ext cx="2140140" cy="285352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C9AF363-3939-4C50-BA7B-2909D3606E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9876" y="2647794"/>
            <a:ext cx="2483683" cy="3311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3731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292653"/>
            <a:ext cx="12190413" cy="678897"/>
            <a:chOff x="0" y="442332"/>
            <a:chExt cx="12190413" cy="678897"/>
          </a:xfrm>
        </p:grpSpPr>
        <p:sp>
          <p:nvSpPr>
            <p:cNvPr id="2" name="矩形 1"/>
            <p:cNvSpPr/>
            <p:nvPr/>
          </p:nvSpPr>
          <p:spPr>
            <a:xfrm>
              <a:off x="0" y="1064079"/>
              <a:ext cx="12190413" cy="57150"/>
            </a:xfrm>
            <a:prstGeom prst="rect">
              <a:avLst/>
            </a:prstGeom>
            <a:solidFill>
              <a:srgbClr val="D549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TextBox 2"/>
            <p:cNvSpPr txBox="1"/>
            <p:nvPr/>
          </p:nvSpPr>
          <p:spPr>
            <a:xfrm>
              <a:off x="824509" y="442332"/>
              <a:ext cx="10541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uk-UA" b="1" dirty="0"/>
                <a:t>Компонент: </a:t>
              </a:r>
              <a:r>
                <a:rPr lang="uk-UA" dirty="0"/>
                <a:t>Створення освітнього середовища, вільного від будь-яких форм насильства та дискримінації</a:t>
              </a:r>
              <a:endParaRPr lang="ru-RU" b="1" dirty="0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5608949" y="1028700"/>
            <a:ext cx="5989114" cy="4549072"/>
            <a:chOff x="4319972" y="1301377"/>
            <a:chExt cx="3492388" cy="2877659"/>
          </a:xfrm>
        </p:grpSpPr>
        <p:sp>
          <p:nvSpPr>
            <p:cNvPr id="6" name="Rectangle 24"/>
            <p:cNvSpPr>
              <a:spLocks noChangeArrowheads="1"/>
            </p:cNvSpPr>
            <p:nvPr/>
          </p:nvSpPr>
          <p:spPr bwMode="auto">
            <a:xfrm>
              <a:off x="5148064" y="1301377"/>
              <a:ext cx="2664296" cy="544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20000"/>
                </a:lnSpc>
                <a:spcBef>
                  <a:spcPts val="300"/>
                </a:spcBef>
              </a:pPr>
              <a:r>
                <a:rPr lang="uk-UA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Критерій: </a:t>
              </a:r>
              <a:r>
                <a:rPr lang="uk-UA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ДНЗ «РЦПО БТ ХО» планує та реалізує діяльність щодо запобігання будь- яким проявам дискримінації, </a:t>
              </a:r>
              <a:r>
                <a:rPr lang="uk-UA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булінгу</a:t>
              </a:r>
              <a:endParaRPr lang="uk-UA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4319972" y="1394230"/>
              <a:ext cx="504056" cy="504212"/>
            </a:xfrm>
            <a:prstGeom prst="ellipse">
              <a:avLst/>
            </a:prstGeom>
            <a:solidFill>
              <a:srgbClr val="D549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uk-UA" altLang="zh-CN" dirty="0"/>
                <a:t>01</a:t>
              </a:r>
              <a:endParaRPr lang="zh-CN" altLang="en-US" dirty="0"/>
            </a:p>
          </p:txBody>
        </p:sp>
        <p:sp>
          <p:nvSpPr>
            <p:cNvPr id="9" name="Rectangle 24"/>
            <p:cNvSpPr>
              <a:spLocks noChangeArrowheads="1"/>
            </p:cNvSpPr>
            <p:nvPr/>
          </p:nvSpPr>
          <p:spPr bwMode="auto">
            <a:xfrm>
              <a:off x="5148062" y="1923423"/>
              <a:ext cx="2664296" cy="544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20000"/>
                </a:lnSpc>
                <a:spcBef>
                  <a:spcPts val="300"/>
                </a:spcBef>
              </a:pPr>
              <a:r>
                <a:rPr lang="uk-UA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Критерій: </a:t>
              </a:r>
              <a:r>
                <a:rPr lang="uk-UA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Правила внутрішнього розпорядку центр забезпечують дотримання етичних норм, повагу до гідності, прав і свобод людини</a:t>
              </a:r>
              <a:endParaRPr lang="en-US" altLang="zh-CN" sz="16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4351492" y="1958431"/>
              <a:ext cx="504056" cy="504212"/>
            </a:xfrm>
            <a:prstGeom prst="ellipse">
              <a:avLst/>
            </a:prstGeom>
            <a:solidFill>
              <a:srgbClr val="D549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uk-UA" altLang="zh-CN" dirty="0"/>
                <a:t>02</a:t>
              </a:r>
              <a:endParaRPr lang="zh-CN" altLang="en-US" dirty="0"/>
            </a:p>
          </p:txBody>
        </p:sp>
        <p:sp>
          <p:nvSpPr>
            <p:cNvPr id="11" name="Rectangle 24"/>
            <p:cNvSpPr>
              <a:spLocks noChangeArrowheads="1"/>
            </p:cNvSpPr>
            <p:nvPr/>
          </p:nvSpPr>
          <p:spPr bwMode="auto">
            <a:xfrm>
              <a:off x="5148062" y="2631271"/>
              <a:ext cx="2664296" cy="7313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20000"/>
                </a:lnSpc>
                <a:spcBef>
                  <a:spcPts val="300"/>
                </a:spcBef>
              </a:pPr>
              <a:r>
                <a:rPr lang="uk-UA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Критерій: </a:t>
              </a:r>
              <a:r>
                <a:rPr lang="uk-UA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 центрі застосовуються підходи для адаптації та інтеграції здобувачів П(ПТ)О до освітнього процесу, професійної адаптації працівників</a:t>
              </a:r>
              <a:endParaRPr lang="en-US" altLang="zh-CN" sz="16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4372049" y="2598919"/>
              <a:ext cx="504056" cy="504212"/>
            </a:xfrm>
            <a:prstGeom prst="ellipse">
              <a:avLst/>
            </a:prstGeom>
            <a:solidFill>
              <a:srgbClr val="D549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uk-UA" altLang="zh-CN" dirty="0"/>
                <a:t>03</a:t>
              </a:r>
              <a:endParaRPr lang="zh-CN" altLang="en-US" dirty="0"/>
            </a:p>
          </p:txBody>
        </p:sp>
        <p:sp>
          <p:nvSpPr>
            <p:cNvPr id="13" name="Rectangle 24"/>
            <p:cNvSpPr>
              <a:spLocks noChangeArrowheads="1"/>
            </p:cNvSpPr>
            <p:nvPr/>
          </p:nvSpPr>
          <p:spPr bwMode="auto">
            <a:xfrm>
              <a:off x="5082454" y="3447717"/>
              <a:ext cx="2664296" cy="7313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20000"/>
                </a:lnSpc>
                <a:spcBef>
                  <a:spcPts val="300"/>
                </a:spcBef>
              </a:pPr>
              <a:r>
                <a:rPr lang="ru-RU" sz="1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Критерій</a:t>
              </a:r>
              <a:r>
                <a:rPr lang="ru-RU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ru-RU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Керівник</a:t>
              </a:r>
              <a:r>
                <a:rPr lang="ru-RU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та заступники </a:t>
              </a:r>
              <a:r>
                <a:rPr lang="ru-RU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керівника</a:t>
              </a:r>
              <a:r>
                <a:rPr lang="ru-RU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Центру, </a:t>
              </a:r>
              <a:r>
                <a:rPr lang="ru-RU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педагогічні</a:t>
              </a:r>
              <a:r>
                <a:rPr lang="ru-RU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працівники</a:t>
              </a:r>
              <a:r>
                <a:rPr lang="ru-RU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протидіють</a:t>
              </a:r>
              <a:r>
                <a:rPr lang="ru-RU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булінгу</a:t>
              </a:r>
              <a:r>
                <a:rPr lang="ru-RU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ru-RU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іншому</a:t>
              </a:r>
              <a:r>
                <a:rPr lang="ru-RU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насильству</a:t>
              </a:r>
              <a:r>
                <a:rPr lang="ru-RU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ru-RU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дотримуються</a:t>
              </a:r>
              <a:r>
                <a:rPr lang="ru-RU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порядку </a:t>
              </a:r>
              <a:r>
                <a:rPr lang="ru-RU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реагування</a:t>
              </a:r>
              <a:r>
                <a:rPr lang="ru-RU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на </a:t>
              </a:r>
              <a:r>
                <a:rPr lang="ru-RU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їх</a:t>
              </a:r>
              <a:r>
                <a:rPr lang="ru-RU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прояви</a:t>
              </a:r>
              <a:endParaRPr lang="en-US" altLang="zh-CN" sz="16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4423967" y="3544231"/>
              <a:ext cx="504056" cy="504212"/>
            </a:xfrm>
            <a:prstGeom prst="ellipse">
              <a:avLst/>
            </a:prstGeom>
            <a:solidFill>
              <a:srgbClr val="D549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uk-UA" altLang="zh-CN" dirty="0"/>
                <a:t>04</a:t>
              </a:r>
              <a:endParaRPr lang="zh-CN" altLang="en-US" dirty="0"/>
            </a:p>
          </p:txBody>
        </p:sp>
      </p:grp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508FC86-0C68-4EC4-A2E4-8FB8850368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409" y="1051266"/>
            <a:ext cx="5045955" cy="2395705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6F35C84A-8386-4A98-979C-1EBB37381A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14" y="3570689"/>
            <a:ext cx="5089650" cy="196063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4C11C53-674D-40B4-A37F-E60CCA2BE9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49" y="5593270"/>
            <a:ext cx="5122415" cy="11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75459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C1CF325-93B1-468E-9F74-49D022413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18" y="1582635"/>
            <a:ext cx="6454067" cy="207811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AC57208-E019-4B22-B973-92C4F52DF8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18" y="154862"/>
            <a:ext cx="12003175" cy="127652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54F8193-E910-4FA4-895A-00F16F78CC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17" y="3811998"/>
            <a:ext cx="6454067" cy="298520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D6E67F0-412A-4B85-8D16-E1BC76BE48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9007" y="1582634"/>
            <a:ext cx="4917172" cy="500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0289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292653"/>
            <a:ext cx="12190413" cy="678897"/>
            <a:chOff x="0" y="442332"/>
            <a:chExt cx="12190413" cy="678897"/>
          </a:xfrm>
        </p:grpSpPr>
        <p:sp>
          <p:nvSpPr>
            <p:cNvPr id="2" name="矩形 1"/>
            <p:cNvSpPr/>
            <p:nvPr/>
          </p:nvSpPr>
          <p:spPr>
            <a:xfrm>
              <a:off x="0" y="1064079"/>
              <a:ext cx="12190413" cy="57150"/>
            </a:xfrm>
            <a:prstGeom prst="rect">
              <a:avLst/>
            </a:prstGeom>
            <a:solidFill>
              <a:srgbClr val="D549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TextBox 2"/>
            <p:cNvSpPr txBox="1"/>
            <p:nvPr/>
          </p:nvSpPr>
          <p:spPr>
            <a:xfrm>
              <a:off x="2445306" y="442332"/>
              <a:ext cx="72998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uk-UA" b="1" dirty="0"/>
                <a:t>Компонент: </a:t>
              </a:r>
              <a:r>
                <a:rPr lang="uk-UA" dirty="0"/>
                <a:t>Формування інклюзивного, розвивального та мотивуючого </a:t>
              </a:r>
            </a:p>
            <a:p>
              <a:pPr algn="ctr"/>
              <a:r>
                <a:rPr lang="uk-UA" dirty="0"/>
                <a:t>до навчання освітнього простору</a:t>
              </a:r>
              <a:endParaRPr lang="ru-RU" b="1" dirty="0"/>
            </a:p>
          </p:txBody>
        </p:sp>
      </p:grpSp>
      <p:sp>
        <p:nvSpPr>
          <p:cNvPr id="6" name="Rectangle 24"/>
          <p:cNvSpPr>
            <a:spLocks noChangeArrowheads="1"/>
          </p:cNvSpPr>
          <p:nvPr/>
        </p:nvSpPr>
        <p:spPr bwMode="auto">
          <a:xfrm>
            <a:off x="6621124" y="1431848"/>
            <a:ext cx="5062344" cy="1305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uk-UA" b="1" dirty="0"/>
              <a:t>Критерій: </a:t>
            </a:r>
            <a:r>
              <a:rPr lang="uk-UA" dirty="0"/>
              <a:t>Приміщення та територія ДНЗ «РЦПО БТ ХО» облаштовуються з урахуванням принципів універсального дизайну та/або розумного пристосування</a:t>
            </a:r>
            <a:endParaRPr lang="uk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5569289" y="1567697"/>
            <a:ext cx="864408" cy="797070"/>
          </a:xfrm>
          <a:prstGeom prst="ellipse">
            <a:avLst/>
          </a:prstGeom>
          <a:solidFill>
            <a:srgbClr val="D549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uk-UA" altLang="zh-CN" dirty="0"/>
              <a:t>01</a:t>
            </a:r>
            <a:endParaRPr lang="zh-CN" altLang="en-US" dirty="0"/>
          </a:p>
        </p:txBody>
      </p:sp>
      <p:sp>
        <p:nvSpPr>
          <p:cNvPr id="9" name="Rectangle 24"/>
          <p:cNvSpPr>
            <a:spLocks noChangeArrowheads="1"/>
          </p:cNvSpPr>
          <p:nvPr/>
        </p:nvSpPr>
        <p:spPr bwMode="auto">
          <a:xfrm>
            <a:off x="6715147" y="2964209"/>
            <a:ext cx="5337094" cy="973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uk-UA" b="1" dirty="0"/>
              <a:t>Критерій: </a:t>
            </a:r>
            <a:r>
              <a:rPr lang="uk-UA" dirty="0"/>
              <a:t>В Центрі застосовуються методики та технології роботи зі здобувачами освіти з особливими освітніми потребами</a:t>
            </a:r>
            <a:endParaRPr lang="en-US" altLang="zh-CN" sz="16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5638922" y="3052442"/>
            <a:ext cx="864408" cy="797070"/>
          </a:xfrm>
          <a:prstGeom prst="ellipse">
            <a:avLst/>
          </a:prstGeom>
          <a:solidFill>
            <a:srgbClr val="D549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uk-UA" altLang="zh-CN" dirty="0"/>
              <a:t>02</a:t>
            </a:r>
            <a:endParaRPr lang="zh-CN" altLang="en-US" dirty="0"/>
          </a:p>
        </p:txBody>
      </p:sp>
      <p:sp>
        <p:nvSpPr>
          <p:cNvPr id="11" name="Rectangle 24"/>
          <p:cNvSpPr>
            <a:spLocks noChangeArrowheads="1"/>
          </p:cNvSpPr>
          <p:nvPr/>
        </p:nvSpPr>
        <p:spPr bwMode="auto">
          <a:xfrm>
            <a:off x="6715147" y="4050958"/>
            <a:ext cx="5337094" cy="1305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uk-UA" b="1" dirty="0"/>
              <a:t>Критерій: </a:t>
            </a:r>
            <a:r>
              <a:rPr lang="uk-UA" dirty="0"/>
              <a:t>Центр взаємодіє з батьками (особами, які їх замінюють) здобувачів освіти з особливими освітніми потребами, фахівцями </a:t>
            </a:r>
            <a:r>
              <a:rPr lang="uk-UA" dirty="0" err="1"/>
              <a:t>інклюзивно</a:t>
            </a:r>
            <a:r>
              <a:rPr lang="uk-UA" dirty="0"/>
              <a:t>-ресурсного центру, залучає їх до необхідної підтримки здобувачів освіти</a:t>
            </a:r>
            <a:endParaRPr lang="en-US" altLang="zh-CN" sz="16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5663002" y="4173470"/>
            <a:ext cx="864408" cy="797070"/>
          </a:xfrm>
          <a:prstGeom prst="ellipse">
            <a:avLst/>
          </a:prstGeom>
          <a:solidFill>
            <a:srgbClr val="D549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uk-UA" altLang="zh-CN" dirty="0"/>
              <a:t>03</a:t>
            </a:r>
            <a:endParaRPr lang="zh-CN" altLang="en-US" dirty="0"/>
          </a:p>
        </p:txBody>
      </p:sp>
      <p:sp>
        <p:nvSpPr>
          <p:cNvPr id="13" name="Rectangle 24"/>
          <p:cNvSpPr>
            <a:spLocks noChangeArrowheads="1"/>
          </p:cNvSpPr>
          <p:nvPr/>
        </p:nvSpPr>
        <p:spPr bwMode="auto">
          <a:xfrm>
            <a:off x="6715147" y="5433723"/>
            <a:ext cx="5149045" cy="1305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uk-UA" b="1" dirty="0"/>
              <a:t>Критерій: </a:t>
            </a:r>
            <a:r>
              <a:rPr lang="ru-RU" dirty="0" err="1"/>
              <a:t>Освітнє</a:t>
            </a:r>
            <a:r>
              <a:rPr lang="ru-RU" dirty="0"/>
              <a:t> </a:t>
            </a:r>
            <a:r>
              <a:rPr lang="ru-RU" dirty="0" err="1"/>
              <a:t>середовище</a:t>
            </a:r>
            <a:r>
              <a:rPr lang="ru-RU" dirty="0"/>
              <a:t> </a:t>
            </a:r>
            <a:r>
              <a:rPr lang="ru-RU" dirty="0" err="1"/>
              <a:t>мотивує</a:t>
            </a:r>
            <a:r>
              <a:rPr lang="ru-RU" dirty="0"/>
              <a:t> </a:t>
            </a:r>
            <a:r>
              <a:rPr lang="ru-RU" dirty="0" err="1"/>
              <a:t>здобувачів</a:t>
            </a:r>
            <a:r>
              <a:rPr lang="ru-RU" dirty="0"/>
              <a:t> </a:t>
            </a:r>
            <a:r>
              <a:rPr lang="ru-RU" dirty="0" err="1"/>
              <a:t>освіти</a:t>
            </a:r>
            <a:r>
              <a:rPr lang="ru-RU" dirty="0"/>
              <a:t> до </a:t>
            </a:r>
            <a:r>
              <a:rPr lang="ru-RU" dirty="0" err="1"/>
              <a:t>оволодіння</a:t>
            </a:r>
            <a:r>
              <a:rPr lang="ru-RU" dirty="0"/>
              <a:t> </a:t>
            </a:r>
            <a:r>
              <a:rPr lang="ru-RU" dirty="0" err="1"/>
              <a:t>професійними</a:t>
            </a:r>
            <a:r>
              <a:rPr lang="ru-RU" dirty="0"/>
              <a:t> і </a:t>
            </a:r>
            <a:r>
              <a:rPr lang="ru-RU" dirty="0" err="1"/>
              <a:t>ключовими</a:t>
            </a:r>
            <a:r>
              <a:rPr lang="ru-RU" dirty="0"/>
              <a:t> компетентностями, </a:t>
            </a:r>
            <a:r>
              <a:rPr lang="ru-RU" dirty="0" err="1"/>
              <a:t>ведення</a:t>
            </a:r>
            <a:r>
              <a:rPr lang="ru-RU" dirty="0"/>
              <a:t> здорового способу </a:t>
            </a:r>
            <a:r>
              <a:rPr lang="ru-RU" dirty="0" err="1"/>
              <a:t>життя</a:t>
            </a:r>
            <a:endParaRPr lang="en-US" altLang="zh-CN" sz="16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5638922" y="5427386"/>
            <a:ext cx="864408" cy="797070"/>
          </a:xfrm>
          <a:prstGeom prst="ellipse">
            <a:avLst/>
          </a:prstGeom>
          <a:solidFill>
            <a:srgbClr val="D549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uk-UA" altLang="zh-CN" dirty="0"/>
              <a:t>04</a:t>
            </a:r>
            <a:endParaRPr lang="zh-CN" altLang="en-US" dirty="0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84CEA53-224F-4EC0-868F-1A78BE5B31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51" y="5115038"/>
            <a:ext cx="3079757" cy="149175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F7C69B5-D5AC-4FBD-B720-169CF087AE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043" y="1058171"/>
            <a:ext cx="3656806" cy="1742697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5567A085-F5E6-4977-BE77-D904F10585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72" y="2972986"/>
            <a:ext cx="2557043" cy="1917782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0EC521A5-083B-41B7-8832-85B2452950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665" y="1772469"/>
            <a:ext cx="2643715" cy="1982786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6682EDD5-53FD-4E97-B558-B3F4270BC7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67966" y="4001475"/>
            <a:ext cx="2559139" cy="191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26116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292653"/>
            <a:ext cx="12190413" cy="678897"/>
            <a:chOff x="0" y="442332"/>
            <a:chExt cx="12190413" cy="678897"/>
          </a:xfrm>
        </p:grpSpPr>
        <p:sp>
          <p:nvSpPr>
            <p:cNvPr id="2" name="矩形 1"/>
            <p:cNvSpPr/>
            <p:nvPr/>
          </p:nvSpPr>
          <p:spPr>
            <a:xfrm>
              <a:off x="0" y="1064079"/>
              <a:ext cx="12190413" cy="57150"/>
            </a:xfrm>
            <a:prstGeom prst="rect">
              <a:avLst/>
            </a:prstGeom>
            <a:solidFill>
              <a:srgbClr val="D549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TextBox 2"/>
            <p:cNvSpPr txBox="1"/>
            <p:nvPr/>
          </p:nvSpPr>
          <p:spPr>
            <a:xfrm>
              <a:off x="2445305" y="442332"/>
              <a:ext cx="72998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uk-UA" b="1" dirty="0"/>
                <a:t>Компонент: </a:t>
              </a:r>
              <a:r>
                <a:rPr lang="uk-UA" dirty="0"/>
                <a:t>Формування інклюзивного, розвивального та мотивуючого </a:t>
              </a:r>
            </a:p>
            <a:p>
              <a:pPr algn="ctr"/>
              <a:r>
                <a:rPr lang="uk-UA" dirty="0"/>
                <a:t>до навчання освітнього простору</a:t>
              </a:r>
              <a:endParaRPr lang="ru-RU" b="1" dirty="0"/>
            </a:p>
          </p:txBody>
        </p:sp>
      </p:grpSp>
      <p:sp>
        <p:nvSpPr>
          <p:cNvPr id="6" name="Rectangle 24"/>
          <p:cNvSpPr>
            <a:spLocks noChangeArrowheads="1"/>
          </p:cNvSpPr>
          <p:nvPr/>
        </p:nvSpPr>
        <p:spPr bwMode="auto">
          <a:xfrm>
            <a:off x="6621124" y="1431848"/>
            <a:ext cx="5062344" cy="973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uk-UA" b="1" dirty="0"/>
              <a:t>Критерій: </a:t>
            </a:r>
            <a:r>
              <a:rPr lang="uk-UA" dirty="0"/>
              <a:t>В центрі створено простір інформаційної взаємодії та соціально-культурної комунікації учасників освітнього процесу (бібліотека тощо)</a:t>
            </a:r>
            <a:endParaRPr lang="uk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5569289" y="1567697"/>
            <a:ext cx="864408" cy="797070"/>
          </a:xfrm>
          <a:prstGeom prst="ellipse">
            <a:avLst/>
          </a:prstGeom>
          <a:solidFill>
            <a:srgbClr val="D549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uk-UA" altLang="zh-CN" dirty="0"/>
              <a:t>05</a:t>
            </a:r>
            <a:endParaRPr lang="zh-CN" altLang="en-US" dirty="0"/>
          </a:p>
        </p:txBody>
      </p:sp>
      <p:sp>
        <p:nvSpPr>
          <p:cNvPr id="9" name="Rectangle 24"/>
          <p:cNvSpPr>
            <a:spLocks noChangeArrowheads="1"/>
          </p:cNvSpPr>
          <p:nvPr/>
        </p:nvSpPr>
        <p:spPr bwMode="auto">
          <a:xfrm>
            <a:off x="6666831" y="2671696"/>
            <a:ext cx="5337094" cy="973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uk-UA" b="1" dirty="0"/>
              <a:t>Критерій: </a:t>
            </a:r>
            <a:r>
              <a:rPr lang="uk-UA" dirty="0"/>
              <a:t>ДНЗ «РЦПО БТ ХО» планує та реалізує заходи щодо залучення здобувачів освіти та педагогічних працівників до позаурочної діяльності</a:t>
            </a:r>
            <a:endParaRPr lang="en-US" altLang="zh-CN" sz="16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5638922" y="2686118"/>
            <a:ext cx="864408" cy="797070"/>
          </a:xfrm>
          <a:prstGeom prst="ellipse">
            <a:avLst/>
          </a:prstGeom>
          <a:solidFill>
            <a:srgbClr val="D549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uk-UA" altLang="zh-CN" dirty="0"/>
              <a:t>06</a:t>
            </a:r>
            <a:endParaRPr lang="zh-CN" altLang="en-US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A665DF2-390A-4D14-822D-505FB0F84E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207" y="3531398"/>
            <a:ext cx="3029360" cy="2272020"/>
          </a:xfrm>
          <a:prstGeom prst="rect">
            <a:avLst/>
          </a:prstGeom>
        </p:spPr>
      </p:pic>
      <p:pic>
        <p:nvPicPr>
          <p:cNvPr id="3074" name="Picture 2" descr="http://cpto2.com.ua/images/vneshnivid/baza55.jpg">
            <a:extLst>
              <a:ext uri="{FF2B5EF4-FFF2-40B4-BE49-F238E27FC236}">
                <a16:creationId xmlns:a16="http://schemas.microsoft.com/office/drawing/2014/main" id="{38E7D79C-95D8-4D10-A389-99C673588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8838" y="4667408"/>
            <a:ext cx="3241312" cy="2070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48061CA-7610-407B-877A-1716B778C3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8583" y="3862939"/>
            <a:ext cx="5427168" cy="250484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A77AEB9-F862-4389-A79A-9AD5E52429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207" y="697747"/>
            <a:ext cx="2919959" cy="194473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97CE13E-27A1-49C6-9FED-0EDB8825DC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71881" y="1573724"/>
            <a:ext cx="3603540" cy="249151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C44AE19-E96E-4A90-8CC3-AF6E7E7B3E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11129" y="3709055"/>
            <a:ext cx="3303864" cy="1355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26681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Диаграмма ответов в Формах. Вопрос: 9. Психологічний клімат закладу освіти сприяє співпраці педагогів?. Количество ответов: 23 ответа.">
            <a:extLst>
              <a:ext uri="{FF2B5EF4-FFF2-40B4-BE49-F238E27FC236}">
                <a16:creationId xmlns:a16="http://schemas.microsoft.com/office/drawing/2014/main" id="{CE09BA5A-EAF2-4963-9A80-60015C399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327" y="238059"/>
            <a:ext cx="7807576" cy="336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56CF94F-79DD-4964-AA20-B3E69D7D4B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7715"/>
          <a:stretch/>
        </p:blipFill>
        <p:spPr>
          <a:xfrm>
            <a:off x="5810585" y="4030713"/>
            <a:ext cx="5798895" cy="1858993"/>
          </a:xfrm>
          <a:prstGeom prst="rect">
            <a:avLst/>
          </a:prstGeom>
        </p:spPr>
      </p:pic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458D69B-D7E7-4C5B-8FE9-D1997B1B6BCC}"/>
              </a:ext>
            </a:extLst>
          </p:cNvPr>
          <p:cNvSpPr/>
          <p:nvPr/>
        </p:nvSpPr>
        <p:spPr>
          <a:xfrm>
            <a:off x="231596" y="692458"/>
            <a:ext cx="1268730" cy="4457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D4BBE982-533F-4003-A33A-45BF4B738CA4}"/>
              </a:ext>
            </a:extLst>
          </p:cNvPr>
          <p:cNvSpPr/>
          <p:nvPr/>
        </p:nvSpPr>
        <p:spPr>
          <a:xfrm>
            <a:off x="1783634" y="947247"/>
            <a:ext cx="985422" cy="3819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2BBF9FB-87B3-481D-8D47-41CDBDBF6B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596" y="3429795"/>
            <a:ext cx="5012807" cy="3357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8006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48235"/>
            <a:ext cx="12190413" cy="923315"/>
            <a:chOff x="0" y="197914"/>
            <a:chExt cx="12190413" cy="923315"/>
          </a:xfrm>
        </p:grpSpPr>
        <p:sp>
          <p:nvSpPr>
            <p:cNvPr id="2" name="矩形 1"/>
            <p:cNvSpPr/>
            <p:nvPr/>
          </p:nvSpPr>
          <p:spPr>
            <a:xfrm>
              <a:off x="0" y="1064079"/>
              <a:ext cx="12190413" cy="57150"/>
            </a:xfrm>
            <a:prstGeom prst="rect">
              <a:avLst/>
            </a:prstGeom>
            <a:solidFill>
              <a:srgbClr val="D549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TextBox 2"/>
            <p:cNvSpPr txBox="1"/>
            <p:nvPr/>
          </p:nvSpPr>
          <p:spPr>
            <a:xfrm>
              <a:off x="150920" y="197914"/>
              <a:ext cx="1148770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600" dirty="0"/>
                <a:t>ПОЛОЖЕННЯ</a:t>
              </a:r>
            </a:p>
            <a:p>
              <a:pPr algn="ctr"/>
              <a:r>
                <a:rPr lang="uk-UA" sz="1600" dirty="0"/>
                <a:t>про внутрішню систему забезпечення якості професійної (професійно-технічної) освіти у Державному навчальному закладі</a:t>
              </a:r>
            </a:p>
            <a:p>
              <a:pPr algn="ctr"/>
              <a:r>
                <a:rPr lang="uk-UA" sz="1600" dirty="0"/>
                <a:t>«Регіональний центр професійної освіти будівельних технологій Харківської області»</a:t>
              </a:r>
              <a:endPara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" name="圆角矩形 17"/>
          <p:cNvSpPr/>
          <p:nvPr/>
        </p:nvSpPr>
        <p:spPr>
          <a:xfrm>
            <a:off x="761485" y="3079489"/>
            <a:ext cx="848471" cy="520804"/>
          </a:xfrm>
          <a:prstGeom prst="roundRect">
            <a:avLst/>
          </a:prstGeom>
          <a:solidFill>
            <a:srgbClr val="D549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26"/>
          <p:cNvSpPr txBox="1"/>
          <p:nvPr/>
        </p:nvSpPr>
        <p:spPr>
          <a:xfrm>
            <a:off x="266842" y="1167966"/>
            <a:ext cx="1802096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uk-UA" altLang="zh-CN" dirty="0" err="1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</a:rPr>
              <a:t>Проєктування</a:t>
            </a:r>
            <a:endParaRPr lang="en-US" altLang="zh-CN" dirty="0">
              <a:solidFill>
                <a:schemeClr val="bg1">
                  <a:lumMod val="50000"/>
                </a:schemeClr>
              </a:solidFill>
              <a:latin typeface="方正姚体" panose="02010601030101010101" pitchFamily="2" charset="-122"/>
            </a:endParaRPr>
          </a:p>
        </p:txBody>
      </p:sp>
      <p:sp>
        <p:nvSpPr>
          <p:cNvPr id="7" name="文本框 27"/>
          <p:cNvSpPr txBox="1"/>
          <p:nvPr/>
        </p:nvSpPr>
        <p:spPr>
          <a:xfrm>
            <a:off x="1308828" y="1569367"/>
            <a:ext cx="2177199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uk-UA" altLang="zh-CN" dirty="0" err="1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</a:rPr>
              <a:t>Самооцінювання</a:t>
            </a:r>
            <a:endParaRPr lang="en-US" altLang="zh-CN" dirty="0">
              <a:solidFill>
                <a:schemeClr val="bg1">
                  <a:lumMod val="50000"/>
                </a:schemeClr>
              </a:solidFill>
              <a:latin typeface="方正姚体" panose="02010601030101010101" pitchFamily="2" charset="-122"/>
            </a:endParaRPr>
          </a:p>
        </p:txBody>
      </p:sp>
      <p:sp>
        <p:nvSpPr>
          <p:cNvPr id="9" name="文本框 28"/>
          <p:cNvSpPr txBox="1"/>
          <p:nvPr/>
        </p:nvSpPr>
        <p:spPr>
          <a:xfrm>
            <a:off x="3212865" y="2003523"/>
            <a:ext cx="1415772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uk-UA" altLang="zh-CN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</a:rPr>
              <a:t>Звітування</a:t>
            </a:r>
            <a:endParaRPr lang="en-US" altLang="zh-CN" dirty="0">
              <a:solidFill>
                <a:schemeClr val="bg1">
                  <a:lumMod val="50000"/>
                </a:schemeClr>
              </a:solidFill>
              <a:latin typeface="方正姚体" panose="02010601030101010101" pitchFamily="2" charset="-122"/>
            </a:endParaRPr>
          </a:p>
        </p:txBody>
      </p:sp>
      <p:sp>
        <p:nvSpPr>
          <p:cNvPr id="10" name="文本框 29"/>
          <p:cNvSpPr txBox="1"/>
          <p:nvPr/>
        </p:nvSpPr>
        <p:spPr>
          <a:xfrm>
            <a:off x="4740795" y="2431087"/>
            <a:ext cx="1568058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uk-UA" altLang="zh-CN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</a:rPr>
              <a:t>Планування</a:t>
            </a:r>
            <a:endParaRPr lang="en-US" altLang="zh-CN" dirty="0">
              <a:solidFill>
                <a:schemeClr val="bg1">
                  <a:lumMod val="50000"/>
                </a:schemeClr>
              </a:solidFill>
              <a:latin typeface="方正姚体" panose="02010601030101010101" pitchFamily="2" charset="-122"/>
            </a:endParaRPr>
          </a:p>
        </p:txBody>
      </p:sp>
      <p:sp>
        <p:nvSpPr>
          <p:cNvPr id="11" name="圆角矩形 22"/>
          <p:cNvSpPr/>
          <p:nvPr/>
        </p:nvSpPr>
        <p:spPr>
          <a:xfrm>
            <a:off x="2123756" y="3082499"/>
            <a:ext cx="848471" cy="520804"/>
          </a:xfrm>
          <a:prstGeom prst="roundRect">
            <a:avLst/>
          </a:prstGeom>
          <a:solidFill>
            <a:srgbClr val="D549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圆角矩形 23"/>
          <p:cNvSpPr/>
          <p:nvPr/>
        </p:nvSpPr>
        <p:spPr>
          <a:xfrm>
            <a:off x="3486027" y="3079489"/>
            <a:ext cx="848471" cy="520804"/>
          </a:xfrm>
          <a:prstGeom prst="roundRect">
            <a:avLst/>
          </a:prstGeom>
          <a:solidFill>
            <a:srgbClr val="D549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圆角矩形 24"/>
          <p:cNvSpPr/>
          <p:nvPr/>
        </p:nvSpPr>
        <p:spPr>
          <a:xfrm>
            <a:off x="4848298" y="3079489"/>
            <a:ext cx="848471" cy="520804"/>
          </a:xfrm>
          <a:prstGeom prst="roundRect">
            <a:avLst/>
          </a:prstGeom>
          <a:solidFill>
            <a:srgbClr val="D549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/>
        </p:nvGrpSpPr>
        <p:grpSpPr>
          <a:xfrm>
            <a:off x="1010270" y="3203214"/>
            <a:ext cx="315240" cy="301489"/>
            <a:chOff x="1004888" y="993775"/>
            <a:chExt cx="2438400" cy="2332038"/>
          </a:xfrm>
          <a:solidFill>
            <a:srgbClr val="FEFEFE"/>
          </a:solidFill>
        </p:grpSpPr>
        <p:sp>
          <p:nvSpPr>
            <p:cNvPr id="15" name="Freeform 25"/>
            <p:cNvSpPr>
              <a:spLocks/>
            </p:cNvSpPr>
            <p:nvPr/>
          </p:nvSpPr>
          <p:spPr bwMode="auto">
            <a:xfrm>
              <a:off x="1898651" y="2670175"/>
              <a:ext cx="655638" cy="655638"/>
            </a:xfrm>
            <a:custGeom>
              <a:avLst/>
              <a:gdLst>
                <a:gd name="T0" fmla="*/ 206 w 413"/>
                <a:gd name="T1" fmla="*/ 413 h 413"/>
                <a:gd name="T2" fmla="*/ 0 w 413"/>
                <a:gd name="T3" fmla="*/ 0 h 413"/>
                <a:gd name="T4" fmla="*/ 413 w 413"/>
                <a:gd name="T5" fmla="*/ 0 h 413"/>
                <a:gd name="T6" fmla="*/ 206 w 413"/>
                <a:gd name="T7" fmla="*/ 413 h 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3" h="413">
                  <a:moveTo>
                    <a:pt x="206" y="413"/>
                  </a:moveTo>
                  <a:lnTo>
                    <a:pt x="0" y="0"/>
                  </a:lnTo>
                  <a:lnTo>
                    <a:pt x="413" y="0"/>
                  </a:lnTo>
                  <a:lnTo>
                    <a:pt x="206" y="4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16" name="任意多边形 27"/>
            <p:cNvSpPr>
              <a:spLocks noChangeArrowheads="1"/>
            </p:cNvSpPr>
            <p:nvPr/>
          </p:nvSpPr>
          <p:spPr bwMode="auto">
            <a:xfrm>
              <a:off x="1004888" y="993775"/>
              <a:ext cx="2438400" cy="1774825"/>
            </a:xfrm>
            <a:custGeom>
              <a:avLst/>
              <a:gdLst>
                <a:gd name="connsiteX0" fmla="*/ 290196 w 2438400"/>
                <a:gd name="connsiteY0" fmla="*/ 0 h 1774825"/>
                <a:gd name="connsiteX1" fmla="*/ 2151973 w 2438400"/>
                <a:gd name="connsiteY1" fmla="*/ 0 h 1774825"/>
                <a:gd name="connsiteX2" fmla="*/ 2438400 w 2438400"/>
                <a:gd name="connsiteY2" fmla="*/ 286384 h 1774825"/>
                <a:gd name="connsiteX3" fmla="*/ 2438400 w 2438400"/>
                <a:gd name="connsiteY3" fmla="*/ 1484673 h 1774825"/>
                <a:gd name="connsiteX4" fmla="*/ 2151973 w 2438400"/>
                <a:gd name="connsiteY4" fmla="*/ 1774825 h 1774825"/>
                <a:gd name="connsiteX5" fmla="*/ 290196 w 2438400"/>
                <a:gd name="connsiteY5" fmla="*/ 1774825 h 1774825"/>
                <a:gd name="connsiteX6" fmla="*/ 0 w 2438400"/>
                <a:gd name="connsiteY6" fmla="*/ 1484673 h 1774825"/>
                <a:gd name="connsiteX7" fmla="*/ 0 w 2438400"/>
                <a:gd name="connsiteY7" fmla="*/ 286384 h 1774825"/>
                <a:gd name="connsiteX8" fmla="*/ 290196 w 2438400"/>
                <a:gd name="connsiteY8" fmla="*/ 0 h 1774825"/>
                <a:gd name="connsiteX9" fmla="*/ 471488 w 2438400"/>
                <a:gd name="connsiteY9" fmla="*/ 425450 h 1774825"/>
                <a:gd name="connsiteX10" fmla="*/ 471488 w 2438400"/>
                <a:gd name="connsiteY10" fmla="*/ 598488 h 1774825"/>
                <a:gd name="connsiteX11" fmla="*/ 1971676 w 2438400"/>
                <a:gd name="connsiteY11" fmla="*/ 598488 h 1774825"/>
                <a:gd name="connsiteX12" fmla="*/ 1971676 w 2438400"/>
                <a:gd name="connsiteY12" fmla="*/ 425450 h 1774825"/>
                <a:gd name="connsiteX13" fmla="*/ 471488 w 2438400"/>
                <a:gd name="connsiteY13" fmla="*/ 425450 h 1774825"/>
                <a:gd name="connsiteX14" fmla="*/ 471488 w 2438400"/>
                <a:gd name="connsiteY14" fmla="*/ 801688 h 1774825"/>
                <a:gd name="connsiteX15" fmla="*/ 471488 w 2438400"/>
                <a:gd name="connsiteY15" fmla="*/ 971551 h 1774825"/>
                <a:gd name="connsiteX16" fmla="*/ 1971676 w 2438400"/>
                <a:gd name="connsiteY16" fmla="*/ 971551 h 1774825"/>
                <a:gd name="connsiteX17" fmla="*/ 1971676 w 2438400"/>
                <a:gd name="connsiteY17" fmla="*/ 801688 h 1774825"/>
                <a:gd name="connsiteX18" fmla="*/ 471488 w 2438400"/>
                <a:gd name="connsiteY18" fmla="*/ 801688 h 1774825"/>
                <a:gd name="connsiteX19" fmla="*/ 471488 w 2438400"/>
                <a:gd name="connsiteY19" fmla="*/ 1174750 h 1774825"/>
                <a:gd name="connsiteX20" fmla="*/ 471488 w 2438400"/>
                <a:gd name="connsiteY20" fmla="*/ 1347788 h 1774825"/>
                <a:gd name="connsiteX21" fmla="*/ 1971676 w 2438400"/>
                <a:gd name="connsiteY21" fmla="*/ 1347788 h 1774825"/>
                <a:gd name="connsiteX22" fmla="*/ 1971676 w 2438400"/>
                <a:gd name="connsiteY22" fmla="*/ 1174750 h 1774825"/>
                <a:gd name="connsiteX23" fmla="*/ 471488 w 2438400"/>
                <a:gd name="connsiteY23" fmla="*/ 1174750 h 1774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438400" h="1774825">
                  <a:moveTo>
                    <a:pt x="290196" y="0"/>
                  </a:moveTo>
                  <a:cubicBezTo>
                    <a:pt x="2151973" y="0"/>
                    <a:pt x="2151973" y="0"/>
                    <a:pt x="2151973" y="0"/>
                  </a:cubicBezTo>
                  <a:cubicBezTo>
                    <a:pt x="2310262" y="0"/>
                    <a:pt x="2438400" y="128119"/>
                    <a:pt x="2438400" y="286384"/>
                  </a:cubicBezTo>
                  <a:lnTo>
                    <a:pt x="2438400" y="1484673"/>
                  </a:lnTo>
                  <a:cubicBezTo>
                    <a:pt x="2438400" y="1646706"/>
                    <a:pt x="2310262" y="1774825"/>
                    <a:pt x="2151973" y="1774825"/>
                  </a:cubicBezTo>
                  <a:cubicBezTo>
                    <a:pt x="290196" y="1774825"/>
                    <a:pt x="290196" y="1774825"/>
                    <a:pt x="290196" y="1774825"/>
                  </a:cubicBezTo>
                  <a:cubicBezTo>
                    <a:pt x="131907" y="1774825"/>
                    <a:pt x="0" y="1646706"/>
                    <a:pt x="0" y="1484673"/>
                  </a:cubicBezTo>
                  <a:cubicBezTo>
                    <a:pt x="0" y="286384"/>
                    <a:pt x="0" y="286384"/>
                    <a:pt x="0" y="286384"/>
                  </a:cubicBezTo>
                  <a:cubicBezTo>
                    <a:pt x="0" y="128119"/>
                    <a:pt x="131907" y="0"/>
                    <a:pt x="290196" y="0"/>
                  </a:cubicBezTo>
                  <a:close/>
                  <a:moveTo>
                    <a:pt x="471488" y="425450"/>
                  </a:moveTo>
                  <a:lnTo>
                    <a:pt x="471488" y="598488"/>
                  </a:lnTo>
                  <a:lnTo>
                    <a:pt x="1971676" y="598488"/>
                  </a:lnTo>
                  <a:lnTo>
                    <a:pt x="1971676" y="425450"/>
                  </a:lnTo>
                  <a:lnTo>
                    <a:pt x="471488" y="425450"/>
                  </a:lnTo>
                  <a:close/>
                  <a:moveTo>
                    <a:pt x="471488" y="801688"/>
                  </a:moveTo>
                  <a:lnTo>
                    <a:pt x="471488" y="971551"/>
                  </a:lnTo>
                  <a:lnTo>
                    <a:pt x="1971676" y="971551"/>
                  </a:lnTo>
                  <a:lnTo>
                    <a:pt x="1971676" y="801688"/>
                  </a:lnTo>
                  <a:lnTo>
                    <a:pt x="471488" y="801688"/>
                  </a:lnTo>
                  <a:close/>
                  <a:moveTo>
                    <a:pt x="471488" y="1174750"/>
                  </a:moveTo>
                  <a:lnTo>
                    <a:pt x="471488" y="1347788"/>
                  </a:lnTo>
                  <a:lnTo>
                    <a:pt x="1971676" y="1347788"/>
                  </a:lnTo>
                  <a:lnTo>
                    <a:pt x="1971676" y="1174750"/>
                  </a:lnTo>
                  <a:lnTo>
                    <a:pt x="471488" y="11747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2000">
                <a:solidFill>
                  <a:prstClr val="black"/>
                </a:solidFill>
              </a:endParaRPr>
            </a:p>
          </p:txBody>
        </p:sp>
      </p:grpSp>
      <p:grpSp>
        <p:nvGrpSpPr>
          <p:cNvPr id="17" name="组合 16"/>
          <p:cNvGrpSpPr>
            <a:grpSpLocks noChangeAspect="1"/>
          </p:cNvGrpSpPr>
          <p:nvPr/>
        </p:nvGrpSpPr>
        <p:grpSpPr>
          <a:xfrm>
            <a:off x="2325305" y="3190674"/>
            <a:ext cx="419852" cy="319007"/>
            <a:chOff x="4268086" y="4221191"/>
            <a:chExt cx="509646" cy="387231"/>
          </a:xfrm>
          <a:solidFill>
            <a:schemeClr val="bg1"/>
          </a:solidFill>
        </p:grpSpPr>
        <p:sp>
          <p:nvSpPr>
            <p:cNvPr id="18" name="Freeform 20"/>
            <p:cNvSpPr>
              <a:spLocks noEditPoints="1"/>
            </p:cNvSpPr>
            <p:nvPr/>
          </p:nvSpPr>
          <p:spPr bwMode="auto">
            <a:xfrm>
              <a:off x="4268086" y="4273030"/>
              <a:ext cx="337890" cy="335392"/>
            </a:xfrm>
            <a:custGeom>
              <a:avLst/>
              <a:gdLst>
                <a:gd name="T0" fmla="*/ 229 w 229"/>
                <a:gd name="T1" fmla="*/ 128 h 227"/>
                <a:gd name="T2" fmla="*/ 229 w 229"/>
                <a:gd name="T3" fmla="*/ 98 h 227"/>
                <a:gd name="T4" fmla="*/ 206 w 229"/>
                <a:gd name="T5" fmla="*/ 93 h 227"/>
                <a:gd name="T6" fmla="*/ 200 w 229"/>
                <a:gd name="T7" fmla="*/ 76 h 227"/>
                <a:gd name="T8" fmla="*/ 216 w 229"/>
                <a:gd name="T9" fmla="*/ 58 h 227"/>
                <a:gd name="T10" fmla="*/ 198 w 229"/>
                <a:gd name="T11" fmla="*/ 34 h 227"/>
                <a:gd name="T12" fmla="*/ 176 w 229"/>
                <a:gd name="T13" fmla="*/ 44 h 227"/>
                <a:gd name="T14" fmla="*/ 161 w 229"/>
                <a:gd name="T15" fmla="*/ 33 h 227"/>
                <a:gd name="T16" fmla="*/ 164 w 229"/>
                <a:gd name="T17" fmla="*/ 9 h 227"/>
                <a:gd name="T18" fmla="*/ 135 w 229"/>
                <a:gd name="T19" fmla="*/ 0 h 227"/>
                <a:gd name="T20" fmla="*/ 123 w 229"/>
                <a:gd name="T21" fmla="*/ 20 h 227"/>
                <a:gd name="T22" fmla="*/ 114 w 229"/>
                <a:gd name="T23" fmla="*/ 20 h 227"/>
                <a:gd name="T24" fmla="*/ 105 w 229"/>
                <a:gd name="T25" fmla="*/ 20 h 227"/>
                <a:gd name="T26" fmla="*/ 93 w 229"/>
                <a:gd name="T27" fmla="*/ 0 h 227"/>
                <a:gd name="T28" fmla="*/ 65 w 229"/>
                <a:gd name="T29" fmla="*/ 9 h 227"/>
                <a:gd name="T30" fmla="*/ 67 w 229"/>
                <a:gd name="T31" fmla="*/ 33 h 227"/>
                <a:gd name="T32" fmla="*/ 52 w 229"/>
                <a:gd name="T33" fmla="*/ 44 h 227"/>
                <a:gd name="T34" fmla="*/ 30 w 229"/>
                <a:gd name="T35" fmla="*/ 34 h 227"/>
                <a:gd name="T36" fmla="*/ 13 w 229"/>
                <a:gd name="T37" fmla="*/ 58 h 227"/>
                <a:gd name="T38" fmla="*/ 29 w 229"/>
                <a:gd name="T39" fmla="*/ 76 h 227"/>
                <a:gd name="T40" fmla="*/ 23 w 229"/>
                <a:gd name="T41" fmla="*/ 94 h 227"/>
                <a:gd name="T42" fmla="*/ 0 w 229"/>
                <a:gd name="T43" fmla="*/ 98 h 227"/>
                <a:gd name="T44" fmla="*/ 0 w 229"/>
                <a:gd name="T45" fmla="*/ 128 h 227"/>
                <a:gd name="T46" fmla="*/ 23 w 229"/>
                <a:gd name="T47" fmla="*/ 133 h 227"/>
                <a:gd name="T48" fmla="*/ 29 w 229"/>
                <a:gd name="T49" fmla="*/ 151 h 227"/>
                <a:gd name="T50" fmla="*/ 13 w 229"/>
                <a:gd name="T51" fmla="*/ 169 h 227"/>
                <a:gd name="T52" fmla="*/ 31 w 229"/>
                <a:gd name="T53" fmla="*/ 193 h 227"/>
                <a:gd name="T54" fmla="*/ 52 w 229"/>
                <a:gd name="T55" fmla="*/ 183 h 227"/>
                <a:gd name="T56" fmla="*/ 67 w 229"/>
                <a:gd name="T57" fmla="*/ 194 h 227"/>
                <a:gd name="T58" fmla="*/ 65 w 229"/>
                <a:gd name="T59" fmla="*/ 218 h 227"/>
                <a:gd name="T60" fmla="*/ 93 w 229"/>
                <a:gd name="T61" fmla="*/ 227 h 227"/>
                <a:gd name="T62" fmla="*/ 105 w 229"/>
                <a:gd name="T63" fmla="*/ 206 h 227"/>
                <a:gd name="T64" fmla="*/ 114 w 229"/>
                <a:gd name="T65" fmla="*/ 207 h 227"/>
                <a:gd name="T66" fmla="*/ 124 w 229"/>
                <a:gd name="T67" fmla="*/ 206 h 227"/>
                <a:gd name="T68" fmla="*/ 135 w 229"/>
                <a:gd name="T69" fmla="*/ 227 h 227"/>
                <a:gd name="T70" fmla="*/ 164 w 229"/>
                <a:gd name="T71" fmla="*/ 217 h 227"/>
                <a:gd name="T72" fmla="*/ 161 w 229"/>
                <a:gd name="T73" fmla="*/ 194 h 227"/>
                <a:gd name="T74" fmla="*/ 176 w 229"/>
                <a:gd name="T75" fmla="*/ 183 h 227"/>
                <a:gd name="T76" fmla="*/ 198 w 229"/>
                <a:gd name="T77" fmla="*/ 193 h 227"/>
                <a:gd name="T78" fmla="*/ 216 w 229"/>
                <a:gd name="T79" fmla="*/ 168 h 227"/>
                <a:gd name="T80" fmla="*/ 200 w 229"/>
                <a:gd name="T81" fmla="*/ 151 h 227"/>
                <a:gd name="T82" fmla="*/ 206 w 229"/>
                <a:gd name="T83" fmla="*/ 133 h 227"/>
                <a:gd name="T84" fmla="*/ 229 w 229"/>
                <a:gd name="T85" fmla="*/ 128 h 227"/>
                <a:gd name="T86" fmla="*/ 114 w 229"/>
                <a:gd name="T87" fmla="*/ 180 h 227"/>
                <a:gd name="T88" fmla="*/ 47 w 229"/>
                <a:gd name="T89" fmla="*/ 113 h 227"/>
                <a:gd name="T90" fmla="*/ 114 w 229"/>
                <a:gd name="T91" fmla="*/ 46 h 227"/>
                <a:gd name="T92" fmla="*/ 181 w 229"/>
                <a:gd name="T93" fmla="*/ 113 h 227"/>
                <a:gd name="T94" fmla="*/ 114 w 229"/>
                <a:gd name="T95" fmla="*/ 18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29" h="227">
                  <a:moveTo>
                    <a:pt x="229" y="128"/>
                  </a:moveTo>
                  <a:cubicBezTo>
                    <a:pt x="229" y="98"/>
                    <a:pt x="229" y="98"/>
                    <a:pt x="229" y="98"/>
                  </a:cubicBezTo>
                  <a:cubicBezTo>
                    <a:pt x="206" y="93"/>
                    <a:pt x="206" y="93"/>
                    <a:pt x="206" y="93"/>
                  </a:cubicBezTo>
                  <a:cubicBezTo>
                    <a:pt x="204" y="87"/>
                    <a:pt x="202" y="81"/>
                    <a:pt x="200" y="76"/>
                  </a:cubicBezTo>
                  <a:cubicBezTo>
                    <a:pt x="216" y="58"/>
                    <a:pt x="216" y="58"/>
                    <a:pt x="216" y="58"/>
                  </a:cubicBezTo>
                  <a:cubicBezTo>
                    <a:pt x="198" y="34"/>
                    <a:pt x="198" y="34"/>
                    <a:pt x="198" y="34"/>
                  </a:cubicBezTo>
                  <a:cubicBezTo>
                    <a:pt x="176" y="44"/>
                    <a:pt x="176" y="44"/>
                    <a:pt x="176" y="44"/>
                  </a:cubicBezTo>
                  <a:cubicBezTo>
                    <a:pt x="172" y="39"/>
                    <a:pt x="167" y="36"/>
                    <a:pt x="161" y="33"/>
                  </a:cubicBezTo>
                  <a:cubicBezTo>
                    <a:pt x="164" y="9"/>
                    <a:pt x="164" y="9"/>
                    <a:pt x="164" y="9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23" y="20"/>
                    <a:pt x="123" y="20"/>
                    <a:pt x="123" y="20"/>
                  </a:cubicBezTo>
                  <a:cubicBezTo>
                    <a:pt x="120" y="20"/>
                    <a:pt x="117" y="20"/>
                    <a:pt x="114" y="20"/>
                  </a:cubicBezTo>
                  <a:cubicBezTo>
                    <a:pt x="111" y="20"/>
                    <a:pt x="108" y="20"/>
                    <a:pt x="105" y="2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67" y="33"/>
                    <a:pt x="67" y="33"/>
                    <a:pt x="67" y="33"/>
                  </a:cubicBezTo>
                  <a:cubicBezTo>
                    <a:pt x="62" y="36"/>
                    <a:pt x="57" y="39"/>
                    <a:pt x="52" y="44"/>
                  </a:cubicBezTo>
                  <a:cubicBezTo>
                    <a:pt x="30" y="34"/>
                    <a:pt x="30" y="34"/>
                    <a:pt x="30" y="34"/>
                  </a:cubicBezTo>
                  <a:cubicBezTo>
                    <a:pt x="13" y="58"/>
                    <a:pt x="13" y="58"/>
                    <a:pt x="13" y="58"/>
                  </a:cubicBezTo>
                  <a:cubicBezTo>
                    <a:pt x="29" y="76"/>
                    <a:pt x="29" y="76"/>
                    <a:pt x="29" y="76"/>
                  </a:cubicBezTo>
                  <a:cubicBezTo>
                    <a:pt x="26" y="81"/>
                    <a:pt x="24" y="87"/>
                    <a:pt x="23" y="94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23" y="133"/>
                    <a:pt x="23" y="133"/>
                    <a:pt x="23" y="133"/>
                  </a:cubicBezTo>
                  <a:cubicBezTo>
                    <a:pt x="24" y="139"/>
                    <a:pt x="26" y="145"/>
                    <a:pt x="29" y="151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31" y="193"/>
                    <a:pt x="31" y="193"/>
                    <a:pt x="31" y="193"/>
                  </a:cubicBezTo>
                  <a:cubicBezTo>
                    <a:pt x="52" y="183"/>
                    <a:pt x="52" y="183"/>
                    <a:pt x="52" y="183"/>
                  </a:cubicBezTo>
                  <a:cubicBezTo>
                    <a:pt x="57" y="187"/>
                    <a:pt x="62" y="191"/>
                    <a:pt x="67" y="194"/>
                  </a:cubicBezTo>
                  <a:cubicBezTo>
                    <a:pt x="65" y="218"/>
                    <a:pt x="65" y="218"/>
                    <a:pt x="65" y="218"/>
                  </a:cubicBezTo>
                  <a:cubicBezTo>
                    <a:pt x="93" y="227"/>
                    <a:pt x="93" y="227"/>
                    <a:pt x="93" y="227"/>
                  </a:cubicBezTo>
                  <a:cubicBezTo>
                    <a:pt x="105" y="206"/>
                    <a:pt x="105" y="206"/>
                    <a:pt x="105" y="206"/>
                  </a:cubicBezTo>
                  <a:cubicBezTo>
                    <a:pt x="108" y="207"/>
                    <a:pt x="111" y="207"/>
                    <a:pt x="114" y="207"/>
                  </a:cubicBezTo>
                  <a:cubicBezTo>
                    <a:pt x="117" y="207"/>
                    <a:pt x="121" y="207"/>
                    <a:pt x="124" y="206"/>
                  </a:cubicBezTo>
                  <a:cubicBezTo>
                    <a:pt x="135" y="227"/>
                    <a:pt x="135" y="227"/>
                    <a:pt x="135" y="227"/>
                  </a:cubicBezTo>
                  <a:cubicBezTo>
                    <a:pt x="164" y="217"/>
                    <a:pt x="164" y="217"/>
                    <a:pt x="164" y="217"/>
                  </a:cubicBezTo>
                  <a:cubicBezTo>
                    <a:pt x="161" y="194"/>
                    <a:pt x="161" y="194"/>
                    <a:pt x="161" y="194"/>
                  </a:cubicBezTo>
                  <a:cubicBezTo>
                    <a:pt x="167" y="191"/>
                    <a:pt x="172" y="187"/>
                    <a:pt x="176" y="183"/>
                  </a:cubicBezTo>
                  <a:cubicBezTo>
                    <a:pt x="198" y="193"/>
                    <a:pt x="198" y="193"/>
                    <a:pt x="198" y="193"/>
                  </a:cubicBezTo>
                  <a:cubicBezTo>
                    <a:pt x="216" y="168"/>
                    <a:pt x="216" y="168"/>
                    <a:pt x="216" y="168"/>
                  </a:cubicBezTo>
                  <a:cubicBezTo>
                    <a:pt x="200" y="151"/>
                    <a:pt x="200" y="151"/>
                    <a:pt x="200" y="151"/>
                  </a:cubicBezTo>
                  <a:cubicBezTo>
                    <a:pt x="202" y="145"/>
                    <a:pt x="204" y="139"/>
                    <a:pt x="206" y="133"/>
                  </a:cubicBezTo>
                  <a:lnTo>
                    <a:pt x="229" y="128"/>
                  </a:lnTo>
                  <a:close/>
                  <a:moveTo>
                    <a:pt x="114" y="180"/>
                  </a:moveTo>
                  <a:cubicBezTo>
                    <a:pt x="77" y="180"/>
                    <a:pt x="47" y="150"/>
                    <a:pt x="47" y="113"/>
                  </a:cubicBezTo>
                  <a:cubicBezTo>
                    <a:pt x="47" y="76"/>
                    <a:pt x="77" y="46"/>
                    <a:pt x="114" y="46"/>
                  </a:cubicBezTo>
                  <a:cubicBezTo>
                    <a:pt x="151" y="46"/>
                    <a:pt x="181" y="76"/>
                    <a:pt x="181" y="113"/>
                  </a:cubicBezTo>
                  <a:cubicBezTo>
                    <a:pt x="181" y="150"/>
                    <a:pt x="151" y="180"/>
                    <a:pt x="114" y="18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>
                <a:solidFill>
                  <a:prstClr val="black"/>
                </a:solidFill>
              </a:endParaRPr>
            </a:p>
          </p:txBody>
        </p:sp>
        <p:sp>
          <p:nvSpPr>
            <p:cNvPr id="19" name="Freeform 21"/>
            <p:cNvSpPr>
              <a:spLocks noEditPoints="1"/>
            </p:cNvSpPr>
            <p:nvPr/>
          </p:nvSpPr>
          <p:spPr bwMode="auto">
            <a:xfrm>
              <a:off x="4577871" y="4221191"/>
              <a:ext cx="199861" cy="199861"/>
            </a:xfrm>
            <a:custGeom>
              <a:avLst/>
              <a:gdLst>
                <a:gd name="T0" fmla="*/ 135 w 135"/>
                <a:gd name="T1" fmla="*/ 76 h 135"/>
                <a:gd name="T2" fmla="*/ 135 w 135"/>
                <a:gd name="T3" fmla="*/ 58 h 135"/>
                <a:gd name="T4" fmla="*/ 122 w 135"/>
                <a:gd name="T5" fmla="*/ 55 h 135"/>
                <a:gd name="T6" fmla="*/ 118 w 135"/>
                <a:gd name="T7" fmla="*/ 45 h 135"/>
                <a:gd name="T8" fmla="*/ 128 w 135"/>
                <a:gd name="T9" fmla="*/ 34 h 135"/>
                <a:gd name="T10" fmla="*/ 117 w 135"/>
                <a:gd name="T11" fmla="*/ 20 h 135"/>
                <a:gd name="T12" fmla="*/ 104 w 135"/>
                <a:gd name="T13" fmla="*/ 26 h 135"/>
                <a:gd name="T14" fmla="*/ 96 w 135"/>
                <a:gd name="T15" fmla="*/ 19 h 135"/>
                <a:gd name="T16" fmla="*/ 97 w 135"/>
                <a:gd name="T17" fmla="*/ 5 h 135"/>
                <a:gd name="T18" fmla="*/ 80 w 135"/>
                <a:gd name="T19" fmla="*/ 0 h 135"/>
                <a:gd name="T20" fmla="*/ 73 w 135"/>
                <a:gd name="T21" fmla="*/ 12 h 135"/>
                <a:gd name="T22" fmla="*/ 67 w 135"/>
                <a:gd name="T23" fmla="*/ 12 h 135"/>
                <a:gd name="T24" fmla="*/ 62 w 135"/>
                <a:gd name="T25" fmla="*/ 12 h 135"/>
                <a:gd name="T26" fmla="*/ 55 w 135"/>
                <a:gd name="T27" fmla="*/ 0 h 135"/>
                <a:gd name="T28" fmla="*/ 38 w 135"/>
                <a:gd name="T29" fmla="*/ 5 h 135"/>
                <a:gd name="T30" fmla="*/ 39 w 135"/>
                <a:gd name="T31" fmla="*/ 19 h 135"/>
                <a:gd name="T32" fmla="*/ 30 w 135"/>
                <a:gd name="T33" fmla="*/ 26 h 135"/>
                <a:gd name="T34" fmla="*/ 18 w 135"/>
                <a:gd name="T35" fmla="*/ 20 h 135"/>
                <a:gd name="T36" fmla="*/ 7 w 135"/>
                <a:gd name="T37" fmla="*/ 34 h 135"/>
                <a:gd name="T38" fmla="*/ 17 w 135"/>
                <a:gd name="T39" fmla="*/ 45 h 135"/>
                <a:gd name="T40" fmla="*/ 13 w 135"/>
                <a:gd name="T41" fmla="*/ 55 h 135"/>
                <a:gd name="T42" fmla="*/ 0 w 135"/>
                <a:gd name="T43" fmla="*/ 58 h 135"/>
                <a:gd name="T44" fmla="*/ 0 w 135"/>
                <a:gd name="T45" fmla="*/ 76 h 135"/>
                <a:gd name="T46" fmla="*/ 13 w 135"/>
                <a:gd name="T47" fmla="*/ 79 h 135"/>
                <a:gd name="T48" fmla="*/ 17 w 135"/>
                <a:gd name="T49" fmla="*/ 90 h 135"/>
                <a:gd name="T50" fmla="*/ 7 w 135"/>
                <a:gd name="T51" fmla="*/ 100 h 135"/>
                <a:gd name="T52" fmla="*/ 18 w 135"/>
                <a:gd name="T53" fmla="*/ 114 h 135"/>
                <a:gd name="T54" fmla="*/ 31 w 135"/>
                <a:gd name="T55" fmla="*/ 109 h 135"/>
                <a:gd name="T56" fmla="*/ 39 w 135"/>
                <a:gd name="T57" fmla="*/ 115 h 135"/>
                <a:gd name="T58" fmla="*/ 38 w 135"/>
                <a:gd name="T59" fmla="*/ 129 h 135"/>
                <a:gd name="T60" fmla="*/ 55 w 135"/>
                <a:gd name="T61" fmla="*/ 135 h 135"/>
                <a:gd name="T62" fmla="*/ 62 w 135"/>
                <a:gd name="T63" fmla="*/ 122 h 135"/>
                <a:gd name="T64" fmla="*/ 68 w 135"/>
                <a:gd name="T65" fmla="*/ 123 h 135"/>
                <a:gd name="T66" fmla="*/ 73 w 135"/>
                <a:gd name="T67" fmla="*/ 122 h 135"/>
                <a:gd name="T68" fmla="*/ 80 w 135"/>
                <a:gd name="T69" fmla="*/ 135 h 135"/>
                <a:gd name="T70" fmla="*/ 97 w 135"/>
                <a:gd name="T71" fmla="*/ 129 h 135"/>
                <a:gd name="T72" fmla="*/ 96 w 135"/>
                <a:gd name="T73" fmla="*/ 115 h 135"/>
                <a:gd name="T74" fmla="*/ 104 w 135"/>
                <a:gd name="T75" fmla="*/ 109 h 135"/>
                <a:gd name="T76" fmla="*/ 117 w 135"/>
                <a:gd name="T77" fmla="*/ 114 h 135"/>
                <a:gd name="T78" fmla="*/ 128 w 135"/>
                <a:gd name="T79" fmla="*/ 100 h 135"/>
                <a:gd name="T80" fmla="*/ 118 w 135"/>
                <a:gd name="T81" fmla="*/ 89 h 135"/>
                <a:gd name="T82" fmla="*/ 122 w 135"/>
                <a:gd name="T83" fmla="*/ 79 h 135"/>
                <a:gd name="T84" fmla="*/ 135 w 135"/>
                <a:gd name="T85" fmla="*/ 76 h 135"/>
                <a:gd name="T86" fmla="*/ 67 w 135"/>
                <a:gd name="T87" fmla="*/ 107 h 135"/>
                <a:gd name="T88" fmla="*/ 28 w 135"/>
                <a:gd name="T89" fmla="*/ 67 h 135"/>
                <a:gd name="T90" fmla="*/ 67 w 135"/>
                <a:gd name="T91" fmla="*/ 27 h 135"/>
                <a:gd name="T92" fmla="*/ 107 w 135"/>
                <a:gd name="T93" fmla="*/ 67 h 135"/>
                <a:gd name="T94" fmla="*/ 67 w 135"/>
                <a:gd name="T95" fmla="*/ 107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35" h="135">
                  <a:moveTo>
                    <a:pt x="135" y="76"/>
                  </a:moveTo>
                  <a:cubicBezTo>
                    <a:pt x="135" y="58"/>
                    <a:pt x="135" y="58"/>
                    <a:pt x="135" y="58"/>
                  </a:cubicBezTo>
                  <a:cubicBezTo>
                    <a:pt x="122" y="55"/>
                    <a:pt x="122" y="55"/>
                    <a:pt x="122" y="55"/>
                  </a:cubicBezTo>
                  <a:cubicBezTo>
                    <a:pt x="121" y="52"/>
                    <a:pt x="120" y="48"/>
                    <a:pt x="118" y="45"/>
                  </a:cubicBezTo>
                  <a:cubicBezTo>
                    <a:pt x="128" y="34"/>
                    <a:pt x="128" y="34"/>
                    <a:pt x="128" y="34"/>
                  </a:cubicBezTo>
                  <a:cubicBezTo>
                    <a:pt x="117" y="20"/>
                    <a:pt x="117" y="20"/>
                    <a:pt x="117" y="20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2" y="23"/>
                    <a:pt x="99" y="21"/>
                    <a:pt x="96" y="19"/>
                  </a:cubicBezTo>
                  <a:cubicBezTo>
                    <a:pt x="97" y="5"/>
                    <a:pt x="97" y="5"/>
                    <a:pt x="97" y="5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3" y="12"/>
                    <a:pt x="73" y="12"/>
                    <a:pt x="73" y="12"/>
                  </a:cubicBezTo>
                  <a:cubicBezTo>
                    <a:pt x="71" y="12"/>
                    <a:pt x="69" y="12"/>
                    <a:pt x="67" y="12"/>
                  </a:cubicBezTo>
                  <a:cubicBezTo>
                    <a:pt x="66" y="12"/>
                    <a:pt x="64" y="12"/>
                    <a:pt x="62" y="12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38" y="5"/>
                    <a:pt x="38" y="5"/>
                    <a:pt x="38" y="5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36" y="21"/>
                    <a:pt x="33" y="23"/>
                    <a:pt x="30" y="26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17" y="45"/>
                    <a:pt x="17" y="45"/>
                    <a:pt x="17" y="45"/>
                  </a:cubicBezTo>
                  <a:cubicBezTo>
                    <a:pt x="15" y="48"/>
                    <a:pt x="14" y="52"/>
                    <a:pt x="13" y="55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13" y="79"/>
                    <a:pt x="13" y="79"/>
                    <a:pt x="13" y="79"/>
                  </a:cubicBezTo>
                  <a:cubicBezTo>
                    <a:pt x="14" y="83"/>
                    <a:pt x="15" y="86"/>
                    <a:pt x="17" y="90"/>
                  </a:cubicBezTo>
                  <a:cubicBezTo>
                    <a:pt x="7" y="100"/>
                    <a:pt x="7" y="100"/>
                    <a:pt x="7" y="100"/>
                  </a:cubicBezTo>
                  <a:cubicBezTo>
                    <a:pt x="18" y="114"/>
                    <a:pt x="18" y="114"/>
                    <a:pt x="18" y="114"/>
                  </a:cubicBezTo>
                  <a:cubicBezTo>
                    <a:pt x="31" y="109"/>
                    <a:pt x="31" y="109"/>
                    <a:pt x="31" y="109"/>
                  </a:cubicBezTo>
                  <a:cubicBezTo>
                    <a:pt x="33" y="111"/>
                    <a:pt x="36" y="113"/>
                    <a:pt x="39" y="115"/>
                  </a:cubicBezTo>
                  <a:cubicBezTo>
                    <a:pt x="38" y="129"/>
                    <a:pt x="38" y="129"/>
                    <a:pt x="38" y="129"/>
                  </a:cubicBezTo>
                  <a:cubicBezTo>
                    <a:pt x="55" y="135"/>
                    <a:pt x="55" y="135"/>
                    <a:pt x="55" y="135"/>
                  </a:cubicBezTo>
                  <a:cubicBezTo>
                    <a:pt x="62" y="122"/>
                    <a:pt x="62" y="122"/>
                    <a:pt x="62" y="122"/>
                  </a:cubicBezTo>
                  <a:cubicBezTo>
                    <a:pt x="64" y="123"/>
                    <a:pt x="66" y="123"/>
                    <a:pt x="68" y="123"/>
                  </a:cubicBezTo>
                  <a:cubicBezTo>
                    <a:pt x="69" y="123"/>
                    <a:pt x="71" y="123"/>
                    <a:pt x="73" y="122"/>
                  </a:cubicBezTo>
                  <a:cubicBezTo>
                    <a:pt x="80" y="135"/>
                    <a:pt x="80" y="135"/>
                    <a:pt x="80" y="135"/>
                  </a:cubicBezTo>
                  <a:cubicBezTo>
                    <a:pt x="97" y="129"/>
                    <a:pt x="97" y="129"/>
                    <a:pt x="97" y="129"/>
                  </a:cubicBezTo>
                  <a:cubicBezTo>
                    <a:pt x="96" y="115"/>
                    <a:pt x="96" y="115"/>
                    <a:pt x="96" y="115"/>
                  </a:cubicBezTo>
                  <a:cubicBezTo>
                    <a:pt x="99" y="113"/>
                    <a:pt x="102" y="111"/>
                    <a:pt x="104" y="109"/>
                  </a:cubicBezTo>
                  <a:cubicBezTo>
                    <a:pt x="117" y="114"/>
                    <a:pt x="117" y="114"/>
                    <a:pt x="117" y="114"/>
                  </a:cubicBezTo>
                  <a:cubicBezTo>
                    <a:pt x="128" y="100"/>
                    <a:pt x="128" y="100"/>
                    <a:pt x="128" y="100"/>
                  </a:cubicBezTo>
                  <a:cubicBezTo>
                    <a:pt x="118" y="89"/>
                    <a:pt x="118" y="89"/>
                    <a:pt x="118" y="89"/>
                  </a:cubicBezTo>
                  <a:cubicBezTo>
                    <a:pt x="120" y="86"/>
                    <a:pt x="121" y="83"/>
                    <a:pt x="122" y="79"/>
                  </a:cubicBezTo>
                  <a:lnTo>
                    <a:pt x="135" y="76"/>
                  </a:lnTo>
                  <a:close/>
                  <a:moveTo>
                    <a:pt x="67" y="107"/>
                  </a:moveTo>
                  <a:cubicBezTo>
                    <a:pt x="46" y="107"/>
                    <a:pt x="28" y="89"/>
                    <a:pt x="28" y="67"/>
                  </a:cubicBezTo>
                  <a:cubicBezTo>
                    <a:pt x="28" y="45"/>
                    <a:pt x="46" y="27"/>
                    <a:pt x="67" y="27"/>
                  </a:cubicBezTo>
                  <a:cubicBezTo>
                    <a:pt x="89" y="27"/>
                    <a:pt x="107" y="45"/>
                    <a:pt x="107" y="67"/>
                  </a:cubicBezTo>
                  <a:cubicBezTo>
                    <a:pt x="107" y="89"/>
                    <a:pt x="89" y="107"/>
                    <a:pt x="67" y="10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>
                <a:solidFill>
                  <a:prstClr val="black"/>
                </a:solidFill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5129184" y="3133807"/>
            <a:ext cx="282736" cy="361586"/>
            <a:chOff x="1605186" y="572440"/>
            <a:chExt cx="563562" cy="720725"/>
          </a:xfrm>
          <a:solidFill>
            <a:schemeClr val="bg1"/>
          </a:solidFill>
        </p:grpSpPr>
        <p:sp>
          <p:nvSpPr>
            <p:cNvPr id="21" name="Freeform 32"/>
            <p:cNvSpPr>
              <a:spLocks/>
            </p:cNvSpPr>
            <p:nvPr/>
          </p:nvSpPr>
          <p:spPr bwMode="auto">
            <a:xfrm>
              <a:off x="1814736" y="572440"/>
              <a:ext cx="142875" cy="720725"/>
            </a:xfrm>
            <a:custGeom>
              <a:avLst/>
              <a:gdLst>
                <a:gd name="T0" fmla="*/ 64 w 64"/>
                <a:gd name="T1" fmla="*/ 289 h 321"/>
                <a:gd name="T2" fmla="*/ 32 w 64"/>
                <a:gd name="T3" fmla="*/ 321 h 321"/>
                <a:gd name="T4" fmla="*/ 0 w 64"/>
                <a:gd name="T5" fmla="*/ 289 h 321"/>
                <a:gd name="T6" fmla="*/ 0 w 64"/>
                <a:gd name="T7" fmla="*/ 32 h 321"/>
                <a:gd name="T8" fmla="*/ 32 w 64"/>
                <a:gd name="T9" fmla="*/ 0 h 321"/>
                <a:gd name="T10" fmla="*/ 64 w 64"/>
                <a:gd name="T11" fmla="*/ 32 h 321"/>
                <a:gd name="T12" fmla="*/ 64 w 64"/>
                <a:gd name="T13" fmla="*/ 289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321">
                  <a:moveTo>
                    <a:pt x="64" y="289"/>
                  </a:moveTo>
                  <a:cubicBezTo>
                    <a:pt x="64" y="307"/>
                    <a:pt x="49" y="321"/>
                    <a:pt x="32" y="321"/>
                  </a:cubicBezTo>
                  <a:cubicBezTo>
                    <a:pt x="14" y="321"/>
                    <a:pt x="0" y="307"/>
                    <a:pt x="0" y="289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14"/>
                    <a:pt x="14" y="0"/>
                    <a:pt x="32" y="0"/>
                  </a:cubicBezTo>
                  <a:cubicBezTo>
                    <a:pt x="49" y="0"/>
                    <a:pt x="64" y="14"/>
                    <a:pt x="64" y="32"/>
                  </a:cubicBezTo>
                  <a:lnTo>
                    <a:pt x="64" y="28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33"/>
            <p:cNvSpPr>
              <a:spLocks/>
            </p:cNvSpPr>
            <p:nvPr/>
          </p:nvSpPr>
          <p:spPr bwMode="auto">
            <a:xfrm>
              <a:off x="1605186" y="1012177"/>
              <a:ext cx="141288" cy="280988"/>
            </a:xfrm>
            <a:custGeom>
              <a:avLst/>
              <a:gdLst>
                <a:gd name="T0" fmla="*/ 63 w 63"/>
                <a:gd name="T1" fmla="*/ 93 h 125"/>
                <a:gd name="T2" fmla="*/ 32 w 63"/>
                <a:gd name="T3" fmla="*/ 125 h 125"/>
                <a:gd name="T4" fmla="*/ 0 w 63"/>
                <a:gd name="T5" fmla="*/ 93 h 125"/>
                <a:gd name="T6" fmla="*/ 0 w 63"/>
                <a:gd name="T7" fmla="*/ 32 h 125"/>
                <a:gd name="T8" fmla="*/ 32 w 63"/>
                <a:gd name="T9" fmla="*/ 0 h 125"/>
                <a:gd name="T10" fmla="*/ 63 w 63"/>
                <a:gd name="T11" fmla="*/ 32 h 125"/>
                <a:gd name="T12" fmla="*/ 63 w 63"/>
                <a:gd name="T13" fmla="*/ 93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" h="125">
                  <a:moveTo>
                    <a:pt x="63" y="93"/>
                  </a:moveTo>
                  <a:cubicBezTo>
                    <a:pt x="63" y="111"/>
                    <a:pt x="49" y="125"/>
                    <a:pt x="32" y="125"/>
                  </a:cubicBezTo>
                  <a:cubicBezTo>
                    <a:pt x="14" y="125"/>
                    <a:pt x="0" y="111"/>
                    <a:pt x="0" y="93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14"/>
                    <a:pt x="14" y="0"/>
                    <a:pt x="32" y="0"/>
                  </a:cubicBezTo>
                  <a:cubicBezTo>
                    <a:pt x="49" y="0"/>
                    <a:pt x="63" y="14"/>
                    <a:pt x="63" y="32"/>
                  </a:cubicBezTo>
                  <a:lnTo>
                    <a:pt x="63" y="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34"/>
            <p:cNvSpPr>
              <a:spLocks/>
            </p:cNvSpPr>
            <p:nvPr/>
          </p:nvSpPr>
          <p:spPr bwMode="auto">
            <a:xfrm>
              <a:off x="2025873" y="804215"/>
              <a:ext cx="142875" cy="488950"/>
            </a:xfrm>
            <a:custGeom>
              <a:avLst/>
              <a:gdLst>
                <a:gd name="T0" fmla="*/ 64 w 64"/>
                <a:gd name="T1" fmla="*/ 186 h 218"/>
                <a:gd name="T2" fmla="*/ 32 w 64"/>
                <a:gd name="T3" fmla="*/ 218 h 218"/>
                <a:gd name="T4" fmla="*/ 0 w 64"/>
                <a:gd name="T5" fmla="*/ 186 h 218"/>
                <a:gd name="T6" fmla="*/ 0 w 64"/>
                <a:gd name="T7" fmla="*/ 32 h 218"/>
                <a:gd name="T8" fmla="*/ 32 w 64"/>
                <a:gd name="T9" fmla="*/ 0 h 218"/>
                <a:gd name="T10" fmla="*/ 64 w 64"/>
                <a:gd name="T11" fmla="*/ 32 h 218"/>
                <a:gd name="T12" fmla="*/ 64 w 64"/>
                <a:gd name="T13" fmla="*/ 186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218">
                  <a:moveTo>
                    <a:pt x="64" y="186"/>
                  </a:moveTo>
                  <a:cubicBezTo>
                    <a:pt x="64" y="204"/>
                    <a:pt x="49" y="218"/>
                    <a:pt x="32" y="218"/>
                  </a:cubicBezTo>
                  <a:cubicBezTo>
                    <a:pt x="14" y="218"/>
                    <a:pt x="0" y="204"/>
                    <a:pt x="0" y="186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14"/>
                    <a:pt x="14" y="0"/>
                    <a:pt x="32" y="0"/>
                  </a:cubicBezTo>
                  <a:cubicBezTo>
                    <a:pt x="49" y="0"/>
                    <a:pt x="64" y="14"/>
                    <a:pt x="64" y="32"/>
                  </a:cubicBezTo>
                  <a:lnTo>
                    <a:pt x="64" y="18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4" name="组合 23"/>
          <p:cNvGrpSpPr>
            <a:grpSpLocks noChangeAspect="1"/>
          </p:cNvGrpSpPr>
          <p:nvPr/>
        </p:nvGrpSpPr>
        <p:grpSpPr>
          <a:xfrm>
            <a:off x="3752899" y="3149824"/>
            <a:ext cx="342861" cy="383431"/>
            <a:chOff x="5999255" y="3275006"/>
            <a:chExt cx="402656" cy="450303"/>
          </a:xfrm>
          <a:solidFill>
            <a:srgbClr val="FEFEFE"/>
          </a:solidFill>
          <a:effectLst/>
        </p:grpSpPr>
        <p:sp>
          <p:nvSpPr>
            <p:cNvPr id="25" name="Freeform 108"/>
            <p:cNvSpPr>
              <a:spLocks noEditPoints="1"/>
            </p:cNvSpPr>
            <p:nvPr/>
          </p:nvSpPr>
          <p:spPr bwMode="auto">
            <a:xfrm>
              <a:off x="6068389" y="3442234"/>
              <a:ext cx="56988" cy="57923"/>
            </a:xfrm>
            <a:custGeom>
              <a:avLst/>
              <a:gdLst>
                <a:gd name="T0" fmla="*/ 13 w 26"/>
                <a:gd name="T1" fmla="*/ 0 h 26"/>
                <a:gd name="T2" fmla="*/ 0 w 26"/>
                <a:gd name="T3" fmla="*/ 13 h 26"/>
                <a:gd name="T4" fmla="*/ 13 w 26"/>
                <a:gd name="T5" fmla="*/ 26 h 26"/>
                <a:gd name="T6" fmla="*/ 26 w 26"/>
                <a:gd name="T7" fmla="*/ 13 h 26"/>
                <a:gd name="T8" fmla="*/ 13 w 26"/>
                <a:gd name="T9" fmla="*/ 0 h 26"/>
                <a:gd name="T10" fmla="*/ 13 w 26"/>
                <a:gd name="T11" fmla="*/ 23 h 26"/>
                <a:gd name="T12" fmla="*/ 3 w 26"/>
                <a:gd name="T13" fmla="*/ 13 h 26"/>
                <a:gd name="T14" fmla="*/ 13 w 26"/>
                <a:gd name="T15" fmla="*/ 3 h 26"/>
                <a:gd name="T16" fmla="*/ 23 w 26"/>
                <a:gd name="T17" fmla="*/ 13 h 26"/>
                <a:gd name="T18" fmla="*/ 13 w 26"/>
                <a:gd name="T19" fmla="*/ 2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26">
                  <a:moveTo>
                    <a:pt x="13" y="0"/>
                  </a:moveTo>
                  <a:cubicBezTo>
                    <a:pt x="6" y="0"/>
                    <a:pt x="0" y="6"/>
                    <a:pt x="0" y="13"/>
                  </a:cubicBezTo>
                  <a:cubicBezTo>
                    <a:pt x="0" y="20"/>
                    <a:pt x="6" y="26"/>
                    <a:pt x="13" y="26"/>
                  </a:cubicBezTo>
                  <a:cubicBezTo>
                    <a:pt x="20" y="26"/>
                    <a:pt x="26" y="20"/>
                    <a:pt x="26" y="13"/>
                  </a:cubicBezTo>
                  <a:cubicBezTo>
                    <a:pt x="26" y="6"/>
                    <a:pt x="20" y="0"/>
                    <a:pt x="13" y="0"/>
                  </a:cubicBezTo>
                  <a:close/>
                  <a:moveTo>
                    <a:pt x="13" y="23"/>
                  </a:moveTo>
                  <a:cubicBezTo>
                    <a:pt x="8" y="23"/>
                    <a:pt x="3" y="18"/>
                    <a:pt x="3" y="13"/>
                  </a:cubicBezTo>
                  <a:cubicBezTo>
                    <a:pt x="3" y="7"/>
                    <a:pt x="8" y="3"/>
                    <a:pt x="13" y="3"/>
                  </a:cubicBezTo>
                  <a:cubicBezTo>
                    <a:pt x="19" y="3"/>
                    <a:pt x="23" y="7"/>
                    <a:pt x="23" y="13"/>
                  </a:cubicBezTo>
                  <a:cubicBezTo>
                    <a:pt x="23" y="18"/>
                    <a:pt x="19" y="23"/>
                    <a:pt x="13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09"/>
            <p:cNvSpPr>
              <a:spLocks noEditPoints="1"/>
            </p:cNvSpPr>
            <p:nvPr/>
          </p:nvSpPr>
          <p:spPr bwMode="auto">
            <a:xfrm>
              <a:off x="6196380" y="3404865"/>
              <a:ext cx="48580" cy="48580"/>
            </a:xfrm>
            <a:custGeom>
              <a:avLst/>
              <a:gdLst>
                <a:gd name="T0" fmla="*/ 11 w 22"/>
                <a:gd name="T1" fmla="*/ 0 h 22"/>
                <a:gd name="T2" fmla="*/ 0 w 22"/>
                <a:gd name="T3" fmla="*/ 11 h 22"/>
                <a:gd name="T4" fmla="*/ 11 w 22"/>
                <a:gd name="T5" fmla="*/ 22 h 22"/>
                <a:gd name="T6" fmla="*/ 22 w 22"/>
                <a:gd name="T7" fmla="*/ 11 h 22"/>
                <a:gd name="T8" fmla="*/ 11 w 22"/>
                <a:gd name="T9" fmla="*/ 0 h 22"/>
                <a:gd name="T10" fmla="*/ 11 w 22"/>
                <a:gd name="T11" fmla="*/ 17 h 22"/>
                <a:gd name="T12" fmla="*/ 5 w 22"/>
                <a:gd name="T13" fmla="*/ 11 h 22"/>
                <a:gd name="T14" fmla="*/ 11 w 22"/>
                <a:gd name="T15" fmla="*/ 5 h 22"/>
                <a:gd name="T16" fmla="*/ 17 w 22"/>
                <a:gd name="T17" fmla="*/ 11 h 22"/>
                <a:gd name="T18" fmla="*/ 11 w 22"/>
                <a:gd name="T19" fmla="*/ 17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22">
                  <a:moveTo>
                    <a:pt x="11" y="0"/>
                  </a:moveTo>
                  <a:cubicBezTo>
                    <a:pt x="5" y="0"/>
                    <a:pt x="0" y="5"/>
                    <a:pt x="0" y="11"/>
                  </a:cubicBezTo>
                  <a:cubicBezTo>
                    <a:pt x="0" y="17"/>
                    <a:pt x="5" y="22"/>
                    <a:pt x="11" y="22"/>
                  </a:cubicBezTo>
                  <a:cubicBezTo>
                    <a:pt x="17" y="22"/>
                    <a:pt x="22" y="17"/>
                    <a:pt x="22" y="11"/>
                  </a:cubicBezTo>
                  <a:cubicBezTo>
                    <a:pt x="22" y="5"/>
                    <a:pt x="17" y="0"/>
                    <a:pt x="11" y="0"/>
                  </a:cubicBezTo>
                  <a:close/>
                  <a:moveTo>
                    <a:pt x="11" y="17"/>
                  </a:moveTo>
                  <a:cubicBezTo>
                    <a:pt x="8" y="17"/>
                    <a:pt x="5" y="14"/>
                    <a:pt x="5" y="11"/>
                  </a:cubicBezTo>
                  <a:cubicBezTo>
                    <a:pt x="5" y="8"/>
                    <a:pt x="8" y="5"/>
                    <a:pt x="11" y="5"/>
                  </a:cubicBezTo>
                  <a:cubicBezTo>
                    <a:pt x="14" y="5"/>
                    <a:pt x="17" y="8"/>
                    <a:pt x="17" y="11"/>
                  </a:cubicBezTo>
                  <a:cubicBezTo>
                    <a:pt x="17" y="14"/>
                    <a:pt x="14" y="17"/>
                    <a:pt x="11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110"/>
            <p:cNvSpPr>
              <a:spLocks noEditPoints="1"/>
            </p:cNvSpPr>
            <p:nvPr/>
          </p:nvSpPr>
          <p:spPr bwMode="auto">
            <a:xfrm>
              <a:off x="6081468" y="3456248"/>
              <a:ext cx="30830" cy="30830"/>
            </a:xfrm>
            <a:custGeom>
              <a:avLst/>
              <a:gdLst>
                <a:gd name="T0" fmla="*/ 7 w 14"/>
                <a:gd name="T1" fmla="*/ 0 h 14"/>
                <a:gd name="T2" fmla="*/ 0 w 14"/>
                <a:gd name="T3" fmla="*/ 7 h 14"/>
                <a:gd name="T4" fmla="*/ 7 w 14"/>
                <a:gd name="T5" fmla="*/ 14 h 14"/>
                <a:gd name="T6" fmla="*/ 14 w 14"/>
                <a:gd name="T7" fmla="*/ 7 h 14"/>
                <a:gd name="T8" fmla="*/ 7 w 14"/>
                <a:gd name="T9" fmla="*/ 0 h 14"/>
                <a:gd name="T10" fmla="*/ 7 w 14"/>
                <a:gd name="T11" fmla="*/ 10 h 14"/>
                <a:gd name="T12" fmla="*/ 4 w 14"/>
                <a:gd name="T13" fmla="*/ 7 h 14"/>
                <a:gd name="T14" fmla="*/ 7 w 14"/>
                <a:gd name="T15" fmla="*/ 3 h 14"/>
                <a:gd name="T16" fmla="*/ 11 w 14"/>
                <a:gd name="T17" fmla="*/ 7 h 14"/>
                <a:gd name="T18" fmla="*/ 7 w 14"/>
                <a:gd name="T19" fmla="*/ 1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14">
                  <a:moveTo>
                    <a:pt x="7" y="0"/>
                  </a:moveTo>
                  <a:cubicBezTo>
                    <a:pt x="3" y="0"/>
                    <a:pt x="0" y="3"/>
                    <a:pt x="0" y="7"/>
                  </a:cubicBezTo>
                  <a:cubicBezTo>
                    <a:pt x="0" y="11"/>
                    <a:pt x="3" y="14"/>
                    <a:pt x="7" y="14"/>
                  </a:cubicBezTo>
                  <a:cubicBezTo>
                    <a:pt x="11" y="14"/>
                    <a:pt x="14" y="11"/>
                    <a:pt x="14" y="7"/>
                  </a:cubicBezTo>
                  <a:cubicBezTo>
                    <a:pt x="14" y="3"/>
                    <a:pt x="11" y="0"/>
                    <a:pt x="7" y="0"/>
                  </a:cubicBezTo>
                  <a:close/>
                  <a:moveTo>
                    <a:pt x="7" y="10"/>
                  </a:moveTo>
                  <a:cubicBezTo>
                    <a:pt x="5" y="10"/>
                    <a:pt x="4" y="9"/>
                    <a:pt x="4" y="7"/>
                  </a:cubicBezTo>
                  <a:cubicBezTo>
                    <a:pt x="4" y="5"/>
                    <a:pt x="5" y="3"/>
                    <a:pt x="7" y="3"/>
                  </a:cubicBezTo>
                  <a:cubicBezTo>
                    <a:pt x="9" y="3"/>
                    <a:pt x="11" y="5"/>
                    <a:pt x="11" y="7"/>
                  </a:cubicBezTo>
                  <a:cubicBezTo>
                    <a:pt x="11" y="9"/>
                    <a:pt x="9" y="10"/>
                    <a:pt x="7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111"/>
            <p:cNvSpPr>
              <a:spLocks noEditPoints="1"/>
            </p:cNvSpPr>
            <p:nvPr/>
          </p:nvSpPr>
          <p:spPr bwMode="auto">
            <a:xfrm>
              <a:off x="6172089" y="3380574"/>
              <a:ext cx="97161" cy="97161"/>
            </a:xfrm>
            <a:custGeom>
              <a:avLst/>
              <a:gdLst>
                <a:gd name="T0" fmla="*/ 22 w 44"/>
                <a:gd name="T1" fmla="*/ 0 h 44"/>
                <a:gd name="T2" fmla="*/ 0 w 44"/>
                <a:gd name="T3" fmla="*/ 22 h 44"/>
                <a:gd name="T4" fmla="*/ 22 w 44"/>
                <a:gd name="T5" fmla="*/ 44 h 44"/>
                <a:gd name="T6" fmla="*/ 44 w 44"/>
                <a:gd name="T7" fmla="*/ 22 h 44"/>
                <a:gd name="T8" fmla="*/ 22 w 44"/>
                <a:gd name="T9" fmla="*/ 0 h 44"/>
                <a:gd name="T10" fmla="*/ 22 w 44"/>
                <a:gd name="T11" fmla="*/ 39 h 44"/>
                <a:gd name="T12" fmla="*/ 5 w 44"/>
                <a:gd name="T13" fmla="*/ 22 h 44"/>
                <a:gd name="T14" fmla="*/ 22 w 44"/>
                <a:gd name="T15" fmla="*/ 6 h 44"/>
                <a:gd name="T16" fmla="*/ 39 w 44"/>
                <a:gd name="T17" fmla="*/ 22 h 44"/>
                <a:gd name="T18" fmla="*/ 22 w 44"/>
                <a:gd name="T19" fmla="*/ 39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" h="44">
                  <a:moveTo>
                    <a:pt x="22" y="0"/>
                  </a:moveTo>
                  <a:cubicBezTo>
                    <a:pt x="10" y="0"/>
                    <a:pt x="0" y="10"/>
                    <a:pt x="0" y="22"/>
                  </a:cubicBezTo>
                  <a:cubicBezTo>
                    <a:pt x="0" y="34"/>
                    <a:pt x="10" y="44"/>
                    <a:pt x="22" y="44"/>
                  </a:cubicBezTo>
                  <a:cubicBezTo>
                    <a:pt x="34" y="44"/>
                    <a:pt x="44" y="34"/>
                    <a:pt x="44" y="22"/>
                  </a:cubicBezTo>
                  <a:cubicBezTo>
                    <a:pt x="44" y="10"/>
                    <a:pt x="34" y="0"/>
                    <a:pt x="22" y="0"/>
                  </a:cubicBezTo>
                  <a:close/>
                  <a:moveTo>
                    <a:pt x="22" y="39"/>
                  </a:moveTo>
                  <a:cubicBezTo>
                    <a:pt x="13" y="39"/>
                    <a:pt x="5" y="31"/>
                    <a:pt x="5" y="22"/>
                  </a:cubicBezTo>
                  <a:cubicBezTo>
                    <a:pt x="5" y="13"/>
                    <a:pt x="13" y="6"/>
                    <a:pt x="22" y="6"/>
                  </a:cubicBezTo>
                  <a:cubicBezTo>
                    <a:pt x="31" y="6"/>
                    <a:pt x="39" y="13"/>
                    <a:pt x="39" y="22"/>
                  </a:cubicBezTo>
                  <a:cubicBezTo>
                    <a:pt x="39" y="31"/>
                    <a:pt x="31" y="39"/>
                    <a:pt x="22" y="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112"/>
            <p:cNvSpPr>
              <a:spLocks noEditPoints="1"/>
            </p:cNvSpPr>
            <p:nvPr/>
          </p:nvSpPr>
          <p:spPr bwMode="auto">
            <a:xfrm>
              <a:off x="5999255" y="3275006"/>
              <a:ext cx="402656" cy="450303"/>
            </a:xfrm>
            <a:custGeom>
              <a:avLst/>
              <a:gdLst>
                <a:gd name="T0" fmla="*/ 157 w 182"/>
                <a:gd name="T1" fmla="*/ 96 h 204"/>
                <a:gd name="T2" fmla="*/ 153 w 182"/>
                <a:gd name="T3" fmla="*/ 48 h 204"/>
                <a:gd name="T4" fmla="*/ 78 w 182"/>
                <a:gd name="T5" fmla="*/ 0 h 204"/>
                <a:gd name="T6" fmla="*/ 1 w 182"/>
                <a:gd name="T7" fmla="*/ 79 h 204"/>
                <a:gd name="T8" fmla="*/ 0 w 182"/>
                <a:gd name="T9" fmla="*/ 204 h 204"/>
                <a:gd name="T10" fmla="*/ 113 w 182"/>
                <a:gd name="T11" fmla="*/ 176 h 204"/>
                <a:gd name="T12" fmla="*/ 147 w 182"/>
                <a:gd name="T13" fmla="*/ 176 h 204"/>
                <a:gd name="T14" fmla="*/ 147 w 182"/>
                <a:gd name="T15" fmla="*/ 176 h 204"/>
                <a:gd name="T16" fmla="*/ 156 w 182"/>
                <a:gd name="T17" fmla="*/ 151 h 204"/>
                <a:gd name="T18" fmla="*/ 146 w 182"/>
                <a:gd name="T19" fmla="*/ 145 h 204"/>
                <a:gd name="T20" fmla="*/ 156 w 182"/>
                <a:gd name="T21" fmla="*/ 140 h 204"/>
                <a:gd name="T22" fmla="*/ 155 w 182"/>
                <a:gd name="T23" fmla="*/ 138 h 204"/>
                <a:gd name="T24" fmla="*/ 170 w 182"/>
                <a:gd name="T25" fmla="*/ 111 h 204"/>
                <a:gd name="T26" fmla="*/ 62 w 182"/>
                <a:gd name="T27" fmla="*/ 93 h 204"/>
                <a:gd name="T28" fmla="*/ 62 w 182"/>
                <a:gd name="T29" fmla="*/ 102 h 204"/>
                <a:gd name="T30" fmla="*/ 54 w 182"/>
                <a:gd name="T31" fmla="*/ 105 h 204"/>
                <a:gd name="T32" fmla="*/ 48 w 182"/>
                <a:gd name="T33" fmla="*/ 110 h 204"/>
                <a:gd name="T34" fmla="*/ 40 w 182"/>
                <a:gd name="T35" fmla="*/ 107 h 204"/>
                <a:gd name="T36" fmla="*/ 32 w 182"/>
                <a:gd name="T37" fmla="*/ 107 h 204"/>
                <a:gd name="T38" fmla="*/ 28 w 182"/>
                <a:gd name="T39" fmla="*/ 99 h 204"/>
                <a:gd name="T40" fmla="*/ 22 w 182"/>
                <a:gd name="T41" fmla="*/ 93 h 204"/>
                <a:gd name="T42" fmla="*/ 26 w 182"/>
                <a:gd name="T43" fmla="*/ 85 h 204"/>
                <a:gd name="T44" fmla="*/ 26 w 182"/>
                <a:gd name="T45" fmla="*/ 76 h 204"/>
                <a:gd name="T46" fmla="*/ 34 w 182"/>
                <a:gd name="T47" fmla="*/ 73 h 204"/>
                <a:gd name="T48" fmla="*/ 40 w 182"/>
                <a:gd name="T49" fmla="*/ 68 h 204"/>
                <a:gd name="T50" fmla="*/ 48 w 182"/>
                <a:gd name="T51" fmla="*/ 71 h 204"/>
                <a:gd name="T52" fmla="*/ 57 w 182"/>
                <a:gd name="T53" fmla="*/ 71 h 204"/>
                <a:gd name="T54" fmla="*/ 60 w 182"/>
                <a:gd name="T55" fmla="*/ 79 h 204"/>
                <a:gd name="T56" fmla="*/ 66 w 182"/>
                <a:gd name="T57" fmla="*/ 85 h 204"/>
                <a:gd name="T58" fmla="*/ 136 w 182"/>
                <a:gd name="T59" fmla="*/ 77 h 204"/>
                <a:gd name="T60" fmla="*/ 126 w 182"/>
                <a:gd name="T61" fmla="*/ 87 h 204"/>
                <a:gd name="T62" fmla="*/ 121 w 182"/>
                <a:gd name="T63" fmla="*/ 100 h 204"/>
                <a:gd name="T64" fmla="*/ 107 w 182"/>
                <a:gd name="T65" fmla="*/ 100 h 204"/>
                <a:gd name="T66" fmla="*/ 94 w 182"/>
                <a:gd name="T67" fmla="*/ 105 h 204"/>
                <a:gd name="T68" fmla="*/ 83 w 182"/>
                <a:gd name="T69" fmla="*/ 96 h 204"/>
                <a:gd name="T70" fmla="*/ 70 w 182"/>
                <a:gd name="T71" fmla="*/ 91 h 204"/>
                <a:gd name="T72" fmla="*/ 70 w 182"/>
                <a:gd name="T73" fmla="*/ 77 h 204"/>
                <a:gd name="T74" fmla="*/ 64 w 182"/>
                <a:gd name="T75" fmla="*/ 64 h 204"/>
                <a:gd name="T76" fmla="*/ 74 w 182"/>
                <a:gd name="T77" fmla="*/ 53 h 204"/>
                <a:gd name="T78" fmla="*/ 79 w 182"/>
                <a:gd name="T79" fmla="*/ 40 h 204"/>
                <a:gd name="T80" fmla="*/ 94 w 182"/>
                <a:gd name="T81" fmla="*/ 40 h 204"/>
                <a:gd name="T82" fmla="*/ 107 w 182"/>
                <a:gd name="T83" fmla="*/ 35 h 204"/>
                <a:gd name="T84" fmla="*/ 117 w 182"/>
                <a:gd name="T85" fmla="*/ 44 h 204"/>
                <a:gd name="T86" fmla="*/ 130 w 182"/>
                <a:gd name="T87" fmla="*/ 49 h 204"/>
                <a:gd name="T88" fmla="*/ 130 w 182"/>
                <a:gd name="T89" fmla="*/ 64 h 204"/>
                <a:gd name="T90" fmla="*/ 136 w 182"/>
                <a:gd name="T91" fmla="*/ 77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82" h="204">
                  <a:moveTo>
                    <a:pt x="170" y="111"/>
                  </a:moveTo>
                  <a:cubicBezTo>
                    <a:pt x="166" y="107"/>
                    <a:pt x="160" y="102"/>
                    <a:pt x="157" y="96"/>
                  </a:cubicBezTo>
                  <a:cubicBezTo>
                    <a:pt x="153" y="87"/>
                    <a:pt x="158" y="79"/>
                    <a:pt x="157" y="70"/>
                  </a:cubicBezTo>
                  <a:cubicBezTo>
                    <a:pt x="157" y="63"/>
                    <a:pt x="155" y="54"/>
                    <a:pt x="153" y="48"/>
                  </a:cubicBezTo>
                  <a:cubicBezTo>
                    <a:pt x="149" y="37"/>
                    <a:pt x="142" y="28"/>
                    <a:pt x="133" y="21"/>
                  </a:cubicBezTo>
                  <a:cubicBezTo>
                    <a:pt x="119" y="8"/>
                    <a:pt x="100" y="0"/>
                    <a:pt x="78" y="0"/>
                  </a:cubicBezTo>
                  <a:cubicBezTo>
                    <a:pt x="35" y="0"/>
                    <a:pt x="0" y="32"/>
                    <a:pt x="0" y="71"/>
                  </a:cubicBezTo>
                  <a:cubicBezTo>
                    <a:pt x="0" y="74"/>
                    <a:pt x="0" y="77"/>
                    <a:pt x="1" y="79"/>
                  </a:cubicBezTo>
                  <a:cubicBezTo>
                    <a:pt x="1" y="96"/>
                    <a:pt x="6" y="117"/>
                    <a:pt x="22" y="139"/>
                  </a:cubicBezTo>
                  <a:cubicBezTo>
                    <a:pt x="22" y="139"/>
                    <a:pt x="43" y="182"/>
                    <a:pt x="0" y="204"/>
                  </a:cubicBezTo>
                  <a:cubicBezTo>
                    <a:pt x="95" y="204"/>
                    <a:pt x="95" y="204"/>
                    <a:pt x="95" y="204"/>
                  </a:cubicBezTo>
                  <a:cubicBezTo>
                    <a:pt x="95" y="204"/>
                    <a:pt x="102" y="176"/>
                    <a:pt x="113" y="176"/>
                  </a:cubicBezTo>
                  <a:cubicBezTo>
                    <a:pt x="123" y="176"/>
                    <a:pt x="133" y="177"/>
                    <a:pt x="142" y="176"/>
                  </a:cubicBezTo>
                  <a:cubicBezTo>
                    <a:pt x="144" y="177"/>
                    <a:pt x="146" y="176"/>
                    <a:pt x="147" y="176"/>
                  </a:cubicBezTo>
                  <a:cubicBezTo>
                    <a:pt x="147" y="176"/>
                    <a:pt x="147" y="176"/>
                    <a:pt x="147" y="176"/>
                  </a:cubicBezTo>
                  <a:cubicBezTo>
                    <a:pt x="147" y="176"/>
                    <a:pt x="147" y="176"/>
                    <a:pt x="147" y="176"/>
                  </a:cubicBezTo>
                  <a:cubicBezTo>
                    <a:pt x="154" y="173"/>
                    <a:pt x="149" y="157"/>
                    <a:pt x="149" y="157"/>
                  </a:cubicBezTo>
                  <a:cubicBezTo>
                    <a:pt x="153" y="155"/>
                    <a:pt x="156" y="153"/>
                    <a:pt x="156" y="151"/>
                  </a:cubicBezTo>
                  <a:cubicBezTo>
                    <a:pt x="156" y="150"/>
                    <a:pt x="156" y="150"/>
                    <a:pt x="156" y="150"/>
                  </a:cubicBezTo>
                  <a:cubicBezTo>
                    <a:pt x="156" y="148"/>
                    <a:pt x="152" y="146"/>
                    <a:pt x="146" y="145"/>
                  </a:cubicBezTo>
                  <a:cubicBezTo>
                    <a:pt x="149" y="145"/>
                    <a:pt x="149" y="145"/>
                    <a:pt x="149" y="145"/>
                  </a:cubicBezTo>
                  <a:cubicBezTo>
                    <a:pt x="153" y="145"/>
                    <a:pt x="156" y="143"/>
                    <a:pt x="156" y="140"/>
                  </a:cubicBezTo>
                  <a:cubicBezTo>
                    <a:pt x="156" y="140"/>
                    <a:pt x="156" y="140"/>
                    <a:pt x="156" y="140"/>
                  </a:cubicBezTo>
                  <a:cubicBezTo>
                    <a:pt x="156" y="139"/>
                    <a:pt x="156" y="138"/>
                    <a:pt x="155" y="138"/>
                  </a:cubicBezTo>
                  <a:cubicBezTo>
                    <a:pt x="156" y="135"/>
                    <a:pt x="159" y="121"/>
                    <a:pt x="160" y="121"/>
                  </a:cubicBezTo>
                  <a:cubicBezTo>
                    <a:pt x="182" y="119"/>
                    <a:pt x="170" y="111"/>
                    <a:pt x="170" y="111"/>
                  </a:cubicBezTo>
                  <a:close/>
                  <a:moveTo>
                    <a:pt x="66" y="93"/>
                  </a:moveTo>
                  <a:cubicBezTo>
                    <a:pt x="62" y="93"/>
                    <a:pt x="62" y="93"/>
                    <a:pt x="62" y="93"/>
                  </a:cubicBezTo>
                  <a:cubicBezTo>
                    <a:pt x="62" y="95"/>
                    <a:pt x="61" y="97"/>
                    <a:pt x="60" y="99"/>
                  </a:cubicBezTo>
                  <a:cubicBezTo>
                    <a:pt x="62" y="102"/>
                    <a:pt x="62" y="102"/>
                    <a:pt x="62" y="102"/>
                  </a:cubicBezTo>
                  <a:cubicBezTo>
                    <a:pt x="57" y="107"/>
                    <a:pt x="57" y="107"/>
                    <a:pt x="57" y="107"/>
                  </a:cubicBezTo>
                  <a:cubicBezTo>
                    <a:pt x="54" y="105"/>
                    <a:pt x="54" y="105"/>
                    <a:pt x="54" y="105"/>
                  </a:cubicBezTo>
                  <a:cubicBezTo>
                    <a:pt x="52" y="106"/>
                    <a:pt x="50" y="107"/>
                    <a:pt x="48" y="107"/>
                  </a:cubicBezTo>
                  <a:cubicBezTo>
                    <a:pt x="48" y="110"/>
                    <a:pt x="48" y="110"/>
                    <a:pt x="48" y="110"/>
                  </a:cubicBezTo>
                  <a:cubicBezTo>
                    <a:pt x="40" y="110"/>
                    <a:pt x="40" y="110"/>
                    <a:pt x="40" y="110"/>
                  </a:cubicBezTo>
                  <a:cubicBezTo>
                    <a:pt x="40" y="107"/>
                    <a:pt x="40" y="107"/>
                    <a:pt x="40" y="107"/>
                  </a:cubicBezTo>
                  <a:cubicBezTo>
                    <a:pt x="38" y="107"/>
                    <a:pt x="36" y="106"/>
                    <a:pt x="34" y="105"/>
                  </a:cubicBezTo>
                  <a:cubicBezTo>
                    <a:pt x="32" y="107"/>
                    <a:pt x="32" y="107"/>
                    <a:pt x="32" y="107"/>
                  </a:cubicBezTo>
                  <a:cubicBezTo>
                    <a:pt x="26" y="102"/>
                    <a:pt x="26" y="102"/>
                    <a:pt x="26" y="102"/>
                  </a:cubicBezTo>
                  <a:cubicBezTo>
                    <a:pt x="28" y="99"/>
                    <a:pt x="28" y="99"/>
                    <a:pt x="28" y="99"/>
                  </a:cubicBezTo>
                  <a:cubicBezTo>
                    <a:pt x="27" y="97"/>
                    <a:pt x="26" y="95"/>
                    <a:pt x="26" y="93"/>
                  </a:cubicBezTo>
                  <a:cubicBezTo>
                    <a:pt x="22" y="93"/>
                    <a:pt x="22" y="93"/>
                    <a:pt x="22" y="93"/>
                  </a:cubicBezTo>
                  <a:cubicBezTo>
                    <a:pt x="22" y="85"/>
                    <a:pt x="22" y="85"/>
                    <a:pt x="22" y="85"/>
                  </a:cubicBezTo>
                  <a:cubicBezTo>
                    <a:pt x="26" y="85"/>
                    <a:pt x="26" y="85"/>
                    <a:pt x="26" y="85"/>
                  </a:cubicBezTo>
                  <a:cubicBezTo>
                    <a:pt x="26" y="83"/>
                    <a:pt x="27" y="81"/>
                    <a:pt x="28" y="79"/>
                  </a:cubicBezTo>
                  <a:cubicBezTo>
                    <a:pt x="26" y="76"/>
                    <a:pt x="26" y="76"/>
                    <a:pt x="26" y="76"/>
                  </a:cubicBezTo>
                  <a:cubicBezTo>
                    <a:pt x="31" y="71"/>
                    <a:pt x="31" y="71"/>
                    <a:pt x="31" y="71"/>
                  </a:cubicBezTo>
                  <a:cubicBezTo>
                    <a:pt x="34" y="73"/>
                    <a:pt x="34" y="73"/>
                    <a:pt x="34" y="73"/>
                  </a:cubicBezTo>
                  <a:cubicBezTo>
                    <a:pt x="36" y="72"/>
                    <a:pt x="38" y="71"/>
                    <a:pt x="40" y="71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8" y="68"/>
                    <a:pt x="48" y="68"/>
                    <a:pt x="48" y="68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50" y="71"/>
                    <a:pt x="52" y="72"/>
                    <a:pt x="54" y="73"/>
                  </a:cubicBezTo>
                  <a:cubicBezTo>
                    <a:pt x="57" y="71"/>
                    <a:pt x="57" y="71"/>
                    <a:pt x="57" y="71"/>
                  </a:cubicBezTo>
                  <a:cubicBezTo>
                    <a:pt x="63" y="76"/>
                    <a:pt x="63" y="76"/>
                    <a:pt x="63" y="76"/>
                  </a:cubicBezTo>
                  <a:cubicBezTo>
                    <a:pt x="60" y="79"/>
                    <a:pt x="60" y="79"/>
                    <a:pt x="60" y="79"/>
                  </a:cubicBezTo>
                  <a:cubicBezTo>
                    <a:pt x="61" y="81"/>
                    <a:pt x="62" y="83"/>
                    <a:pt x="63" y="85"/>
                  </a:cubicBezTo>
                  <a:cubicBezTo>
                    <a:pt x="66" y="85"/>
                    <a:pt x="66" y="85"/>
                    <a:pt x="66" y="85"/>
                  </a:cubicBezTo>
                  <a:lnTo>
                    <a:pt x="66" y="93"/>
                  </a:lnTo>
                  <a:close/>
                  <a:moveTo>
                    <a:pt x="136" y="77"/>
                  </a:moveTo>
                  <a:cubicBezTo>
                    <a:pt x="130" y="77"/>
                    <a:pt x="130" y="77"/>
                    <a:pt x="130" y="77"/>
                  </a:cubicBezTo>
                  <a:cubicBezTo>
                    <a:pt x="129" y="80"/>
                    <a:pt x="128" y="84"/>
                    <a:pt x="126" y="87"/>
                  </a:cubicBezTo>
                  <a:cubicBezTo>
                    <a:pt x="130" y="91"/>
                    <a:pt x="130" y="91"/>
                    <a:pt x="130" y="91"/>
                  </a:cubicBezTo>
                  <a:cubicBezTo>
                    <a:pt x="121" y="100"/>
                    <a:pt x="121" y="100"/>
                    <a:pt x="121" y="100"/>
                  </a:cubicBezTo>
                  <a:cubicBezTo>
                    <a:pt x="117" y="96"/>
                    <a:pt x="117" y="96"/>
                    <a:pt x="117" y="96"/>
                  </a:cubicBezTo>
                  <a:cubicBezTo>
                    <a:pt x="114" y="98"/>
                    <a:pt x="110" y="99"/>
                    <a:pt x="107" y="100"/>
                  </a:cubicBezTo>
                  <a:cubicBezTo>
                    <a:pt x="107" y="105"/>
                    <a:pt x="107" y="105"/>
                    <a:pt x="107" y="105"/>
                  </a:cubicBezTo>
                  <a:cubicBezTo>
                    <a:pt x="94" y="105"/>
                    <a:pt x="94" y="105"/>
                    <a:pt x="94" y="105"/>
                  </a:cubicBezTo>
                  <a:cubicBezTo>
                    <a:pt x="94" y="100"/>
                    <a:pt x="94" y="100"/>
                    <a:pt x="94" y="100"/>
                  </a:cubicBezTo>
                  <a:cubicBezTo>
                    <a:pt x="90" y="100"/>
                    <a:pt x="86" y="98"/>
                    <a:pt x="83" y="96"/>
                  </a:cubicBezTo>
                  <a:cubicBezTo>
                    <a:pt x="79" y="100"/>
                    <a:pt x="79" y="100"/>
                    <a:pt x="79" y="100"/>
                  </a:cubicBezTo>
                  <a:cubicBezTo>
                    <a:pt x="70" y="91"/>
                    <a:pt x="70" y="91"/>
                    <a:pt x="70" y="91"/>
                  </a:cubicBezTo>
                  <a:cubicBezTo>
                    <a:pt x="74" y="87"/>
                    <a:pt x="74" y="87"/>
                    <a:pt x="74" y="87"/>
                  </a:cubicBezTo>
                  <a:cubicBezTo>
                    <a:pt x="72" y="84"/>
                    <a:pt x="71" y="81"/>
                    <a:pt x="70" y="77"/>
                  </a:cubicBezTo>
                  <a:cubicBezTo>
                    <a:pt x="64" y="77"/>
                    <a:pt x="64" y="77"/>
                    <a:pt x="64" y="77"/>
                  </a:cubicBezTo>
                  <a:cubicBezTo>
                    <a:pt x="64" y="64"/>
                    <a:pt x="64" y="64"/>
                    <a:pt x="64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70" y="60"/>
                    <a:pt x="72" y="56"/>
                    <a:pt x="74" y="53"/>
                  </a:cubicBezTo>
                  <a:cubicBezTo>
                    <a:pt x="70" y="49"/>
                    <a:pt x="70" y="49"/>
                    <a:pt x="70" y="49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6" y="42"/>
                    <a:pt x="90" y="41"/>
                    <a:pt x="94" y="40"/>
                  </a:cubicBezTo>
                  <a:cubicBezTo>
                    <a:pt x="94" y="35"/>
                    <a:pt x="94" y="35"/>
                    <a:pt x="94" y="35"/>
                  </a:cubicBezTo>
                  <a:cubicBezTo>
                    <a:pt x="107" y="35"/>
                    <a:pt x="107" y="35"/>
                    <a:pt x="107" y="35"/>
                  </a:cubicBezTo>
                  <a:cubicBezTo>
                    <a:pt x="107" y="40"/>
                    <a:pt x="107" y="40"/>
                    <a:pt x="107" y="40"/>
                  </a:cubicBezTo>
                  <a:cubicBezTo>
                    <a:pt x="110" y="41"/>
                    <a:pt x="114" y="42"/>
                    <a:pt x="117" y="44"/>
                  </a:cubicBezTo>
                  <a:cubicBezTo>
                    <a:pt x="121" y="40"/>
                    <a:pt x="121" y="40"/>
                    <a:pt x="121" y="40"/>
                  </a:cubicBezTo>
                  <a:cubicBezTo>
                    <a:pt x="130" y="49"/>
                    <a:pt x="130" y="49"/>
                    <a:pt x="130" y="49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28" y="57"/>
                    <a:pt x="130" y="60"/>
                    <a:pt x="130" y="64"/>
                  </a:cubicBezTo>
                  <a:cubicBezTo>
                    <a:pt x="136" y="64"/>
                    <a:pt x="136" y="64"/>
                    <a:pt x="136" y="64"/>
                  </a:cubicBezTo>
                  <a:lnTo>
                    <a:pt x="136" y="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0" name="文本框 49"/>
          <p:cNvSpPr txBox="1"/>
          <p:nvPr/>
        </p:nvSpPr>
        <p:spPr>
          <a:xfrm>
            <a:off x="630600" y="4109376"/>
            <a:ext cx="5464606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uk-UA" altLang="zh-CN" sz="14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І.Ф. </a:t>
            </a:r>
            <a:r>
              <a:rPr lang="uk-UA" altLang="zh-CN" sz="1400" dirty="0" err="1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Гербарт</a:t>
            </a:r>
            <a:r>
              <a:rPr lang="uk-UA" altLang="zh-CN" sz="1400" dirty="0">
                <a:solidFill>
                  <a:schemeClr val="bg1">
                    <a:lumMod val="50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 відзначав, що «область розумового середовища» проявляється у здатності відтворити раніше засвоєні знання у поєднанні з тими, які засвоюються в даний момент. </a:t>
            </a:r>
          </a:p>
        </p:txBody>
      </p:sp>
      <p:pic>
        <p:nvPicPr>
          <p:cNvPr id="1028" name="Picture 4" descr="Открытки картинки гиф смайлики: Картинки для презентаций.Человечки.Сплошные  вопросы. Анимации для презентаций. Человечки скачать">
            <a:extLst>
              <a:ext uri="{FF2B5EF4-FFF2-40B4-BE49-F238E27FC236}">
                <a16:creationId xmlns:a16="http://schemas.microsoft.com/office/drawing/2014/main" id="{730A14A0-DC43-414C-B14B-393183969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712" y="1775571"/>
            <a:ext cx="5989099" cy="3943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169313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5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25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750"/>
                            </p:stCondLst>
                            <p:childTnLst>
                              <p:par>
                                <p:cTn id="6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250"/>
                            </p:stCondLst>
                            <p:childTnLst>
                              <p:par>
                                <p:cTn id="7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500"/>
                            </p:stCondLst>
                            <p:childTnLst>
                              <p:par>
                                <p:cTn id="8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75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2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2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25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9" grpId="0"/>
      <p:bldP spid="10" grpId="0"/>
      <p:bldP spid="11" grpId="0" animBg="1"/>
      <p:bldP spid="12" grpId="0" animBg="1"/>
      <p:bldP spid="13" grpId="0" animBg="1"/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Объект 3">
            <a:extLst>
              <a:ext uri="{FF2B5EF4-FFF2-40B4-BE49-F238E27FC236}">
                <a16:creationId xmlns:a16="http://schemas.microsoft.com/office/drawing/2014/main" id="{C1D500AF-FFE3-4284-8BC8-7317FD6D77A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41"/>
          <a:stretch/>
        </p:blipFill>
        <p:spPr>
          <a:xfrm>
            <a:off x="1713335" y="1137986"/>
            <a:ext cx="8139640" cy="5437822"/>
          </a:xfrm>
        </p:spPr>
      </p:pic>
      <p:sp>
        <p:nvSpPr>
          <p:cNvPr id="8196" name="Прямоугольник 1">
            <a:extLst>
              <a:ext uri="{FF2B5EF4-FFF2-40B4-BE49-F238E27FC236}">
                <a16:creationId xmlns:a16="http://schemas.microsoft.com/office/drawing/2014/main" id="{3AD37BB8-A2FB-4ACE-8751-A336D0C052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156" y="237748"/>
            <a:ext cx="1070629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uk-UA" dirty="0"/>
              <a:t>Основними напрямами, за якими здійснюється оцінювання рівня якості освітньої діяльності </a:t>
            </a:r>
            <a:endParaRPr lang="uk-UA" alt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Человечек 3d картинки, стоковые фото Человечек 3d | Depositphotos">
            <a:extLst>
              <a:ext uri="{FF2B5EF4-FFF2-40B4-BE49-F238E27FC236}">
                <a16:creationId xmlns:a16="http://schemas.microsoft.com/office/drawing/2014/main" id="{7CC7212B-EC0A-4681-9A93-001B60C12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9973" y="43996"/>
            <a:ext cx="2322420" cy="3076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79F3447-7F03-4394-BEE8-0B2E3EC682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359" y="89570"/>
            <a:ext cx="2700054" cy="2697417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4765425" y="987222"/>
            <a:ext cx="2696320" cy="2425781"/>
            <a:chOff x="687918" y="1359259"/>
            <a:chExt cx="5202542" cy="4680539"/>
          </a:xfrm>
        </p:grpSpPr>
        <p:grpSp>
          <p:nvGrpSpPr>
            <p:cNvPr id="15" name="组合 14"/>
            <p:cNvGrpSpPr/>
            <p:nvPr/>
          </p:nvGrpSpPr>
          <p:grpSpPr>
            <a:xfrm rot="2700000">
              <a:off x="756186" y="1959808"/>
              <a:ext cx="2713630" cy="2850166"/>
              <a:chOff x="0" y="986971"/>
              <a:chExt cx="4615543" cy="4847774"/>
            </a:xfrm>
          </p:grpSpPr>
          <p:sp>
            <p:nvSpPr>
              <p:cNvPr id="16" name="矩形 15"/>
              <p:cNvSpPr/>
              <p:nvPr/>
            </p:nvSpPr>
            <p:spPr>
              <a:xfrm>
                <a:off x="449943" y="986971"/>
                <a:ext cx="4165600" cy="4847774"/>
              </a:xfrm>
              <a:prstGeom prst="rect">
                <a:avLst/>
              </a:prstGeom>
              <a:noFill/>
              <a:ln>
                <a:solidFill>
                  <a:srgbClr val="D5493A">
                    <a:alpha val="7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矩形 16"/>
              <p:cNvSpPr/>
              <p:nvPr/>
            </p:nvSpPr>
            <p:spPr>
              <a:xfrm>
                <a:off x="0" y="1320801"/>
                <a:ext cx="4180114" cy="4180114"/>
              </a:xfrm>
              <a:prstGeom prst="rect">
                <a:avLst/>
              </a:prstGeom>
              <a:solidFill>
                <a:srgbClr val="D5493A">
                  <a:alpha val="7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8" name="组合 17"/>
            <p:cNvGrpSpPr/>
            <p:nvPr/>
          </p:nvGrpSpPr>
          <p:grpSpPr>
            <a:xfrm rot="2700000">
              <a:off x="1680822" y="1299176"/>
              <a:ext cx="3799246" cy="3990406"/>
              <a:chOff x="0" y="986971"/>
              <a:chExt cx="4615543" cy="4847774"/>
            </a:xfrm>
          </p:grpSpPr>
          <p:sp>
            <p:nvSpPr>
              <p:cNvPr id="19" name="矩形 18"/>
              <p:cNvSpPr/>
              <p:nvPr/>
            </p:nvSpPr>
            <p:spPr>
              <a:xfrm>
                <a:off x="449943" y="986971"/>
                <a:ext cx="4165600" cy="4847774"/>
              </a:xfrm>
              <a:prstGeom prst="rect">
                <a:avLst/>
              </a:prstGeom>
              <a:noFill/>
              <a:ln>
                <a:solidFill>
                  <a:srgbClr val="D5493A">
                    <a:alpha val="7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矩形 25"/>
              <p:cNvSpPr/>
              <p:nvPr/>
            </p:nvSpPr>
            <p:spPr>
              <a:xfrm>
                <a:off x="0" y="1320801"/>
                <a:ext cx="4180114" cy="4180114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7" name="组合 26"/>
            <p:cNvGrpSpPr/>
            <p:nvPr/>
          </p:nvGrpSpPr>
          <p:grpSpPr>
            <a:xfrm rot="2700000">
              <a:off x="4445388" y="1323797"/>
              <a:ext cx="1409610" cy="1480534"/>
              <a:chOff x="0" y="986971"/>
              <a:chExt cx="4615543" cy="4847774"/>
            </a:xfrm>
          </p:grpSpPr>
          <p:sp>
            <p:nvSpPr>
              <p:cNvPr id="28" name="矩形 27"/>
              <p:cNvSpPr/>
              <p:nvPr/>
            </p:nvSpPr>
            <p:spPr>
              <a:xfrm>
                <a:off x="449943" y="986971"/>
                <a:ext cx="4165600" cy="4847774"/>
              </a:xfrm>
              <a:prstGeom prst="rect">
                <a:avLst/>
              </a:prstGeom>
              <a:noFill/>
              <a:ln>
                <a:solidFill>
                  <a:srgbClr val="D5493A">
                    <a:alpha val="7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0" y="1320801"/>
                <a:ext cx="4180114" cy="4180114"/>
              </a:xfrm>
              <a:prstGeom prst="rect">
                <a:avLst/>
              </a:prstGeom>
              <a:solidFill>
                <a:srgbClr val="D5493A">
                  <a:alpha val="7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0" name="组合 29"/>
            <p:cNvGrpSpPr/>
            <p:nvPr/>
          </p:nvGrpSpPr>
          <p:grpSpPr>
            <a:xfrm rot="2700000">
              <a:off x="4526822" y="5309795"/>
              <a:ext cx="712090" cy="747916"/>
              <a:chOff x="0" y="986971"/>
              <a:chExt cx="4615543" cy="4847774"/>
            </a:xfrm>
          </p:grpSpPr>
          <p:sp>
            <p:nvSpPr>
              <p:cNvPr id="31" name="矩形 30"/>
              <p:cNvSpPr/>
              <p:nvPr/>
            </p:nvSpPr>
            <p:spPr>
              <a:xfrm>
                <a:off x="449943" y="986971"/>
                <a:ext cx="4165600" cy="4847774"/>
              </a:xfrm>
              <a:prstGeom prst="rect">
                <a:avLst/>
              </a:prstGeom>
              <a:noFill/>
              <a:ln>
                <a:solidFill>
                  <a:srgbClr val="D5493A">
                    <a:alpha val="7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1"/>
              <p:cNvSpPr/>
              <p:nvPr/>
            </p:nvSpPr>
            <p:spPr>
              <a:xfrm>
                <a:off x="0" y="1320801"/>
                <a:ext cx="4180114" cy="4180114"/>
              </a:xfrm>
              <a:prstGeom prst="rect">
                <a:avLst/>
              </a:prstGeom>
              <a:solidFill>
                <a:srgbClr val="D5493A">
                  <a:alpha val="7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33" name="矩形 69"/>
          <p:cNvSpPr>
            <a:spLocks noChangeArrowheads="1"/>
          </p:cNvSpPr>
          <p:nvPr/>
        </p:nvSpPr>
        <p:spPr bwMode="auto">
          <a:xfrm>
            <a:off x="1649395" y="3739539"/>
            <a:ext cx="844197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>
              <a:buFont typeface="Arial" charset="0"/>
              <a:buNone/>
            </a:pPr>
            <a:r>
              <a:rPr lang="ru-RU" altLang="zh-CN" sz="2800" b="1" dirty="0" err="1">
                <a:solidFill>
                  <a:srgbClr val="5A9F2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Освітне</a:t>
            </a:r>
            <a:r>
              <a:rPr lang="ru-RU" altLang="zh-CN" sz="2800" b="1" dirty="0">
                <a:solidFill>
                  <a:srgbClr val="5A9F2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 </a:t>
            </a:r>
            <a:r>
              <a:rPr lang="ru-RU" altLang="zh-CN" sz="2800" b="1" dirty="0" err="1">
                <a:solidFill>
                  <a:srgbClr val="5A9F28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середовище</a:t>
            </a:r>
            <a:endParaRPr lang="en-US" altLang="zh-CN" sz="2800" b="1" dirty="0">
              <a:solidFill>
                <a:srgbClr val="5A9F28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34" name="矩形 70"/>
          <p:cNvSpPr>
            <a:spLocks noChangeArrowheads="1"/>
          </p:cNvSpPr>
          <p:nvPr/>
        </p:nvSpPr>
        <p:spPr bwMode="auto">
          <a:xfrm>
            <a:off x="-1476229" y="4694512"/>
            <a:ext cx="1156760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r"/>
            <a:r>
              <a:rPr lang="ru-RU" sz="2000" dirty="0" err="1"/>
              <a:t>Доповідач</a:t>
            </a:r>
            <a:r>
              <a:rPr lang="ru-RU" sz="2000" dirty="0"/>
              <a:t>: заступник директора </a:t>
            </a:r>
          </a:p>
          <a:p>
            <a:pPr algn="r"/>
            <a:r>
              <a:rPr lang="ru-RU" sz="2000" dirty="0"/>
              <a:t>з </a:t>
            </a:r>
            <a:r>
              <a:rPr lang="ru-RU" sz="2000" dirty="0" err="1"/>
              <a:t>навчально-виробничої</a:t>
            </a:r>
            <a:r>
              <a:rPr lang="ru-RU" sz="2000" dirty="0"/>
              <a:t> </a:t>
            </a:r>
            <a:r>
              <a:rPr lang="ru-RU" sz="2000" dirty="0" err="1"/>
              <a:t>роботи</a:t>
            </a:r>
            <a:r>
              <a:rPr lang="ru-RU" sz="2000" dirty="0"/>
              <a:t> ДНЗ </a:t>
            </a:r>
            <a:r>
              <a:rPr lang="uk-UA" sz="2000" dirty="0"/>
              <a:t>«РЦПО БТ ХО»</a:t>
            </a:r>
            <a:r>
              <a:rPr lang="ru-RU" sz="2000" dirty="0"/>
              <a:t> АЛАТАЄВА Олена</a:t>
            </a:r>
            <a:endParaRPr lang="uk-UA" sz="2000" dirty="0"/>
          </a:p>
        </p:txBody>
      </p:sp>
      <p:cxnSp>
        <p:nvCxnSpPr>
          <p:cNvPr id="35" name="直接连接符 34"/>
          <p:cNvCxnSpPr/>
          <p:nvPr/>
        </p:nvCxnSpPr>
        <p:spPr>
          <a:xfrm>
            <a:off x="269776" y="5033755"/>
            <a:ext cx="1456264" cy="1"/>
          </a:xfrm>
          <a:prstGeom prst="line">
            <a:avLst/>
          </a:prstGeom>
          <a:ln w="9525">
            <a:solidFill>
              <a:srgbClr val="D549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5"/>
          <p:cNvCxnSpPr/>
          <p:nvPr/>
        </p:nvCxnSpPr>
        <p:spPr>
          <a:xfrm>
            <a:off x="10091374" y="5048455"/>
            <a:ext cx="1379619" cy="1"/>
          </a:xfrm>
          <a:prstGeom prst="line">
            <a:avLst/>
          </a:prstGeom>
          <a:ln w="9525">
            <a:solidFill>
              <a:srgbClr val="D549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_14"/>
          <p:cNvSpPr txBox="1">
            <a:spLocks noChangeArrowheads="1"/>
          </p:cNvSpPr>
          <p:nvPr/>
        </p:nvSpPr>
        <p:spPr bwMode="auto">
          <a:xfrm>
            <a:off x="5051817" y="1598905"/>
            <a:ext cx="2264212" cy="64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algn="ctr"/>
            <a:r>
              <a:rPr lang="en-US" altLang="zh-CN" sz="5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uk-UA" altLang="zh-CN" sz="5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6702027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250"/>
                            </p:stCondLst>
                            <p:childTnLst>
                              <p:par>
                                <p:cTn id="3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292653"/>
            <a:ext cx="12190413" cy="678897"/>
            <a:chOff x="0" y="442332"/>
            <a:chExt cx="12190413" cy="678897"/>
          </a:xfrm>
        </p:grpSpPr>
        <p:sp>
          <p:nvSpPr>
            <p:cNvPr id="2" name="矩形 1"/>
            <p:cNvSpPr/>
            <p:nvPr/>
          </p:nvSpPr>
          <p:spPr>
            <a:xfrm>
              <a:off x="0" y="1064079"/>
              <a:ext cx="12190413" cy="57150"/>
            </a:xfrm>
            <a:prstGeom prst="rect">
              <a:avLst/>
            </a:prstGeom>
            <a:solidFill>
              <a:srgbClr val="D549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TextBox 2"/>
            <p:cNvSpPr txBox="1"/>
            <p:nvPr/>
          </p:nvSpPr>
          <p:spPr>
            <a:xfrm>
              <a:off x="1033700" y="442332"/>
              <a:ext cx="101230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uk-UA" b="1" dirty="0"/>
                <a:t>Компонент: </a:t>
              </a:r>
              <a:r>
                <a:rPr lang="uk-UA" dirty="0"/>
                <a:t>- Забезпечення безпечних і нешкідливих умов навчання та праці в </a:t>
              </a:r>
              <a:r>
                <a:rPr lang="uk-UA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ДНЗ «РЦПО БТ ХО» </a:t>
              </a:r>
              <a:endParaRPr lang="zh-CN" altLang="en-US" sz="2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5608949" y="1028700"/>
            <a:ext cx="5989114" cy="5830888"/>
            <a:chOff x="4319972" y="1301377"/>
            <a:chExt cx="3492388" cy="3373139"/>
          </a:xfrm>
        </p:grpSpPr>
        <p:sp>
          <p:nvSpPr>
            <p:cNvPr id="6" name="Rectangle 24"/>
            <p:cNvSpPr>
              <a:spLocks noChangeArrowheads="1"/>
            </p:cNvSpPr>
            <p:nvPr/>
          </p:nvSpPr>
          <p:spPr bwMode="auto">
            <a:xfrm>
              <a:off x="5148064" y="1301377"/>
              <a:ext cx="2664296" cy="6220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20000"/>
                </a:lnSpc>
                <a:spcBef>
                  <a:spcPts val="300"/>
                </a:spcBef>
              </a:pPr>
              <a:r>
                <a:rPr lang="uk-UA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Критерій: </a:t>
              </a:r>
              <a:r>
                <a:rPr lang="uk-UA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Будівлі, споруди, приміщення і територія Центру є безпечними для навчання та праці</a:t>
              </a:r>
              <a:endParaRPr lang="en-US" altLang="zh-CN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4319972" y="1394230"/>
              <a:ext cx="504056" cy="504212"/>
            </a:xfrm>
            <a:prstGeom prst="ellipse">
              <a:avLst/>
            </a:prstGeom>
            <a:solidFill>
              <a:srgbClr val="D549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dirty="0"/>
                <a:t>01</a:t>
              </a:r>
              <a:endParaRPr lang="zh-CN" altLang="en-US" dirty="0"/>
            </a:p>
          </p:txBody>
        </p:sp>
        <p:sp>
          <p:nvSpPr>
            <p:cNvPr id="9" name="Rectangle 24"/>
            <p:cNvSpPr>
              <a:spLocks noChangeArrowheads="1"/>
            </p:cNvSpPr>
            <p:nvPr/>
          </p:nvSpPr>
          <p:spPr bwMode="auto">
            <a:xfrm>
              <a:off x="5148062" y="1923423"/>
              <a:ext cx="2664296" cy="8227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20000"/>
                </a:lnSpc>
                <a:spcBef>
                  <a:spcPts val="300"/>
                </a:spcBef>
              </a:pPr>
              <a:r>
                <a:rPr lang="uk-UA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Критерій- </a:t>
              </a:r>
              <a:r>
                <a:rPr lang="uk-UA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ДНЗ «РЦПО БТ ХО» забезпечений навчальними приміщеннями з відповідним обладнанням, що необхідні для реалізації освітніх програм</a:t>
              </a:r>
              <a:endParaRPr lang="en-US" altLang="zh-CN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4351492" y="1958431"/>
              <a:ext cx="504056" cy="504212"/>
            </a:xfrm>
            <a:prstGeom prst="ellipse">
              <a:avLst/>
            </a:prstGeom>
            <a:solidFill>
              <a:srgbClr val="D549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dirty="0"/>
                <a:t>02</a:t>
              </a:r>
              <a:endParaRPr lang="zh-CN" altLang="en-US" dirty="0"/>
            </a:p>
          </p:txBody>
        </p:sp>
        <p:sp>
          <p:nvSpPr>
            <p:cNvPr id="11" name="Rectangle 24"/>
            <p:cNvSpPr>
              <a:spLocks noChangeArrowheads="1"/>
            </p:cNvSpPr>
            <p:nvPr/>
          </p:nvSpPr>
          <p:spPr bwMode="auto">
            <a:xfrm>
              <a:off x="5148060" y="2672542"/>
              <a:ext cx="2664296" cy="1042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20000"/>
                </a:lnSpc>
                <a:spcBef>
                  <a:spcPts val="300"/>
                </a:spcBef>
              </a:pPr>
              <a:r>
                <a:rPr lang="uk-UA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Критерій:- </a:t>
              </a:r>
              <a:r>
                <a:rPr lang="uk-UA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Здобувачі освіти та працівники Центру обізнані з вимогами охорони праці, безпеки життєдіяльності, правилами поведінки в умовах надзвичайних ситуацій і дотримуються їх.</a:t>
              </a:r>
              <a:endParaRPr lang="en-US" altLang="zh-CN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4372049" y="2598919"/>
              <a:ext cx="504056" cy="504212"/>
            </a:xfrm>
            <a:prstGeom prst="ellipse">
              <a:avLst/>
            </a:prstGeom>
            <a:solidFill>
              <a:srgbClr val="D549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dirty="0"/>
                <a:t>03</a:t>
              </a:r>
              <a:endParaRPr lang="zh-CN" altLang="en-US" dirty="0"/>
            </a:p>
          </p:txBody>
        </p:sp>
        <p:sp>
          <p:nvSpPr>
            <p:cNvPr id="13" name="Rectangle 24"/>
            <p:cNvSpPr>
              <a:spLocks noChangeArrowheads="1"/>
            </p:cNvSpPr>
            <p:nvPr/>
          </p:nvSpPr>
          <p:spPr bwMode="auto">
            <a:xfrm>
              <a:off x="5148062" y="3641504"/>
              <a:ext cx="2664296" cy="1033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20000"/>
                </a:lnSpc>
                <a:spcBef>
                  <a:spcPts val="300"/>
                </a:spcBef>
              </a:pPr>
              <a:r>
                <a:rPr lang="uk-UA" altLang="zh-CN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Критерій: </a:t>
              </a:r>
              <a:r>
                <a:rPr lang="uk-UA" altLang="zh-CN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Учасники освітнього процесу обізнані з правилами поведінки в разі нещасного випадку зі здобувачами освіти та працівниками або раптового погіршення їх стану здоров’я і вживають необхідних заходів</a:t>
              </a:r>
              <a:r>
                <a:rPr lang="uk-UA" altLang="zh-CN" dirty="0">
                  <a:solidFill>
                    <a:schemeClr val="bg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altLang="zh-CN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4423967" y="3544231"/>
              <a:ext cx="504056" cy="504212"/>
            </a:xfrm>
            <a:prstGeom prst="ellipse">
              <a:avLst/>
            </a:prstGeom>
            <a:solidFill>
              <a:srgbClr val="D549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dirty="0"/>
                <a:t>04</a:t>
              </a:r>
              <a:endParaRPr lang="zh-CN" altLang="en-US" dirty="0"/>
            </a:p>
          </p:txBody>
        </p:sp>
      </p:grp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B992C99-7DDB-48CA-9D32-EB85139098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619" y="4090625"/>
            <a:ext cx="3415209" cy="256140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9B17511-534F-4FAF-8DC4-541EE4348B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969" y="1139838"/>
            <a:ext cx="3605614" cy="216336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3DCC241-7E23-49A6-8D47-F8BEA8954C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22" y="2447755"/>
            <a:ext cx="3168487" cy="23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13412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14BCBA1-C9A1-4F4E-B5D2-FF3AD77956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2330" y="232970"/>
            <a:ext cx="4188804" cy="314160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31C768E-2260-4391-A3C3-FCA4AE285B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298" y="201954"/>
            <a:ext cx="2723336" cy="204250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91B8D02-1896-4571-8278-DDF0410919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95" t="4062" r="1145"/>
          <a:stretch/>
        </p:blipFill>
        <p:spPr>
          <a:xfrm>
            <a:off x="207034" y="3593156"/>
            <a:ext cx="6590581" cy="30644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3EF313C-3E88-4753-AB1B-3843D7AFE8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0330" y="3588588"/>
            <a:ext cx="4469476" cy="292893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D93F5D7-DC0B-4693-80E0-35617C1547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18083" y="201954"/>
            <a:ext cx="3379032" cy="282075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DB341B2-FA9B-4748-856D-F0D40F28BA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6159" y="2076867"/>
            <a:ext cx="3447954" cy="258596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B0105F0-E457-4FED-BB51-683D277C97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81578" y="2139350"/>
            <a:ext cx="3379032" cy="253427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57883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F69E990-0E3E-4A3D-8EF7-0A016409F7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258" y="292964"/>
            <a:ext cx="2495639" cy="2495639"/>
          </a:xfrm>
          <a:prstGeom prst="rect">
            <a:avLst/>
          </a:prstGeom>
        </p:spPr>
      </p:pic>
      <p:sp>
        <p:nvSpPr>
          <p:cNvPr id="4" name="Стрілка: вправо 3">
            <a:extLst>
              <a:ext uri="{FF2B5EF4-FFF2-40B4-BE49-F238E27FC236}">
                <a16:creationId xmlns:a16="http://schemas.microsoft.com/office/drawing/2014/main" id="{31D0F74E-068B-4B2E-A5D4-FBB00A601A59}"/>
              </a:ext>
            </a:extLst>
          </p:cNvPr>
          <p:cNvSpPr/>
          <p:nvPr/>
        </p:nvSpPr>
        <p:spPr>
          <a:xfrm>
            <a:off x="3058905" y="1376039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92CE11D-FB84-4A49-909D-E13093F83F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5385" y="292964"/>
            <a:ext cx="2604910" cy="260491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14D460F-1A8B-49EF-AA5E-0BFECB78C6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833" y="292964"/>
            <a:ext cx="4747334" cy="632977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0758955-594E-4299-8148-3A0B782F14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913" y="3457853"/>
            <a:ext cx="1953683" cy="260491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B844FCD-7B2A-4CF9-8C6E-8359C9085CB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30930" y="3457853"/>
            <a:ext cx="2032746" cy="271032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29F6CAF-35B7-4076-9010-66C44D1F53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229246" y="3008971"/>
            <a:ext cx="2032746" cy="3613771"/>
          </a:xfrm>
          <a:prstGeom prst="rect">
            <a:avLst/>
          </a:prstGeom>
        </p:spPr>
      </p:pic>
      <p:sp>
        <p:nvSpPr>
          <p:cNvPr id="13" name="Стрілка: вправо 12">
            <a:extLst>
              <a:ext uri="{FF2B5EF4-FFF2-40B4-BE49-F238E27FC236}">
                <a16:creationId xmlns:a16="http://schemas.microsoft.com/office/drawing/2014/main" id="{A377BE13-B4EB-417B-B27B-54E27513118C}"/>
              </a:ext>
            </a:extLst>
          </p:cNvPr>
          <p:cNvSpPr/>
          <p:nvPr/>
        </p:nvSpPr>
        <p:spPr>
          <a:xfrm>
            <a:off x="2100907" y="6168180"/>
            <a:ext cx="5112926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85982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3056D49-FACA-47B7-B605-08264D208C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23" y="1943704"/>
            <a:ext cx="2940282" cy="463911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AD0F6AA-A406-4478-86D9-A491275BB3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1323" y="353716"/>
            <a:ext cx="4685545" cy="224261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1AA7E27-ED1A-42AD-908B-061613CC90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5228" y="353716"/>
            <a:ext cx="4423147" cy="2117021"/>
          </a:xfrm>
          <a:prstGeom prst="rect">
            <a:avLst/>
          </a:prstGeom>
        </p:spPr>
      </p:pic>
      <p:graphicFrame>
        <p:nvGraphicFramePr>
          <p:cNvPr id="9" name="Діаграма 8">
            <a:extLst>
              <a:ext uri="{FF2B5EF4-FFF2-40B4-BE49-F238E27FC236}">
                <a16:creationId xmlns:a16="http://schemas.microsoft.com/office/drawing/2014/main" id="{6DF742FB-EE1F-4245-9058-A5A6327116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40375032"/>
              </p:ext>
            </p:extLst>
          </p:nvPr>
        </p:nvGraphicFramePr>
        <p:xfrm>
          <a:off x="4004147" y="2295398"/>
          <a:ext cx="6892290" cy="27896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A0D40DC-E2BA-4D38-877E-80BA42CC23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1323" y="5085069"/>
            <a:ext cx="7978141" cy="156939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E49CE59-1F36-4BA4-AEA7-1F48555802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661" y="181738"/>
            <a:ext cx="3201035" cy="169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584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292653"/>
            <a:ext cx="12190413" cy="678897"/>
            <a:chOff x="0" y="442332"/>
            <a:chExt cx="12190413" cy="678897"/>
          </a:xfrm>
        </p:grpSpPr>
        <p:sp>
          <p:nvSpPr>
            <p:cNvPr id="2" name="矩形 1"/>
            <p:cNvSpPr/>
            <p:nvPr/>
          </p:nvSpPr>
          <p:spPr>
            <a:xfrm>
              <a:off x="0" y="1064079"/>
              <a:ext cx="12190413" cy="57150"/>
            </a:xfrm>
            <a:prstGeom prst="rect">
              <a:avLst/>
            </a:prstGeom>
            <a:solidFill>
              <a:srgbClr val="D549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TextBox 2"/>
            <p:cNvSpPr txBox="1"/>
            <p:nvPr/>
          </p:nvSpPr>
          <p:spPr>
            <a:xfrm>
              <a:off x="1770216" y="442332"/>
              <a:ext cx="86499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uk-UA" b="1" dirty="0"/>
                <a:t>Компонент: </a:t>
              </a:r>
              <a:r>
                <a:rPr lang="uk-UA" dirty="0"/>
                <a:t>- Забезпечення безпечних і нешкідливих умов навчання та праці в Центрі</a:t>
              </a:r>
              <a:endParaRPr lang="zh-CN" altLang="en-US" sz="2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5608949" y="1028700"/>
            <a:ext cx="5989114" cy="4672866"/>
            <a:chOff x="4319972" y="1301377"/>
            <a:chExt cx="3492388" cy="2955968"/>
          </a:xfrm>
        </p:grpSpPr>
        <p:sp>
          <p:nvSpPr>
            <p:cNvPr id="6" name="Rectangle 24"/>
            <p:cNvSpPr>
              <a:spLocks noChangeArrowheads="1"/>
            </p:cNvSpPr>
            <p:nvPr/>
          </p:nvSpPr>
          <p:spPr bwMode="auto">
            <a:xfrm>
              <a:off x="5148064" y="1301377"/>
              <a:ext cx="2664296" cy="4055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20000"/>
                </a:lnSpc>
                <a:spcBef>
                  <a:spcPts val="300"/>
                </a:spcBef>
              </a:pPr>
              <a:r>
                <a:rPr lang="uk-UA" b="1" dirty="0"/>
                <a:t>Критерій: </a:t>
              </a:r>
              <a:r>
                <a:rPr lang="uk-UA" dirty="0"/>
                <a:t>У ДНЗ «РЦПО БТ ХО» створені умови для харчування учасників освітнього процесу</a:t>
              </a:r>
              <a:endParaRPr lang="en-US" altLang="zh-CN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4319972" y="1394230"/>
              <a:ext cx="504056" cy="504212"/>
            </a:xfrm>
            <a:prstGeom prst="ellipse">
              <a:avLst/>
            </a:prstGeom>
            <a:solidFill>
              <a:srgbClr val="D549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uk-UA" altLang="zh-CN" dirty="0"/>
                <a:t>05</a:t>
              </a:r>
              <a:endParaRPr lang="zh-CN" altLang="en-US" dirty="0"/>
            </a:p>
          </p:txBody>
        </p:sp>
        <p:sp>
          <p:nvSpPr>
            <p:cNvPr id="9" name="Rectangle 24"/>
            <p:cNvSpPr>
              <a:spLocks noChangeArrowheads="1"/>
            </p:cNvSpPr>
            <p:nvPr/>
          </p:nvSpPr>
          <p:spPr bwMode="auto">
            <a:xfrm>
              <a:off x="5148062" y="1923423"/>
              <a:ext cx="2664296" cy="6158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20000"/>
                </a:lnSpc>
                <a:spcBef>
                  <a:spcPts val="300"/>
                </a:spcBef>
              </a:pPr>
              <a:r>
                <a:rPr lang="uk-UA" b="1" dirty="0"/>
                <a:t>Критерій: </a:t>
              </a:r>
              <a:r>
                <a:rPr lang="uk-UA" dirty="0"/>
                <a:t>ДНЗ «РЦПО БТ ХО» створені умови для безпечного використання мережі Інтернет учасниками освітнього процесу</a:t>
              </a:r>
              <a:endParaRPr lang="en-US" altLang="zh-CN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4351492" y="1958431"/>
              <a:ext cx="504056" cy="504212"/>
            </a:xfrm>
            <a:prstGeom prst="ellipse">
              <a:avLst/>
            </a:prstGeom>
            <a:solidFill>
              <a:srgbClr val="D549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dirty="0"/>
                <a:t>0</a:t>
              </a:r>
              <a:r>
                <a:rPr lang="uk-UA" altLang="zh-CN" dirty="0"/>
                <a:t>6</a:t>
              </a:r>
              <a:endParaRPr lang="zh-CN" altLang="en-US" dirty="0"/>
            </a:p>
          </p:txBody>
        </p:sp>
        <p:sp>
          <p:nvSpPr>
            <p:cNvPr id="11" name="Rectangle 24"/>
            <p:cNvSpPr>
              <a:spLocks noChangeArrowheads="1"/>
            </p:cNvSpPr>
            <p:nvPr/>
          </p:nvSpPr>
          <p:spPr bwMode="auto">
            <a:xfrm>
              <a:off x="5148062" y="2598919"/>
              <a:ext cx="2664296" cy="826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20000"/>
                </a:lnSpc>
                <a:spcBef>
                  <a:spcPts val="300"/>
                </a:spcBef>
              </a:pPr>
              <a:r>
                <a:rPr lang="uk-UA" b="1" dirty="0"/>
                <a:t>Критерій: </a:t>
              </a:r>
              <a:r>
                <a:rPr lang="uk-UA" dirty="0"/>
                <a:t>В Центрі застосовуються підходи для адаптації та інтеграції здобувачів освіти до освітнього процесу, професійної адаптації працівників</a:t>
              </a:r>
              <a:endParaRPr lang="en-US" altLang="zh-CN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4372049" y="2598919"/>
              <a:ext cx="504056" cy="504212"/>
            </a:xfrm>
            <a:prstGeom prst="ellipse">
              <a:avLst/>
            </a:prstGeom>
            <a:solidFill>
              <a:srgbClr val="D549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dirty="0"/>
                <a:t>0</a:t>
              </a:r>
              <a:r>
                <a:rPr lang="uk-UA" altLang="zh-CN" dirty="0"/>
                <a:t>7</a:t>
              </a:r>
              <a:endParaRPr lang="zh-CN" altLang="en-US" dirty="0"/>
            </a:p>
          </p:txBody>
        </p:sp>
        <p:sp>
          <p:nvSpPr>
            <p:cNvPr id="13" name="Rectangle 24"/>
            <p:cNvSpPr>
              <a:spLocks noChangeArrowheads="1"/>
            </p:cNvSpPr>
            <p:nvPr/>
          </p:nvSpPr>
          <p:spPr bwMode="auto">
            <a:xfrm>
              <a:off x="5148062" y="3641504"/>
              <a:ext cx="2664296" cy="6158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20000"/>
                </a:lnSpc>
                <a:spcBef>
                  <a:spcPts val="300"/>
                </a:spcBef>
              </a:pPr>
              <a:r>
                <a:rPr lang="uk-UA" b="1" dirty="0"/>
                <a:t>Критерій: </a:t>
              </a:r>
              <a:r>
                <a:rPr lang="uk-UA" dirty="0"/>
                <a:t>У ДНЗ «РЦПО БТ ХО» створені умови для медичного обслуговування учасників освітнього процесу</a:t>
              </a:r>
              <a:endParaRPr lang="en-US" altLang="zh-CN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4423967" y="3544231"/>
              <a:ext cx="504056" cy="504212"/>
            </a:xfrm>
            <a:prstGeom prst="ellipse">
              <a:avLst/>
            </a:prstGeom>
            <a:solidFill>
              <a:srgbClr val="D549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dirty="0"/>
                <a:t>0</a:t>
              </a:r>
              <a:r>
                <a:rPr lang="uk-UA" altLang="zh-CN" dirty="0"/>
                <a:t>8</a:t>
              </a:r>
              <a:endParaRPr lang="zh-CN" altLang="en-US" dirty="0"/>
            </a:p>
          </p:txBody>
        </p:sp>
      </p:grpSp>
      <p:pic>
        <p:nvPicPr>
          <p:cNvPr id="1026" name="Picture 2" descr="http://cpto2.com.ua/images/vneshnivid/baza32.jpg">
            <a:extLst>
              <a:ext uri="{FF2B5EF4-FFF2-40B4-BE49-F238E27FC236}">
                <a16:creationId xmlns:a16="http://schemas.microsoft.com/office/drawing/2014/main" id="{11EDA6F2-EA4F-4CAD-B9F8-8C74B4F8D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13" y="4562530"/>
            <a:ext cx="2841913" cy="2131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cpto2.com.ua/images/vneshnivid/baza34.jpg">
            <a:extLst>
              <a:ext uri="{FF2B5EF4-FFF2-40B4-BE49-F238E27FC236}">
                <a16:creationId xmlns:a16="http://schemas.microsoft.com/office/drawing/2014/main" id="{D141A4C6-F375-4DAA-840C-866D0E91D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933" y="3876957"/>
            <a:ext cx="3326167" cy="2494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F9C12C5-62A2-4FBD-AAE6-DB665999F1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413" y="1028700"/>
            <a:ext cx="2765877" cy="207440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070F1ED-72C7-4279-901F-867555BE7B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9717" y="2992420"/>
            <a:ext cx="2765877" cy="207440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1DA7FED-2C8C-4BF8-9E86-B8E6852A34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01646" y="993700"/>
            <a:ext cx="2015852" cy="268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14990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7371</TotalTime>
  <Words>729</Words>
  <Application>Microsoft Office PowerPoint</Application>
  <PresentationFormat>Довільний</PresentationFormat>
  <Paragraphs>83</Paragraphs>
  <Slides>18</Slides>
  <Notes>10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13</vt:i4>
      </vt:variant>
      <vt:variant>
        <vt:lpstr>Тема</vt:lpstr>
      </vt:variant>
      <vt:variant>
        <vt:i4>10</vt:i4>
      </vt:variant>
      <vt:variant>
        <vt:lpstr>Заголовки слайдів</vt:lpstr>
      </vt:variant>
      <vt:variant>
        <vt:i4>18</vt:i4>
      </vt:variant>
    </vt:vector>
  </HeadingPairs>
  <TitlesOfParts>
    <vt:vector size="41" baseType="lpstr">
      <vt:lpstr>等线</vt:lpstr>
      <vt:lpstr>等线 Light</vt:lpstr>
      <vt:lpstr>微软雅黑</vt:lpstr>
      <vt:lpstr>Arial</vt:lpstr>
      <vt:lpstr>Calibri</vt:lpstr>
      <vt:lpstr>方正姚体</vt:lpstr>
      <vt:lpstr>Impact</vt:lpstr>
      <vt:lpstr>ITC Avant Garde Std Bk</vt:lpstr>
      <vt:lpstr>LiHei Pro</vt:lpstr>
      <vt:lpstr>Signika</vt:lpstr>
      <vt:lpstr>Times New Roman</vt:lpstr>
      <vt:lpstr>方正正大黑简体</vt:lpstr>
      <vt:lpstr>迷你简汉真广标</vt:lpstr>
      <vt:lpstr>Office 主题​​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>http://www.ypppt.com/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</dc:title>
  <dc:creator>Alataeva</dc:creator>
  <cp:keywords/>
  <dc:description>http://www.ypppt.com/</dc:description>
  <cp:lastModifiedBy>Олена Алатаєва</cp:lastModifiedBy>
  <cp:revision>2908</cp:revision>
  <cp:lastPrinted>2022-01-19T17:38:17Z</cp:lastPrinted>
  <dcterms:created xsi:type="dcterms:W3CDTF">2015-12-01T09:06:39Z</dcterms:created>
  <dcterms:modified xsi:type="dcterms:W3CDTF">2022-10-25T11:53:09Z</dcterms:modified>
</cp:coreProperties>
</file>