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300" r:id="rId3"/>
    <p:sldId id="261" r:id="rId4"/>
    <p:sldId id="263" r:id="rId5"/>
    <p:sldId id="273" r:id="rId6"/>
    <p:sldId id="271" r:id="rId7"/>
    <p:sldId id="275" r:id="rId8"/>
    <p:sldId id="276" r:id="rId9"/>
    <p:sldId id="296" r:id="rId10"/>
    <p:sldId id="297" r:id="rId11"/>
    <p:sldId id="277" r:id="rId12"/>
    <p:sldId id="278" r:id="rId13"/>
    <p:sldId id="279" r:id="rId14"/>
    <p:sldId id="301" r:id="rId15"/>
    <p:sldId id="281" r:id="rId16"/>
    <p:sldId id="299" r:id="rId17"/>
    <p:sldId id="282" r:id="rId18"/>
    <p:sldId id="274" r:id="rId19"/>
    <p:sldId id="298" r:id="rId20"/>
    <p:sldId id="280" r:id="rId21"/>
    <p:sldId id="283" r:id="rId22"/>
    <p:sldId id="285" r:id="rId23"/>
    <p:sldId id="288" r:id="rId24"/>
    <p:sldId id="291" r:id="rId25"/>
    <p:sldId id="264" r:id="rId26"/>
    <p:sldId id="27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002" autoAdjust="0"/>
  </p:normalViewPr>
  <p:slideViewPr>
    <p:cSldViewPr>
      <p:cViewPr>
        <p:scale>
          <a:sx n="90" d="100"/>
          <a:sy n="90" d="100"/>
        </p:scale>
        <p:origin x="-130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-255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08D299-E460-42D4-97C8-4D1D0D26251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B2CDC-F4D1-4752-A60F-4100CFCA4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944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2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8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3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769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885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719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2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688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71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650">
              <a:srgbClr val="FFFF00"/>
            </a:gs>
            <a:gs pos="0">
              <a:srgbClr val="00B0F0"/>
            </a:gs>
            <a:gs pos="50000">
              <a:srgbClr val="00B0F0"/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3B4AE-9C6D-4504-A634-84532EF0746C}" type="datetimeFigureOut">
              <a:rPr lang="ru-RU" smtClean="0"/>
              <a:t>22.11.2023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83963-820A-437A-BFE3-C5DAF20F77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3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youtu.be/4PtGG4Vt_ZM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1916832"/>
            <a:ext cx="7316090" cy="2592287"/>
          </a:xfrm>
        </p:spPr>
        <p:txBody>
          <a:bodyPr>
            <a:normAutofit/>
          </a:bodyPr>
          <a:lstStyle/>
          <a:p>
            <a:r>
              <a:rPr lang="ru-RU" sz="2800" i="1" dirty="0" smtClean="0">
                <a:solidFill>
                  <a:srgbClr val="002060"/>
                </a:solidFill>
              </a:rPr>
              <a:t>Тема: </a:t>
            </a:r>
            <a:r>
              <a:rPr lang="ru-RU" sz="2800" b="1" i="1" dirty="0" smtClean="0">
                <a:solidFill>
                  <a:srgbClr val="002060"/>
                </a:solidFill>
              </a:rPr>
              <a:t>«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Використання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інформаційно-комунікац</a:t>
            </a:r>
            <a:r>
              <a:rPr lang="uk-UA" sz="2800" b="1" i="1" dirty="0" err="1" smtClean="0">
                <a:solidFill>
                  <a:srgbClr val="002060"/>
                </a:solidFill>
              </a:rPr>
              <a:t>ій</a:t>
            </a:r>
            <a:r>
              <a:rPr lang="ru-RU" sz="2800" b="1" i="1" dirty="0" smtClean="0">
                <a:solidFill>
                  <a:srgbClr val="002060"/>
                </a:solidFill>
              </a:rPr>
              <a:t>них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технологій</a:t>
            </a:r>
            <a:r>
              <a:rPr lang="ru-RU" sz="2800" b="1" i="1" dirty="0" smtClean="0">
                <a:solidFill>
                  <a:srgbClr val="002060"/>
                </a:solidFill>
              </a:rPr>
              <a:t> у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військово</a:t>
            </a:r>
            <a:r>
              <a:rPr lang="ru-RU" sz="2800" b="1" i="1" dirty="0" err="1">
                <a:solidFill>
                  <a:srgbClr val="002060"/>
                </a:solidFill>
              </a:rPr>
              <a:t>-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патріотичному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вихованні</a:t>
            </a:r>
            <a:r>
              <a:rPr lang="ru-RU" sz="2800" b="1" i="1" dirty="0" smtClean="0">
                <a:solidFill>
                  <a:srgbClr val="002060"/>
                </a:solidFill>
              </a:rPr>
              <a:t>».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4941168"/>
            <a:ext cx="5520679" cy="1008112"/>
          </a:xfrm>
        </p:spPr>
        <p:txBody>
          <a:bodyPr>
            <a:normAutofit fontScale="62500" lnSpcReduction="20000"/>
          </a:bodyPr>
          <a:lstStyle/>
          <a:p>
            <a:r>
              <a:rPr lang="uk-UA" b="1" smtClean="0">
                <a:solidFill>
                  <a:srgbClr val="002060"/>
                </a:solidFill>
              </a:rPr>
              <a:t>Викладач </a:t>
            </a:r>
            <a:r>
              <a:rPr lang="uk-UA" b="1" smtClean="0">
                <a:solidFill>
                  <a:srgbClr val="002060"/>
                </a:solidFill>
              </a:rPr>
              <a:t>предмета </a:t>
            </a:r>
            <a:endParaRPr lang="uk-UA" b="1" dirty="0" smtClean="0">
              <a:solidFill>
                <a:srgbClr val="002060"/>
              </a:solidFill>
            </a:endParaRPr>
          </a:p>
          <a:p>
            <a:r>
              <a:rPr lang="uk-UA" b="1" dirty="0" smtClean="0">
                <a:solidFill>
                  <a:srgbClr val="002060"/>
                </a:solidFill>
              </a:rPr>
              <a:t>«Захист України»  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Сидоренко С.О</a:t>
            </a:r>
            <a:r>
              <a:rPr lang="uk-UA" b="1" dirty="0" smtClean="0">
                <a:solidFill>
                  <a:srgbClr val="0070C0"/>
                </a:solidFill>
              </a:rPr>
              <a:t>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AutoShape 2" descr="ХЛ №3 - Захист Україн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3" y="4293096"/>
            <a:ext cx="3967204" cy="2221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15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B0D29E-BB23-45AD-AA9F-E18DBBDF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i="1" dirty="0">
                <a:solidFill>
                  <a:srgbClr val="FFFF00"/>
                </a:solidFill>
              </a:rPr>
              <a:t>Інтерактивна </a:t>
            </a:r>
            <a:r>
              <a:rPr lang="uk-UA" sz="2800" i="1" dirty="0" smtClean="0">
                <a:solidFill>
                  <a:srgbClr val="FFFF00"/>
                </a:solidFill>
              </a:rPr>
              <a:t>вправа «Військова символіка України»</a:t>
            </a:r>
            <a:endParaRPr lang="en-US" sz="2800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6F21CAA-C328-469A-8214-8E25B74BC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412776"/>
            <a:ext cx="7203998" cy="524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063D2A"/>
                </a:solidFill>
                <a:latin typeface="Times New Roman"/>
                <a:ea typeface="Times New Roman"/>
              </a:rPr>
              <a:t>На уроках </a:t>
            </a:r>
            <a:r>
              <a:rPr lang="uk-UA" sz="2000" dirty="0" smtClean="0">
                <a:solidFill>
                  <a:srgbClr val="063D2A"/>
                </a:solidFill>
                <a:latin typeface="Times New Roman"/>
                <a:ea typeface="Times New Roman"/>
              </a:rPr>
              <a:t> використовую відеоматеріали розміщені на каналі </a:t>
            </a:r>
            <a:r>
              <a:rPr lang="en-US" sz="2000" dirty="0">
                <a:solidFill>
                  <a:prstClr val="black"/>
                </a:solidFill>
              </a:rPr>
              <a:t>YOUTUBE </a:t>
            </a:r>
            <a:r>
              <a:rPr lang="uk-UA" sz="2000" dirty="0" smtClean="0"/>
              <a:t> «</a:t>
            </a:r>
            <a:r>
              <a:rPr lang="uk-UA" sz="2000" dirty="0" err="1" smtClean="0"/>
              <a:t>Домедична</a:t>
            </a:r>
            <a:r>
              <a:rPr lang="uk-UA" sz="2000" dirty="0" smtClean="0"/>
              <a:t> підготовка»</a:t>
            </a:r>
            <a:endParaRPr lang="uk-UA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84784"/>
            <a:ext cx="807720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52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700" b="1" i="1" dirty="0" smtClean="0">
                <a:solidFill>
                  <a:srgbClr val="FF0000"/>
                </a:solidFill>
                <a:latin typeface="Times New Roman"/>
                <a:ea typeface="Calibri"/>
              </a:rPr>
              <a:t>Розділ </a:t>
            </a:r>
            <a:r>
              <a:rPr lang="uk-UA" sz="2700" b="1" i="1" dirty="0" smtClean="0">
                <a:solidFill>
                  <a:srgbClr val="FF0000"/>
                </a:solidFill>
              </a:rPr>
              <a:t>«Тактична </a:t>
            </a:r>
            <a:r>
              <a:rPr lang="uk-UA" sz="2700" b="1" i="1" dirty="0">
                <a:solidFill>
                  <a:srgbClr val="FF0000"/>
                </a:solidFill>
              </a:rPr>
              <a:t>підготовка»</a:t>
            </a:r>
            <a:r>
              <a:rPr lang="uk-UA" sz="2700" b="1" i="1" dirty="0">
                <a:solidFill>
                  <a:srgbClr val="063D2A"/>
                </a:solidFill>
                <a:latin typeface="Times New Roman"/>
                <a:ea typeface="Times New Roman"/>
              </a:rPr>
              <a:t> </a:t>
            </a:r>
            <a:r>
              <a:rPr lang="uk-UA" sz="2400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2"/>
              </a:rPr>
              <a:t>https://youtu.be/4PtGG4Vt_ZM</a:t>
            </a:r>
            <a:r>
              <a:rPr lang="uk-UA" sz="2400" dirty="0">
                <a:latin typeface="Times New Roman"/>
                <a:ea typeface="Calibri"/>
              </a:rPr>
              <a:t> </a:t>
            </a:r>
            <a:endParaRPr lang="uk-UA" sz="27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484783"/>
            <a:ext cx="7994650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9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Відеоматеріали розміщені на каналі</a:t>
            </a:r>
            <a:r>
              <a:rPr lang="en-US" sz="2400" dirty="0" smtClean="0"/>
              <a:t> YOUTUBE</a:t>
            </a:r>
            <a:r>
              <a:rPr lang="uk-UA" sz="2400" dirty="0"/>
              <a:t> </a:t>
            </a:r>
            <a:r>
              <a:rPr lang="uk-UA" sz="2400" dirty="0" smtClean="0"/>
              <a:t>«Територіальна оборона України </a:t>
            </a:r>
            <a:r>
              <a:rPr lang="en-US" sz="2400" dirty="0" smtClean="0"/>
              <a:t>G 7</a:t>
            </a:r>
            <a:r>
              <a:rPr lang="uk-UA" sz="2400" dirty="0" smtClean="0"/>
              <a:t>»</a:t>
            </a:r>
            <a:endParaRPr lang="uk-UA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820891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02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88640"/>
            <a:ext cx="3034680" cy="2938338"/>
          </a:xfrm>
        </p:spPr>
        <p:txBody>
          <a:bodyPr>
            <a:normAutofit/>
          </a:bodyPr>
          <a:lstStyle/>
          <a:p>
            <a:r>
              <a:rPr lang="ru-RU" sz="2400" i="1" dirty="0" err="1" smtClean="0">
                <a:solidFill>
                  <a:srgbClr val="FFFF00"/>
                </a:solidFill>
              </a:rPr>
              <a:t>Зворотній</a:t>
            </a:r>
            <a:r>
              <a:rPr lang="ru-RU" sz="2400" i="1" dirty="0" smtClean="0">
                <a:solidFill>
                  <a:srgbClr val="FFFF00"/>
                </a:solidFill>
              </a:rPr>
              <a:t> </a:t>
            </a:r>
            <a:r>
              <a:rPr lang="ru-RU" sz="2400" i="1" dirty="0" err="1" smtClean="0">
                <a:solidFill>
                  <a:srgbClr val="FFFF00"/>
                </a:solidFill>
              </a:rPr>
              <a:t>зв’язок</a:t>
            </a:r>
            <a:r>
              <a:rPr lang="ru-RU" sz="2400" i="1" dirty="0" smtClean="0">
                <a:solidFill>
                  <a:srgbClr val="FFFF00"/>
                </a:solidFill>
              </a:rPr>
              <a:t>  -  </a:t>
            </a:r>
            <a:br>
              <a:rPr lang="ru-RU" sz="2400" i="1" dirty="0" smtClean="0">
                <a:solidFill>
                  <a:srgbClr val="FFFF00"/>
                </a:solidFill>
              </a:rPr>
            </a:br>
            <a:r>
              <a:rPr lang="uk-UA" sz="2400" i="1" dirty="0" smtClean="0">
                <a:solidFill>
                  <a:srgbClr val="FFFF00"/>
                </a:solidFill>
              </a:rPr>
              <a:t>«</a:t>
            </a:r>
            <a:r>
              <a:rPr lang="en-US" sz="2400" i="1" dirty="0">
                <a:solidFill>
                  <a:srgbClr val="FFFF00"/>
                </a:solidFill>
              </a:rPr>
              <a:t>Google  </a:t>
            </a:r>
            <a:r>
              <a:rPr lang="uk-UA" sz="2400" i="1" dirty="0">
                <a:solidFill>
                  <a:srgbClr val="FFFF00"/>
                </a:solidFill>
              </a:rPr>
              <a:t>Форми» </a:t>
            </a:r>
            <a:endParaRPr lang="uk-UA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215294" cy="607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2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440160"/>
          </a:xfrm>
        </p:spPr>
        <p:txBody>
          <a:bodyPr>
            <a:normAutofit/>
          </a:bodyPr>
          <a:lstStyle/>
          <a:p>
            <a:r>
              <a:rPr lang="uk-UA" sz="2800" b="1" i="1" dirty="0" smtClean="0">
                <a:solidFill>
                  <a:srgbClr val="0070C0"/>
                </a:solidFill>
              </a:rPr>
              <a:t>Позаурочний захід</a:t>
            </a:r>
            <a:br>
              <a:rPr lang="uk-UA" sz="2800" b="1" i="1" dirty="0" smtClean="0">
                <a:solidFill>
                  <a:srgbClr val="0070C0"/>
                </a:solidFill>
              </a:rPr>
            </a:br>
            <a:r>
              <a:rPr lang="uk-UA" sz="2800" b="1" i="1" dirty="0" smtClean="0">
                <a:solidFill>
                  <a:srgbClr val="0070C0"/>
                </a:solidFill>
              </a:rPr>
              <a:t> « День захисників і захисниць України»</a:t>
            </a:r>
            <a:endParaRPr lang="uk-UA" sz="2800" b="1" i="1" dirty="0">
              <a:solidFill>
                <a:srgbClr val="0070C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1" y="260648"/>
            <a:ext cx="7976765" cy="479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3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uk-UA" sz="2800" i="1" dirty="0">
                <a:solidFill>
                  <a:srgbClr val="FFFF00"/>
                </a:solidFill>
                <a:latin typeface="Liberation Serif"/>
                <a:ea typeface="Segoe UI"/>
                <a:cs typeface="Tahoma"/>
              </a:rPr>
              <a:t>На захід були запрошені мешканці Люботина – Євген СЕМЕРИНСЬКИЙ та Вадим ІОНІН патріоти, які стали на захист країни з перших днів  повномасштабного вторгнення </a:t>
            </a:r>
            <a:r>
              <a:rPr lang="uk-UA" sz="2800" i="1" dirty="0" err="1">
                <a:solidFill>
                  <a:srgbClr val="FFFF00"/>
                </a:solidFill>
                <a:latin typeface="Liberation Serif"/>
                <a:ea typeface="Segoe UI"/>
                <a:cs typeface="Tahoma"/>
              </a:rPr>
              <a:t>росії</a:t>
            </a:r>
            <a:r>
              <a:rPr lang="uk-UA" sz="2800" i="1" dirty="0">
                <a:solidFill>
                  <a:srgbClr val="FFFF00"/>
                </a:solidFill>
                <a:latin typeface="Liberation Serif"/>
                <a:ea typeface="Segoe UI"/>
                <a:cs typeface="Tahoma"/>
              </a:rPr>
              <a:t>  в Україну.</a:t>
            </a:r>
            <a:endParaRPr lang="uk-UA" sz="2800" i="1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89" y="2204864"/>
            <a:ext cx="4032448" cy="3459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2132856"/>
            <a:ext cx="4643561" cy="3531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1" y="5821490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              Свято проведено у </a:t>
            </a:r>
            <a:r>
              <a:rPr lang="en-US" sz="2400" b="1" dirty="0" smtClean="0">
                <a:solidFill>
                  <a:srgbClr val="002060"/>
                </a:solidFill>
              </a:rPr>
              <a:t> Zoom</a:t>
            </a:r>
            <a:endParaRPr lang="uk-UA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i="1" dirty="0">
                <a:solidFill>
                  <a:srgbClr val="FFFF00"/>
                </a:solidFill>
              </a:rPr>
              <a:t> </a:t>
            </a:r>
            <a:r>
              <a:rPr lang="ru-RU" sz="1800" i="1" dirty="0" smtClean="0">
                <a:solidFill>
                  <a:srgbClr val="FFFF00"/>
                </a:solidFill>
              </a:rPr>
              <a:t>В </a:t>
            </a:r>
            <a:r>
              <a:rPr lang="ru-RU" sz="1800" i="1" dirty="0" err="1" smtClean="0">
                <a:solidFill>
                  <a:srgbClr val="FFFF00"/>
                </a:solidFill>
              </a:rPr>
              <a:t>якості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закріплення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наданого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матеріалу</a:t>
            </a:r>
            <a:r>
              <a:rPr lang="ru-RU" sz="1800" i="1" dirty="0" smtClean="0">
                <a:solidFill>
                  <a:srgbClr val="FFFF00"/>
                </a:solidFill>
              </a:rPr>
              <a:t> для   </a:t>
            </a:r>
            <a:r>
              <a:rPr lang="ru-RU" sz="1800" i="1" dirty="0" err="1" smtClean="0">
                <a:solidFill>
                  <a:srgbClr val="FFFF00"/>
                </a:solidFill>
              </a:rPr>
              <a:t>здобувачів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освіти</a:t>
            </a:r>
            <a:r>
              <a:rPr lang="ru-RU" sz="1800" i="1" dirty="0" smtClean="0">
                <a:solidFill>
                  <a:srgbClr val="FFFF00"/>
                </a:solidFill>
              </a:rPr>
              <a:t> в </a:t>
            </a:r>
            <a:r>
              <a:rPr lang="ru-RU" sz="1800" i="1" dirty="0" err="1" smtClean="0">
                <a:solidFill>
                  <a:srgbClr val="FFFF00"/>
                </a:solidFill>
              </a:rPr>
              <a:t>кінці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позаурочних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заходів</a:t>
            </a:r>
            <a:r>
              <a:rPr lang="ru-RU" sz="1800" i="1" dirty="0" smtClean="0">
                <a:solidFill>
                  <a:srgbClr val="FFFF00"/>
                </a:solidFill>
              </a:rPr>
              <a:t>  проводиться </a:t>
            </a:r>
            <a:r>
              <a:rPr lang="ru-RU" sz="1800" i="1" dirty="0" err="1" smtClean="0">
                <a:solidFill>
                  <a:srgbClr val="FFFF00"/>
                </a:solidFill>
              </a:rPr>
              <a:t>вікторина</a:t>
            </a:r>
            <a:r>
              <a:rPr lang="ru-RU" sz="1800" i="1" dirty="0" smtClean="0">
                <a:solidFill>
                  <a:srgbClr val="FFFF00"/>
                </a:solidFill>
              </a:rPr>
              <a:t> з </a:t>
            </a:r>
            <a:r>
              <a:rPr lang="ru-RU" sz="1800" i="1" dirty="0" err="1" smtClean="0">
                <a:solidFill>
                  <a:srgbClr val="FFFF00"/>
                </a:solidFill>
              </a:rPr>
              <a:t>визначенням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ru-RU" sz="1800" i="1" dirty="0" err="1" smtClean="0">
                <a:solidFill>
                  <a:srgbClr val="FFFF00"/>
                </a:solidFill>
              </a:rPr>
              <a:t>переможців</a:t>
            </a:r>
            <a:r>
              <a:rPr lang="ru-RU" sz="1800" i="1" dirty="0" smtClean="0">
                <a:solidFill>
                  <a:srgbClr val="FFFF00"/>
                </a:solidFill>
              </a:rPr>
              <a:t> , </a:t>
            </a:r>
            <a:r>
              <a:rPr lang="ru-RU" sz="1800" i="1" dirty="0" err="1" smtClean="0">
                <a:solidFill>
                  <a:srgbClr val="FFFF00"/>
                </a:solidFill>
              </a:rPr>
              <a:t>додаток</a:t>
            </a:r>
            <a:r>
              <a:rPr lang="ru-RU" sz="1800" i="1" dirty="0" smtClean="0">
                <a:solidFill>
                  <a:srgbClr val="FFFF00"/>
                </a:solidFill>
              </a:rPr>
              <a:t> </a:t>
            </a:r>
            <a:r>
              <a:rPr lang="en-US" sz="1800" i="1" dirty="0" smtClean="0">
                <a:solidFill>
                  <a:srgbClr val="FFFF00"/>
                </a:solidFill>
              </a:rPr>
              <a:t>Google </a:t>
            </a:r>
            <a:r>
              <a:rPr lang="uk-UA" sz="1800" i="1" dirty="0" smtClean="0">
                <a:solidFill>
                  <a:srgbClr val="FFFF00"/>
                </a:solidFill>
              </a:rPr>
              <a:t>Диска  «</a:t>
            </a:r>
            <a:r>
              <a:rPr lang="en-US" sz="1800" i="1" dirty="0" smtClean="0">
                <a:solidFill>
                  <a:srgbClr val="FFFF00"/>
                </a:solidFill>
              </a:rPr>
              <a:t>Google  </a:t>
            </a:r>
            <a:r>
              <a:rPr lang="uk-UA" sz="1800" i="1" dirty="0" smtClean="0">
                <a:solidFill>
                  <a:srgbClr val="FFFF00"/>
                </a:solidFill>
              </a:rPr>
              <a:t>Форми» </a:t>
            </a:r>
            <a:endParaRPr lang="uk-UA" sz="1800" i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20748"/>
            <a:ext cx="7056461" cy="459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4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706" y="5373216"/>
            <a:ext cx="8229600" cy="864096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B0F0"/>
                </a:solidFill>
              </a:rPr>
              <a:t>Позаурочні заходи </a:t>
            </a:r>
            <a:br>
              <a:rPr lang="uk-UA" sz="3200" dirty="0" smtClean="0">
                <a:solidFill>
                  <a:srgbClr val="00B0F0"/>
                </a:solidFill>
              </a:rPr>
            </a:br>
            <a:r>
              <a:rPr lang="uk-UA" sz="3200" dirty="0" smtClean="0">
                <a:solidFill>
                  <a:srgbClr val="00B0F0"/>
                </a:solidFill>
              </a:rPr>
              <a:t>до Дня збройних сил  України</a:t>
            </a:r>
            <a:endParaRPr lang="uk-UA" sz="3200" dirty="0">
              <a:solidFill>
                <a:srgbClr val="00B0F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6" y="404664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59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Використання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uk-UA" sz="1800" b="1" dirty="0" smtClean="0">
                <a:solidFill>
                  <a:srgbClr val="FFFF00"/>
                </a:solidFill>
                <a:latin typeface="+mn-lt"/>
              </a:rPr>
              <a:t>«</a:t>
            </a:r>
            <a:r>
              <a:rPr lang="en-US" sz="1800" b="1" dirty="0">
                <a:solidFill>
                  <a:srgbClr val="FFFF00"/>
                </a:solidFill>
                <a:latin typeface="+mn-lt"/>
              </a:rPr>
              <a:t>Google  </a:t>
            </a:r>
            <a:r>
              <a:rPr lang="uk-UA" sz="1800" b="1" dirty="0">
                <a:solidFill>
                  <a:srgbClr val="FFFF00"/>
                </a:solidFill>
                <a:latin typeface="+mn-lt"/>
              </a:rPr>
              <a:t>Форми» 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при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проведенні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вікторин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,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які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пропонуються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учням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в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кінці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виховних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годин,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або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позаурочних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заходах в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якості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закріплення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наданого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матеріалу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.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Після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перевірки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1800" b="1" dirty="0" err="1" smtClean="0">
                <a:solidFill>
                  <a:srgbClr val="FFFF00"/>
                </a:solidFill>
                <a:latin typeface="+mn-lt"/>
              </a:rPr>
              <a:t>відповідей</a:t>
            </a:r>
            <a:r>
              <a:rPr lang="ru-RU" sz="1800" b="1" dirty="0" smtClean="0">
                <a:solidFill>
                  <a:srgbClr val="FFFF00"/>
                </a:solidFill>
                <a:latin typeface="+mn-lt"/>
              </a:rPr>
              <a:t> на </a:t>
            </a:r>
            <a:r>
              <a:rPr lang="en-US" sz="1800" b="1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uk-UA" sz="1800" b="1" dirty="0" smtClean="0">
                <a:solidFill>
                  <a:srgbClr val="FFFF00"/>
                </a:solidFill>
                <a:latin typeface="+mn-lt"/>
              </a:rPr>
              <a:t>«</a:t>
            </a:r>
            <a:r>
              <a:rPr lang="en-US" sz="1800" b="1" dirty="0" err="1" smtClean="0">
                <a:solidFill>
                  <a:srgbClr val="FFFF00"/>
                </a:solidFill>
                <a:latin typeface="+mn-lt"/>
              </a:rPr>
              <a:t>Googie</a:t>
            </a:r>
            <a:r>
              <a:rPr lang="uk-UA" sz="1800" b="1" dirty="0" smtClean="0">
                <a:solidFill>
                  <a:srgbClr val="FFFF00"/>
                </a:solidFill>
                <a:latin typeface="+mn-lt"/>
              </a:rPr>
              <a:t>» Диску , визначаються переможці вікторини</a:t>
            </a:r>
            <a:r>
              <a:rPr lang="uk-UA" sz="1800" b="1" i="1" dirty="0" smtClean="0">
                <a:solidFill>
                  <a:srgbClr val="FFFF00"/>
                </a:solidFill>
                <a:latin typeface="+mn-lt"/>
              </a:rPr>
              <a:t>.</a:t>
            </a:r>
            <a:r>
              <a:rPr lang="ru-RU" sz="1800" b="1" i="1" dirty="0" smtClean="0">
                <a:solidFill>
                  <a:srgbClr val="FFFF00"/>
                </a:solidFill>
                <a:latin typeface="+mn-lt"/>
              </a:rPr>
              <a:t> </a:t>
            </a:r>
            <a:endParaRPr lang="uk-UA" sz="1800" b="1" i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32848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352928" cy="1143000"/>
          </a:xfrm>
        </p:spPr>
        <p:txBody>
          <a:bodyPr>
            <a:noAutofit/>
          </a:bodyPr>
          <a:lstStyle/>
          <a:p>
            <a:pPr algn="r"/>
            <a:r>
              <a:rPr lang="ru-RU" sz="4000" i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«</a:t>
            </a:r>
            <a:r>
              <a:rPr lang="ru-RU" sz="4000" i="1" dirty="0">
                <a:solidFill>
                  <a:srgbClr val="FFFF00"/>
                </a:solidFill>
                <a:latin typeface="Times New Roman"/>
                <a:ea typeface="Times New Roman"/>
              </a:rPr>
              <a:t>Основа </a:t>
            </a:r>
            <a:r>
              <a:rPr lang="ru-RU" sz="4000" i="1" dirty="0" err="1">
                <a:solidFill>
                  <a:srgbClr val="FFFF00"/>
                </a:solidFill>
                <a:latin typeface="Times New Roman"/>
                <a:ea typeface="Times New Roman"/>
              </a:rPr>
              <a:t>всієї</a:t>
            </a:r>
            <a:r>
              <a:rPr lang="ru-RU" sz="4000" i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4000" i="1" dirty="0" err="1">
                <a:solidFill>
                  <a:srgbClr val="FFFF00"/>
                </a:solidFill>
                <a:latin typeface="Times New Roman"/>
                <a:ea typeface="Times New Roman"/>
              </a:rPr>
              <a:t>держави</a:t>
            </a:r>
            <a:r>
              <a:rPr lang="ru-RU" sz="4000" i="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4000" i="1" dirty="0" err="1">
                <a:solidFill>
                  <a:srgbClr val="FFFF00"/>
                </a:solidFill>
                <a:latin typeface="Times New Roman"/>
                <a:ea typeface="Times New Roman"/>
              </a:rPr>
              <a:t>складається</a:t>
            </a:r>
            <a:r>
              <a:rPr lang="ru-RU" sz="4000" i="1" dirty="0">
                <a:solidFill>
                  <a:srgbClr val="FFFF00"/>
                </a:solidFill>
                <a:latin typeface="Times New Roman"/>
                <a:ea typeface="Times New Roman"/>
              </a:rPr>
              <a:t> з правильного </a:t>
            </a:r>
            <a:r>
              <a:rPr lang="ru-RU" sz="4000" i="1" dirty="0" err="1" smtClean="0">
                <a:solidFill>
                  <a:srgbClr val="FFFF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4000" i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ru-RU" sz="4000" i="1" dirty="0" err="1">
                <a:solidFill>
                  <a:srgbClr val="FFFF00"/>
                </a:solidFill>
                <a:latin typeface="Times New Roman"/>
                <a:ea typeface="Times New Roman"/>
              </a:rPr>
              <a:t>юнацтва</a:t>
            </a:r>
            <a:r>
              <a:rPr lang="ru-RU" sz="4000" i="1" dirty="0" smtClean="0">
                <a:solidFill>
                  <a:srgbClr val="FFFF00"/>
                </a:solidFill>
                <a:latin typeface="Times New Roman"/>
                <a:ea typeface="Times New Roman"/>
              </a:rPr>
              <a:t>»</a:t>
            </a:r>
            <a:br>
              <a:rPr lang="ru-RU" sz="4000" i="1" dirty="0" smtClean="0">
                <a:solidFill>
                  <a:srgbClr val="FFFF00"/>
                </a:solidFill>
                <a:latin typeface="Times New Roman"/>
                <a:ea typeface="Times New Roman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4000" b="1" dirty="0">
                <a:solidFill>
                  <a:srgbClr val="FF0000"/>
                </a:solidFill>
                <a:latin typeface="Times New Roman"/>
                <a:ea typeface="Times New Roman"/>
              </a:rPr>
              <a:t>Цицерон</a:t>
            </a:r>
            <a:endParaRPr lang="uk-UA" sz="4000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201602" cy="308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4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49694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6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144320-BBF0-4C08-B461-B71B956EA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ідзаголовок 2">
            <a:extLst>
              <a:ext uri="{FF2B5EF4-FFF2-40B4-BE49-F238E27FC236}">
                <a16:creationId xmlns="" xmlns:a16="http://schemas.microsoft.com/office/drawing/2014/main" id="{61BA922C-1BF7-436A-9773-5BBF5A6E9A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EA8130-9660-4178-8164-0F1D99D6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7344816" cy="301050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36912"/>
            <a:ext cx="3421947" cy="389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4248472" cy="229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5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8A6940-F438-44D7-AC7E-E06E0D8A7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5DF65926-CC1E-4CAC-B11D-BCE218885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E3F8D06-D1CD-4D6A-B77F-02122B096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12774"/>
            <a:ext cx="4248472" cy="3935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BF17BBE-3B91-467E-B40C-B8BD9FA46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877819"/>
            <a:ext cx="4931490" cy="453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6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1C960C-E19B-4B42-B6E5-E59A92DF6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D863917-6695-41AE-94A6-F55F31CF0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4320480" cy="30243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0C3C52C-76A8-4C36-AB8B-550D0C91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356992"/>
            <a:ext cx="4248472" cy="3312368"/>
          </a:xfrm>
          <a:prstGeom prst="rect">
            <a:avLst/>
          </a:prstGeom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3" t="-484" r="28962" b="484"/>
          <a:stretch/>
        </p:blipFill>
        <p:spPr bwMode="auto">
          <a:xfrm>
            <a:off x="4788024" y="548680"/>
            <a:ext cx="414928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1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D49E04-BF79-4EB4-925A-F6534142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i="1" dirty="0" smtClean="0">
                <a:solidFill>
                  <a:srgbClr val="FFFF00"/>
                </a:solidFill>
              </a:rPr>
              <a:t>Вікторина «Від козаків до кіборгів». Використання для </a:t>
            </a:r>
            <a:r>
              <a:rPr lang="uk-UA" sz="2400" b="1" i="1" dirty="0" err="1" smtClean="0">
                <a:solidFill>
                  <a:srgbClr val="FFFF00"/>
                </a:solidFill>
              </a:rPr>
              <a:t>зворотнього</a:t>
            </a:r>
            <a:r>
              <a:rPr lang="uk-UA" sz="2400" b="1" i="1" dirty="0" smtClean="0">
                <a:solidFill>
                  <a:srgbClr val="FFFF00"/>
                </a:solidFill>
              </a:rPr>
              <a:t> </a:t>
            </a:r>
            <a:r>
              <a:rPr lang="uk-UA" sz="2400" b="1" i="1" dirty="0" err="1" smtClean="0">
                <a:solidFill>
                  <a:srgbClr val="FFFF00"/>
                </a:solidFill>
              </a:rPr>
              <a:t>з’язку</a:t>
            </a:r>
            <a:r>
              <a:rPr lang="uk-UA" sz="2400" b="1" i="1" dirty="0" smtClean="0">
                <a:solidFill>
                  <a:srgbClr val="FFFF00"/>
                </a:solidFill>
              </a:rPr>
              <a:t> «</a:t>
            </a:r>
            <a:r>
              <a:rPr lang="en-US" sz="2400" b="1" i="1" dirty="0" smtClean="0">
                <a:solidFill>
                  <a:srgbClr val="FFFF00"/>
                </a:solidFill>
              </a:rPr>
              <a:t>Google</a:t>
            </a:r>
            <a:r>
              <a:rPr lang="uk-UA" sz="2400" b="1" i="1" dirty="0" smtClean="0">
                <a:solidFill>
                  <a:srgbClr val="FFFF00"/>
                </a:solidFill>
              </a:rPr>
              <a:t>» форми</a:t>
            </a:r>
            <a:r>
              <a:rPr lang="uk-UA" sz="2400" dirty="0" smtClean="0"/>
              <a:t>. </a:t>
            </a:r>
            <a:endParaRPr lang="en-US" sz="2400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="" xmlns:a16="http://schemas.microsoft.com/office/drawing/2014/main" id="{320D666A-137C-4DB8-8BEA-AD6F8C1B6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769FA3-A762-4838-82E5-0C599B0CA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40768"/>
            <a:ext cx="6757676" cy="50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000" dirty="0" smtClean="0"/>
              <a:t> Здобувачі освіти </a:t>
            </a:r>
            <a:r>
              <a:rPr lang="uk-UA" sz="2000" dirty="0" err="1" smtClean="0"/>
              <a:t>Люботинського</a:t>
            </a:r>
            <a:r>
              <a:rPr lang="uk-UA" sz="2000" dirty="0" smtClean="0"/>
              <a:t> професійного ліцею залізничного транспорту </a:t>
            </a:r>
            <a:r>
              <a:rPr lang="uk-UA" sz="2000" dirty="0" smtClean="0"/>
              <a:t>беруть участь у </a:t>
            </a:r>
            <a:r>
              <a:rPr lang="en-US" sz="2000" dirty="0" smtClean="0"/>
              <a:t> </a:t>
            </a:r>
            <a:r>
              <a:rPr lang="uk-UA" sz="2000" dirty="0" smtClean="0"/>
              <a:t>щорічному Всеукраїнському національно-патріотичному конкурсі  « Я КОЗАЦЬКОГО РОДУ</a:t>
            </a:r>
            <a:r>
              <a:rPr lang="uk-UA" sz="2000" dirty="0"/>
              <a:t>!» </a:t>
            </a:r>
            <a:r>
              <a:rPr lang="uk-UA" sz="2000" dirty="0" err="1"/>
              <a:t>онлайн</a:t>
            </a:r>
            <a:r>
              <a:rPr lang="uk-UA" sz="2000" dirty="0"/>
              <a:t>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 descr="C:\Users\Администратор\Desktop\ПІДГОТОВКА ПЕДРАДА\Конференція\1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1" y="1412776"/>
            <a:ext cx="29226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Администратор\Desktop\ПІДГОТОВКА ПЕДРАДА\Конференція\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4" y="1412777"/>
            <a:ext cx="2952326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Desktop\ПІДГОТОВКА ПЕДРАДА\Конференція\1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22" y="1412777"/>
            <a:ext cx="3348371" cy="44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1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i="1" dirty="0" err="1" smtClean="0">
                <a:solidFill>
                  <a:srgbClr val="FFFF00"/>
                </a:solidFill>
              </a:rPr>
              <a:t>Кімната</a:t>
            </a:r>
            <a:r>
              <a:rPr lang="ru-RU" sz="2400" i="1" dirty="0" smtClean="0">
                <a:solidFill>
                  <a:srgbClr val="FFFF00"/>
                </a:solidFill>
              </a:rPr>
              <a:t> </a:t>
            </a:r>
            <a:r>
              <a:rPr lang="ru-RU" sz="2400" i="1" dirty="0" err="1" smtClean="0">
                <a:solidFill>
                  <a:srgbClr val="FFFF00"/>
                </a:solidFill>
              </a:rPr>
              <a:t>Бойово</a:t>
            </a:r>
            <a:r>
              <a:rPr lang="uk-UA" sz="2400" i="1" dirty="0" smtClean="0">
                <a:solidFill>
                  <a:srgbClr val="FFFF00"/>
                </a:solidFill>
              </a:rPr>
              <a:t>ї </a:t>
            </a:r>
            <a:r>
              <a:rPr lang="uk-UA" sz="2400" i="1" dirty="0">
                <a:solidFill>
                  <a:srgbClr val="FFFF00"/>
                </a:solidFill>
              </a:rPr>
              <a:t>С</a:t>
            </a:r>
            <a:r>
              <a:rPr lang="uk-UA" sz="2400" i="1" dirty="0" smtClean="0">
                <a:solidFill>
                  <a:srgbClr val="FFFF00"/>
                </a:solidFill>
              </a:rPr>
              <a:t>лави ЛПЛЗТ</a:t>
            </a:r>
            <a:endParaRPr lang="ru-RU" sz="2400" i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9340425">
            <a:off x="1267658" y="3313791"/>
            <a:ext cx="6027147" cy="964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6600" i="1" dirty="0" smtClean="0">
                <a:solidFill>
                  <a:srgbClr val="00B0F0"/>
                </a:solidFill>
              </a:rPr>
              <a:t>Дякую</a:t>
            </a:r>
            <a:r>
              <a:rPr lang="uk-UA" sz="6000" i="1" dirty="0" smtClean="0"/>
              <a:t> </a:t>
            </a:r>
            <a:r>
              <a:rPr lang="uk-UA" sz="6000" i="1" dirty="0" smtClean="0">
                <a:solidFill>
                  <a:srgbClr val="FFFF00"/>
                </a:solidFill>
              </a:rPr>
              <a:t>за увагу !</a:t>
            </a:r>
            <a:endParaRPr lang="ru-RU" sz="6000" i="1" dirty="0">
              <a:solidFill>
                <a:srgbClr val="FFFF00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7444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888432" cy="257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88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Мета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патріотичного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виховання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реалізується</a:t>
            </a:r>
            <a:r>
              <a:rPr lang="ru-RU" sz="2400" b="1" i="1" dirty="0" smtClean="0">
                <a:solidFill>
                  <a:srgbClr val="FF0000"/>
                </a:solidFill>
              </a:rPr>
              <a:t> через систему таких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виховних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</a:rPr>
              <a:t>завдань</a:t>
            </a:r>
            <a:r>
              <a:rPr lang="ru-RU" sz="2400" b="1" i="1" dirty="0" smtClean="0">
                <a:solidFill>
                  <a:srgbClr val="FF0000"/>
                </a:solidFill>
              </a:rPr>
              <a:t>: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3"/>
            <a:ext cx="8291264" cy="122413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b="1" i="1" dirty="0" err="1">
                <a:solidFill>
                  <a:srgbClr val="FFFF00"/>
                </a:solidFill>
              </a:rPr>
              <a:t>В</a:t>
            </a:r>
            <a:r>
              <a:rPr lang="ru-RU" b="1" i="1" dirty="0" err="1" smtClean="0">
                <a:solidFill>
                  <a:srgbClr val="FFFF00"/>
                </a:solidFill>
              </a:rPr>
              <a:t>иховання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поваги</a:t>
            </a:r>
            <a:r>
              <a:rPr lang="ru-RU" b="1" i="1" dirty="0" smtClean="0">
                <a:solidFill>
                  <a:srgbClr val="FFFF00"/>
                </a:solidFill>
              </a:rPr>
              <a:t> до </a:t>
            </a:r>
            <a:r>
              <a:rPr lang="ru-RU" b="1" i="1" dirty="0" err="1" smtClean="0">
                <a:solidFill>
                  <a:srgbClr val="FFFF00"/>
                </a:solidFill>
              </a:rPr>
              <a:t>Конституції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України</a:t>
            </a:r>
            <a:r>
              <a:rPr lang="ru-RU" b="1" i="1" dirty="0" smtClean="0">
                <a:solidFill>
                  <a:srgbClr val="FFFF00"/>
                </a:solidFill>
              </a:rPr>
              <a:t>, </a:t>
            </a:r>
            <a:r>
              <a:rPr lang="ru-RU" b="1" i="1" dirty="0" err="1" smtClean="0">
                <a:solidFill>
                  <a:srgbClr val="FFFF00"/>
                </a:solidFill>
              </a:rPr>
              <a:t>Законів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України</a:t>
            </a:r>
            <a:r>
              <a:rPr lang="ru-RU" b="1" i="1" dirty="0" smtClean="0">
                <a:solidFill>
                  <a:srgbClr val="FFFF00"/>
                </a:solidFill>
              </a:rPr>
              <a:t>, </a:t>
            </a:r>
            <a:r>
              <a:rPr lang="ru-RU" b="1" i="1" dirty="0" err="1">
                <a:solidFill>
                  <a:srgbClr val="FFFF00"/>
                </a:solidFill>
              </a:rPr>
              <a:t>Д</a:t>
            </a:r>
            <a:r>
              <a:rPr lang="ru-RU" b="1" i="1" dirty="0" err="1" smtClean="0">
                <a:solidFill>
                  <a:srgbClr val="FFFF00"/>
                </a:solidFill>
              </a:rPr>
              <a:t>ержавної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</a:rPr>
              <a:t>символіки</a:t>
            </a:r>
            <a:r>
              <a:rPr lang="ru-RU" b="1" i="1" dirty="0">
                <a:solidFill>
                  <a:srgbClr val="FFFF00"/>
                </a:solidFill>
              </a:rPr>
              <a:t> </a:t>
            </a:r>
            <a:endParaRPr lang="ru-RU" b="1" i="1" dirty="0" smtClean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" y="2348880"/>
            <a:ext cx="4680766" cy="399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16" y="2564904"/>
            <a:ext cx="4452375" cy="348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6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642194"/>
          </a:xfrm>
        </p:spPr>
        <p:txBody>
          <a:bodyPr>
            <a:noAutofit/>
          </a:bodyPr>
          <a:lstStyle/>
          <a:p>
            <a:r>
              <a:rPr lang="ru-RU" sz="3200" i="1" dirty="0" err="1" smtClean="0">
                <a:solidFill>
                  <a:srgbClr val="FF0000"/>
                </a:solidFill>
              </a:rPr>
              <a:t>Загальнонаціональна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хвилина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мовчання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br>
              <a:rPr lang="ru-RU" sz="3200" i="1" dirty="0" smtClean="0">
                <a:solidFill>
                  <a:srgbClr val="FF0000"/>
                </a:solidFill>
              </a:rPr>
            </a:br>
            <a:r>
              <a:rPr lang="ru-RU" sz="3200" i="1" dirty="0" smtClean="0">
                <a:solidFill>
                  <a:srgbClr val="FF0000"/>
                </a:solidFill>
              </a:rPr>
              <a:t>в </a:t>
            </a:r>
            <a:r>
              <a:rPr lang="ru-RU" sz="3200" i="1" dirty="0" err="1" smtClean="0">
                <a:solidFill>
                  <a:srgbClr val="FF0000"/>
                </a:solidFill>
              </a:rPr>
              <a:t>Україні</a:t>
            </a:r>
            <a:r>
              <a:rPr lang="ru-RU" sz="3200" i="1" dirty="0" smtClean="0">
                <a:solidFill>
                  <a:srgbClr val="FF0000"/>
                </a:solidFill>
              </a:rPr>
              <a:t> для </a:t>
            </a:r>
            <a:r>
              <a:rPr lang="ru-RU" sz="3200" i="1" dirty="0" err="1" smtClean="0">
                <a:solidFill>
                  <a:srgbClr val="FF0000"/>
                </a:solidFill>
              </a:rPr>
              <a:t>вшанування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пам'яті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загиблих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унаслідок</a:t>
            </a:r>
            <a:r>
              <a:rPr lang="ru-RU" sz="3200" i="1" dirty="0" smtClean="0">
                <a:solidFill>
                  <a:srgbClr val="FF0000"/>
                </a:solidFill>
              </a:rPr>
              <a:t> </a:t>
            </a:r>
            <a:r>
              <a:rPr lang="ru-RU" sz="3200" i="1" dirty="0" err="1" smtClean="0">
                <a:solidFill>
                  <a:srgbClr val="FF0000"/>
                </a:solidFill>
              </a:rPr>
              <a:t>зб</a:t>
            </a:r>
            <a:r>
              <a:rPr lang="ru-RU" sz="3200" dirty="0" err="1" smtClean="0">
                <a:solidFill>
                  <a:srgbClr val="FF0000"/>
                </a:solidFill>
              </a:rPr>
              <a:t>ройної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err="1" smtClean="0">
                <a:solidFill>
                  <a:srgbClr val="FF0000"/>
                </a:solidFill>
              </a:rPr>
              <a:t>агресії</a:t>
            </a:r>
            <a:r>
              <a:rPr lang="ru-RU" sz="3200" dirty="0" smtClean="0">
                <a:solidFill>
                  <a:srgbClr val="FF0000"/>
                </a:solidFill>
              </a:rPr>
              <a:t> РФ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Администратор\Desktop\БАЗА ДАНИХ\1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9" b="23497"/>
          <a:stretch/>
        </p:blipFill>
        <p:spPr bwMode="auto">
          <a:xfrm>
            <a:off x="107504" y="2852936"/>
            <a:ext cx="4142447" cy="370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Администратор\Desktop\ПІДГОТОВКА ПЕДРАДА\Конференція\1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t="32620" r="-5414" b="38737"/>
          <a:stretch/>
        </p:blipFill>
        <p:spPr bwMode="auto">
          <a:xfrm>
            <a:off x="4384314" y="1988840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2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94392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dirty="0" smtClean="0">
                <a:solidFill>
                  <a:srgbClr val="00B050"/>
                </a:solidFill>
              </a:rPr>
              <a:t>Використання інформаційної хвилини на уроках предмета «Захист України».</a:t>
            </a:r>
            <a:endParaRPr lang="uk-UA" sz="32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0118"/>
            <a:ext cx="4325502" cy="5068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0118"/>
            <a:ext cx="4394999" cy="511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1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363272" cy="108012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uk-UA" sz="2400" b="1" i="1" dirty="0">
                <a:solidFill>
                  <a:prstClr val="black"/>
                </a:solidFill>
                <a:latin typeface="Bookman Old Style" pitchFamily="18" charset="0"/>
                <a:ea typeface="+mn-ea"/>
                <a:cs typeface="+mn-cs"/>
              </a:rPr>
              <a:t>Завдання курсу “Захист України ”</a:t>
            </a:r>
            <a:r>
              <a:rPr lang="uk-UA" sz="2400" i="1" dirty="0">
                <a:solidFill>
                  <a:prstClr val="black"/>
                </a:solidFill>
                <a:latin typeface="Bookman Old Style" pitchFamily="18" charset="0"/>
                <a:ea typeface="+mn-ea"/>
                <a:cs typeface="+mn-cs"/>
              </a:rPr>
              <a:t> – </a:t>
            </a:r>
            <a:r>
              <a:rPr lang="uk-UA" sz="2400" b="1" i="1" dirty="0">
                <a:solidFill>
                  <a:srgbClr val="FFFF00"/>
                </a:solidFill>
                <a:latin typeface="Bookman Old Style" pitchFamily="18" charset="0"/>
                <a:ea typeface="+mn-ea"/>
                <a:cs typeface="+mn-cs"/>
              </a:rPr>
              <a:t>формування у юнаків високого рівня готовності до виконання вимог сучасної військової діяльності. Курс включає в себе навчання та військово-патріотичне виховання.</a:t>
            </a:r>
            <a:r>
              <a:rPr lang="ru-RU" sz="2400" b="1" i="1" dirty="0">
                <a:solidFill>
                  <a:srgbClr val="FFFF00"/>
                </a:solidFill>
                <a:latin typeface="Bookman Old Style" pitchFamily="18" charset="0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srgbClr val="FFFF00"/>
                </a:solidFill>
                <a:latin typeface="Bookman Old Style" pitchFamily="18" charset="0"/>
                <a:ea typeface="+mn-ea"/>
                <a:cs typeface="+mn-cs"/>
              </a:rPr>
            </a:b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099" name="Picture 3" descr="C:\Users\Администратор\Desktop\ПІДГОТОВКА ПЕДРАДА\Конференція\9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0102"/>
            <a:ext cx="7488832" cy="47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0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7992888" cy="1008112"/>
          </a:xfrm>
        </p:spPr>
        <p:txBody>
          <a:bodyPr>
            <a:noAutofit/>
          </a:bodyPr>
          <a:lstStyle/>
          <a:p>
            <a:r>
              <a:rPr lang="uk-UA" sz="2800" dirty="0" smtClean="0">
                <a:solidFill>
                  <a:srgbClr val="00B0F0"/>
                </a:solidFill>
              </a:rPr>
              <a:t>Використання на уроках предмета «Захист України» мультимедійних  презентацій створених у  </a:t>
            </a:r>
            <a:r>
              <a:rPr lang="en-US" sz="2800" dirty="0" smtClean="0">
                <a:solidFill>
                  <a:srgbClr val="00B0F0"/>
                </a:solidFill>
              </a:rPr>
              <a:t>PowerPoint</a:t>
            </a:r>
            <a:endParaRPr lang="uk-UA" sz="2800" dirty="0">
              <a:solidFill>
                <a:srgbClr val="00B0F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80323"/>
            <a:ext cx="8064896" cy="472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2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uk-UA" sz="2800" dirty="0">
                <a:solidFill>
                  <a:srgbClr val="00B0F0"/>
                </a:solidFill>
              </a:rPr>
              <a:t>Використання на уроках предмета «Захист України» </a:t>
            </a:r>
            <a:r>
              <a:rPr lang="uk-UA" sz="2800" dirty="0" err="1">
                <a:solidFill>
                  <a:srgbClr val="00B0F0"/>
                </a:solidFill>
              </a:rPr>
              <a:t>застосунку</a:t>
            </a:r>
            <a:r>
              <a:rPr lang="uk-UA" sz="2800" dirty="0">
                <a:solidFill>
                  <a:srgbClr val="00B0F0"/>
                </a:solidFill>
              </a:rPr>
              <a:t> </a:t>
            </a:r>
            <a:r>
              <a:rPr lang="en-US" sz="2800" dirty="0">
                <a:solidFill>
                  <a:srgbClr val="00B0F0"/>
                </a:solidFill>
              </a:rPr>
              <a:t>Power Point</a:t>
            </a:r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80" y="332656"/>
            <a:ext cx="7992888" cy="472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256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FD87C5-E4DE-4CE2-809D-FDB820A7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uk-UA" sz="3200" i="1" dirty="0" smtClean="0">
                <a:solidFill>
                  <a:srgbClr val="FF0000"/>
                </a:solidFill>
              </a:rPr>
              <a:t>Інтерактивний додаток </a:t>
            </a:r>
            <a:r>
              <a:rPr lang="ru-RU" sz="2700" dirty="0" smtClean="0">
                <a:solidFill>
                  <a:srgbClr val="FFFF00"/>
                </a:solidFill>
              </a:rPr>
              <a:t>«</a:t>
            </a:r>
            <a:r>
              <a:rPr lang="en-US" sz="2700" dirty="0" err="1" smtClean="0">
                <a:solidFill>
                  <a:srgbClr val="FFFF00"/>
                </a:solidFill>
              </a:rPr>
              <a:t>LearningApps</a:t>
            </a:r>
            <a:r>
              <a:rPr lang="uk-UA" sz="2700" i="1" dirty="0" smtClean="0">
                <a:solidFill>
                  <a:srgbClr val="FFFF00"/>
                </a:solidFill>
              </a:rPr>
              <a:t>»</a:t>
            </a:r>
            <a:br>
              <a:rPr lang="uk-UA" sz="2700" i="1" dirty="0" smtClean="0">
                <a:solidFill>
                  <a:srgbClr val="FFFF00"/>
                </a:solidFill>
              </a:rPr>
            </a:br>
            <a:r>
              <a:rPr lang="uk-UA" sz="2700" i="1" dirty="0" smtClean="0">
                <a:solidFill>
                  <a:srgbClr val="FF0000"/>
                </a:solidFill>
              </a:rPr>
              <a:t>вправа «Порядок неповного розбирання АК-74»</a:t>
            </a:r>
            <a:endParaRPr lang="en-US" sz="27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48D2BD-58B0-47D0-8F0C-BEBDB4022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064" y="1340768"/>
            <a:ext cx="71195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9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11516</TotalTime>
  <Words>290</Words>
  <Application>Microsoft Office PowerPoint</Application>
  <PresentationFormat>Экран (4:3)</PresentationFormat>
  <Paragraphs>28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Тема: «Використання інформаційно-комунікаційних технологій у військово-патріотичному вихованні».</vt:lpstr>
      <vt:lpstr>«Основа всієї держави складається з правильного виховання юнацтва»  Цицерон</vt:lpstr>
      <vt:lpstr>Мета патріотичного виховання реалізується через систему таких виховних завдань: </vt:lpstr>
      <vt:lpstr>Загальнонаціональна хвилина мовчання  в Україні для вшанування пам'яті загиблих унаслідок збройної агресії РФ </vt:lpstr>
      <vt:lpstr>Використання інформаційної хвилини на уроках предмета «Захист України».</vt:lpstr>
      <vt:lpstr>Завдання курсу “Захист України ” – формування у юнаків високого рівня готовності до виконання вимог сучасної військової діяльності. Курс включає в себе навчання та військово-патріотичне виховання. </vt:lpstr>
      <vt:lpstr>Використання на уроках предмета «Захист України» мультимедійних  презентацій створених у  PowerPoint</vt:lpstr>
      <vt:lpstr>Використання на уроках предмета «Захист України» застосунку Power Point</vt:lpstr>
      <vt:lpstr>Інтерактивний додаток «LearningApps» вправа «Порядок неповного розбирання АК-74»</vt:lpstr>
      <vt:lpstr>Інтерактивна вправа «Військова символіка України»</vt:lpstr>
      <vt:lpstr>На уроках  використовую відеоматеріали розміщені на каналі YOUTUBE  «Домедична підготовка»</vt:lpstr>
      <vt:lpstr>Розділ «Тактична підготовка» https://youtu.be/4PtGG4Vt_ZM </vt:lpstr>
      <vt:lpstr>Відеоматеріали розміщені на каналі YOUTUBE «Територіальна оборона України G 7»</vt:lpstr>
      <vt:lpstr>Зворотній зв’язок  -   «Google  Форми» </vt:lpstr>
      <vt:lpstr>Позаурочний захід  « День захисників і захисниць України»</vt:lpstr>
      <vt:lpstr>На захід були запрошені мешканці Люботина – Євген СЕМЕРИНСЬКИЙ та Вадим ІОНІН патріоти, які стали на захист країни з перших днів  повномасштабного вторгнення росії  в Україну.</vt:lpstr>
      <vt:lpstr> В якості закріплення наданого матеріалу для   здобувачів освіти в кінці позаурочних заходів  проводиться вікторина з визначенням переможців , додаток Google Диска  «Google  Форми» </vt:lpstr>
      <vt:lpstr>Позаурочні заходи  до Дня збройних сил  України</vt:lpstr>
      <vt:lpstr>Використання «Google  Форми»  при проведенні вікторин , які пропонуються учням в кінці виховних годин, або позаурочних заходах в якості  закріплення наданого матеріалу. Після перевірки відповідей на  «Googie» Диску , визначаються переможці вікторини. </vt:lpstr>
      <vt:lpstr>Презентация PowerPoint</vt:lpstr>
      <vt:lpstr>Презентация PowerPoint</vt:lpstr>
      <vt:lpstr>Презентация PowerPoint</vt:lpstr>
      <vt:lpstr>Презентация PowerPoint</vt:lpstr>
      <vt:lpstr>Вікторина «Від козаків до кіборгів». Використання для зворотнього з’язку «Google» форми. </vt:lpstr>
      <vt:lpstr> Здобувачі освіти Люботинського професійного ліцею залізничного транспорту беруть участь у  щорічному Всеукраїнському національно-патріотичному конкурсі  « Я КОЗАЦЬКОГО РОДУ!» онлайн </vt:lpstr>
      <vt:lpstr>Кімната Бойової Слави ЛПЛЗТ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Реалізація Концепції національно-патріотичного виховання в освітньому та виховному процесі.</dc:title>
  <dc:creator>DNA7 X86</dc:creator>
  <cp:lastModifiedBy>Administrator</cp:lastModifiedBy>
  <cp:revision>93</cp:revision>
  <dcterms:created xsi:type="dcterms:W3CDTF">2022-12-20T13:05:20Z</dcterms:created>
  <dcterms:modified xsi:type="dcterms:W3CDTF">2023-11-22T08:39:13Z</dcterms:modified>
</cp:coreProperties>
</file>