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76" r:id="rId5"/>
    <p:sldId id="282" r:id="rId6"/>
    <p:sldId id="259" r:id="rId7"/>
    <p:sldId id="265" r:id="rId8"/>
    <p:sldId id="274" r:id="rId9"/>
    <p:sldId id="266" r:id="rId10"/>
    <p:sldId id="267" r:id="rId11"/>
    <p:sldId id="268" r:id="rId12"/>
    <p:sldId id="269" r:id="rId13"/>
    <p:sldId id="270" r:id="rId14"/>
    <p:sldId id="273" r:id="rId15"/>
    <p:sldId id="260" r:id="rId16"/>
    <p:sldId id="261" r:id="rId17"/>
    <p:sldId id="262" r:id="rId18"/>
    <p:sldId id="258" r:id="rId19"/>
    <p:sldId id="264" r:id="rId20"/>
    <p:sldId id="284" r:id="rId21"/>
    <p:sldId id="285" r:id="rId22"/>
    <p:sldId id="271" r:id="rId23"/>
    <p:sldId id="272" r:id="rId24"/>
    <p:sldId id="279" r:id="rId25"/>
    <p:sldId id="275" r:id="rId26"/>
    <p:sldId id="281" r:id="rId27"/>
    <p:sldId id="278" r:id="rId28"/>
    <p:sldId id="277" r:id="rId29"/>
    <p:sldId id="263" r:id="rId30"/>
    <p:sldId id="283" r:id="rId31"/>
    <p:sldId id="286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DE235"/>
    <a:srgbClr val="828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56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929B9-39AF-4D6D-8ED6-FE816B069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AEC623-F507-4FC9-A68A-1ABC62582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8AE726-AF33-43CC-9E51-21171AB9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330-4F20-47A7-869E-C87ECA70727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10DB87-D334-4C4A-A07D-6A22E34A2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81A5E2-4666-4793-9279-8B1445377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747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73A53-01F2-4567-B2DF-36510D2F5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7A7756-F2CC-44D0-BAC3-6FD204E7C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7A4AE3-AC21-4F42-8815-8F9B0AEB6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330-4F20-47A7-869E-C87ECA70727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A98F9B-1193-43C2-800F-C5345797A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6AC01D-760D-4B9E-9763-ADB4ED40A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321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F4CAB68-45AE-4307-BC36-CD363D4B58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D7CC97-FDC1-4D39-9AAC-6B40B1686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2C2261-0BCD-4528-81E0-6CA5363A8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330-4F20-47A7-869E-C87ECA70727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A28648-6511-4A05-920D-BB044EF22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504F2-2735-40FE-BEB4-47236DDED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27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90C5C-6C6F-40CA-9F83-79D078D28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46336B-2E20-4268-8877-F918B519A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B03F0-8D24-433B-8013-61EE12ADF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330-4F20-47A7-869E-C87ECA70727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703709-4820-4E1E-9721-0AD557F44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46711F-9871-417A-9A4F-33BCBAFE4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130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D2BDF-EB6A-49A6-B88B-37F15E2D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F6E6EA-A62C-4052-974E-16FCBB41A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80A1C8-C9E2-4D23-902E-8AA350106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330-4F20-47A7-869E-C87ECA70727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5DA084-8D43-4AD3-8C8F-1DB4660E1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21260B-101F-4EBF-9ECC-7635FC77F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225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E5B56-5BF3-460A-808C-0F15D8BC1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5CA5D-66C2-4672-B510-4A09BDC9D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7564CC-C29A-47EE-A010-9860BC704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6B8357-209F-4CDD-AF22-9CF52AE10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330-4F20-47A7-869E-C87ECA70727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D7D9AC-E0DD-44F4-B642-803B7174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3DB0F9-87E6-408F-A1B2-214C30080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014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94A90A-5D74-4426-A759-15DEFC8B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34561E-0CFB-4256-B653-B526AE3AB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E2535B-D8E6-44C1-A8CC-402859B35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78BB93-6861-4F76-AF88-76C6F61EEC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AA59665-9ACA-4915-8138-A099EF09F1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3D4651C-B09B-4DF5-A06B-DA4D68C45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330-4F20-47A7-869E-C87ECA70727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46D6B6-9242-443A-810C-56DB0CA19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84A70A3-D7C4-47D5-9EE9-5DBEE011F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79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F1F85-C124-4E0C-BD97-754AE8A9F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5655A2-6763-427B-A346-21D738227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330-4F20-47A7-869E-C87ECA70727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1EC6382-5F83-43E6-B1A3-FA4717661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775A180-FB32-4DC1-9F47-1A18CC5C1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431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8AEAA2B-7D57-4A8A-A849-CA35F125D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330-4F20-47A7-869E-C87ECA70727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313FE09-CDCB-4879-9932-859FD61E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B9C398-2B83-45A7-A2D7-3974929E1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5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732729-6C2E-4E13-9EF7-16AC18A3B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4F4A49-FA49-4520-8E64-B4F87A6CF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5C11FC-2384-4786-983F-067C607F0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CD7928-57B1-4282-8D97-C436EB8E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330-4F20-47A7-869E-C87ECA70727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53364E-1C6A-4D6B-8CB0-3C0FDCEE2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E36DF0-EA2A-403B-BC92-B4E8A2FA8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618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1477C-3B78-4923-A4D0-07F8E8BE0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198366-AB6C-4DEE-8B94-98B313376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2CAF68-9699-4F75-8E1D-27069B221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0B7FD2-F6C1-4C17-AE86-9D6E8B3CD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330-4F20-47A7-869E-C87ECA70727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C2DF2F-5D25-4CBB-9D6B-71F005E26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DC4F98-8D47-4C77-94CC-55139A86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706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92799-E0EC-49F4-8D27-789ACD7BB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2908C2-E39C-4FFC-8358-D9F349CB7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74DAAD-72B1-4C31-A646-46BC2677E0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CC330-4F20-47A7-869E-C87ECA70727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820231-7DA0-4B01-A0AD-31B8ECFC4B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A6CFE6-358F-40DA-8570-BC73F7A89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84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dpuzzle.com/media/654bc457144b014056fc585c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7">
            <a:extLst>
              <a:ext uri="{FF2B5EF4-FFF2-40B4-BE49-F238E27FC236}">
                <a16:creationId xmlns:a16="http://schemas.microsoft.com/office/drawing/2014/main" id="{0763CAC1-635C-4804-874C-A5BF9F632748}"/>
              </a:ext>
            </a:extLst>
          </p:cNvPr>
          <p:cNvSpPr/>
          <p:nvPr/>
        </p:nvSpPr>
        <p:spPr>
          <a:xfrm>
            <a:off x="6959621" y="4105770"/>
            <a:ext cx="4549098" cy="3440630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DFF1BB-B5DE-40E3-B1C3-D6BDA9DF6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370" y="107175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uk-UA" dirty="0">
                <a:latin typeface="Bahnschrift Condensed" panose="020B0502040204020203" pitchFamily="34" charset="0"/>
              </a:rPr>
              <a:t>Практичний досвід використання цифрових інструментів для оцінювання результатів навчання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BB8CA6-32DF-4189-B2C5-9BFBE76E8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3637" y="6002300"/>
            <a:ext cx="2920754" cy="570466"/>
          </a:xfrm>
        </p:spPr>
        <p:txBody>
          <a:bodyPr>
            <a:noAutofit/>
          </a:bodyPr>
          <a:lstStyle/>
          <a:p>
            <a:r>
              <a:rPr lang="uk-UA" dirty="0">
                <a:latin typeface="Bahnschrift Condensed" panose="020B0502040204020203" pitchFamily="34" charset="0"/>
              </a:rPr>
              <a:t>Підготувала Викладач ХВПУБ Нєвєрова Аліна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996782-5FEB-483A-BC81-C9ABA9AE4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5" y="5826085"/>
            <a:ext cx="1333500" cy="8477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8C8EC1-DB82-4A2E-ADCC-3A5FAAAD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268" y="3972661"/>
            <a:ext cx="4353003" cy="2442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763CAC1-635C-4804-874C-A5BF9F632748}"/>
              </a:ext>
            </a:extLst>
          </p:cNvPr>
          <p:cNvSpPr/>
          <p:nvPr/>
        </p:nvSpPr>
        <p:spPr>
          <a:xfrm>
            <a:off x="775969" y="1019627"/>
            <a:ext cx="8686800" cy="2569210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637" y="6241900"/>
            <a:ext cx="286537" cy="2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27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102942" y="1402672"/>
            <a:ext cx="6282813" cy="5455328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740310" y="1973311"/>
            <a:ext cx="324463" cy="276134"/>
          </a:xfrm>
          <a:prstGeom prst="ellipse">
            <a:avLst/>
          </a:prstGeom>
          <a:solidFill>
            <a:srgbClr val="FDE235"/>
          </a:solidFill>
          <a:ln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E1763F-569E-4FDD-B29A-FC46292A0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25" y="89096"/>
            <a:ext cx="7533443" cy="1037547"/>
          </a:xfrm>
        </p:spPr>
        <p:txBody>
          <a:bodyPr/>
          <a:lstStyle/>
          <a:p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Приклади різнорівневих тестових завдань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72F554-3DE5-4BCC-8EB8-D0D987B6F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52" y="1825625"/>
            <a:ext cx="4674045" cy="46672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ІІІ-й Рівень</a:t>
            </a:r>
          </a:p>
          <a:p>
            <a:pPr marL="0" indent="0">
              <a:buNone/>
            </a:pPr>
            <a:r>
              <a:rPr lang="uk-UA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У завданнях цієї форми встановлюється відповідність елементів одного стовпця елементам іншого. Цей формат належить до категорії логічних пар і називається ще форматом розширеного вибору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57E40D-0EAA-40A6-9F13-C750E6B89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48" t="38317" r="25218" b="30226"/>
          <a:stretch/>
        </p:blipFill>
        <p:spPr>
          <a:xfrm>
            <a:off x="5538924" y="1254547"/>
            <a:ext cx="6161103" cy="21572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5098A1-3E2F-4FD6-BFB3-9BE7262B78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54" t="23560" r="21287" b="27146"/>
          <a:stretch/>
        </p:blipFill>
        <p:spPr>
          <a:xfrm>
            <a:off x="5538924" y="3372352"/>
            <a:ext cx="6161103" cy="28121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6DF6F7-F194-4FF5-AFD7-F64DBA091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6645" y="3551116"/>
            <a:ext cx="914479" cy="9144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118DEE-A915-48B3-A02B-A64F709C7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4867" y="534271"/>
            <a:ext cx="895839" cy="123549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97425" y="265471"/>
            <a:ext cx="7533443" cy="727587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492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32619" y="488126"/>
            <a:ext cx="4827639" cy="6369874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B46D1E-6EDA-4DF2-8DC1-2CC174232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7630" y="488126"/>
            <a:ext cx="5985769" cy="1325563"/>
          </a:xfrm>
        </p:spPr>
        <p:txBody>
          <a:bodyPr/>
          <a:lstStyle/>
          <a:p>
            <a:pPr algn="ctr"/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Приклади різнорівневих тестових завдань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81A6B3-8CBC-49BE-BBD2-70E29DF85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11" t="48932" r="25291" b="20389"/>
          <a:stretch/>
        </p:blipFill>
        <p:spPr>
          <a:xfrm>
            <a:off x="5977630" y="4136994"/>
            <a:ext cx="6107837" cy="23081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0B0685-B369-4D1B-92BE-A1D2E050C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1535" y="3213717"/>
            <a:ext cx="1016657" cy="14007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3F58F5-186F-4C49-A035-CF94C7D62C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99" t="12816" r="40655" b="4725"/>
          <a:stretch/>
        </p:blipFill>
        <p:spPr>
          <a:xfrm>
            <a:off x="816745" y="425960"/>
            <a:ext cx="4989251" cy="60192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83332D-4AC6-4B1B-B34F-C86BAFC2E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571" y="179267"/>
            <a:ext cx="915787" cy="915787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977630" y="425960"/>
            <a:ext cx="6107837" cy="1383175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002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4996" y="2024114"/>
            <a:ext cx="4965290" cy="4833886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AAD07DB-6E97-426F-B229-9AC481BFA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46" t="30064" r="37453" b="6893"/>
          <a:stretch/>
        </p:blipFill>
        <p:spPr>
          <a:xfrm>
            <a:off x="592321" y="1561998"/>
            <a:ext cx="5131293" cy="4775813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AE1D4-1AE4-40CE-8C93-23A0E9FA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335" y="365125"/>
            <a:ext cx="7192822" cy="1144079"/>
          </a:xfrm>
        </p:spPr>
        <p:txBody>
          <a:bodyPr>
            <a:normAutofit fontScale="90000"/>
          </a:bodyPr>
          <a:lstStyle/>
          <a:p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Приклади різнорівневих тестових завдань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6120939" y="3525800"/>
            <a:ext cx="324463" cy="276134"/>
          </a:xfrm>
          <a:prstGeom prst="ellipse">
            <a:avLst/>
          </a:prstGeom>
          <a:solidFill>
            <a:srgbClr val="FDE235"/>
          </a:solidFill>
          <a:ln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09D6DB-F6F3-4574-A8DA-3FE8D95DC083}"/>
              </a:ext>
            </a:extLst>
          </p:cNvPr>
          <p:cNvSpPr txBox="1"/>
          <p:nvPr/>
        </p:nvSpPr>
        <p:spPr>
          <a:xfrm>
            <a:off x="6120939" y="3375714"/>
            <a:ext cx="5451629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Завдання з вибором </a:t>
            </a:r>
            <a:r>
              <a:rPr lang="uk-UA" sz="2800" dirty="0">
                <a:solidFill>
                  <a:prstClr val="black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декількох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 найбільш правильних (повних) відповідей. Логічні пари.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52335" y="560439"/>
            <a:ext cx="7020233" cy="806245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889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2500582" y="818244"/>
            <a:ext cx="324463" cy="276134"/>
          </a:xfrm>
          <a:prstGeom prst="ellipse">
            <a:avLst/>
          </a:prstGeom>
          <a:solidFill>
            <a:srgbClr val="FDE235"/>
          </a:solidFill>
          <a:ln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8EA71-0E04-4C55-9639-A23FAA18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111" y="4931728"/>
            <a:ext cx="7001667" cy="1161834"/>
          </a:xfrm>
        </p:spPr>
        <p:txBody>
          <a:bodyPr/>
          <a:lstStyle/>
          <a:p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Приклади різнорівневих тестових завдань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2250F0-517E-4AFB-8520-1674A152F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12" y="706338"/>
            <a:ext cx="6396907" cy="38155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І</a:t>
            </a:r>
            <a:r>
              <a:rPr lang="en-US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V</a:t>
            </a:r>
            <a:r>
              <a:rPr lang="uk-UA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-й Рівень</a:t>
            </a:r>
          </a:p>
          <a:p>
            <a:pPr marL="0" indent="0">
              <a:buNone/>
            </a:pPr>
            <a:r>
              <a:rPr lang="uk-UA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У цьому тестовому завданні тестований має встановити правильну послідовність елементів, дій, подій, операцій тощо. </a:t>
            </a:r>
          </a:p>
          <a:p>
            <a:pPr marL="0" indent="0">
              <a:buNone/>
            </a:pPr>
            <a:r>
              <a:rPr lang="uk-UA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У зарубіжній класифікації цю форму не виокремлюють, а розглядають як варіант завдання з вибором правильної відповіді або як завдання відкритого типу, коли тестований сам має вписати правильну, на його думку, послідовність.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E678DF-0C2A-484B-8818-EFFC71B63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30" y="4307502"/>
            <a:ext cx="4689104" cy="24102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7302ED-0EBC-49CE-B814-8DC17F8172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16" t="20581" r="12767" b="4208"/>
          <a:stretch/>
        </p:blipFill>
        <p:spPr>
          <a:xfrm>
            <a:off x="6481940" y="457477"/>
            <a:ext cx="5631402" cy="40644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10CDEB-5F1F-42CD-8C8A-201EC72F2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715" y="3947595"/>
            <a:ext cx="875577" cy="12132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E1E4CC-AFD3-43ED-9B54-8FEC4D733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8192" y="-2811"/>
            <a:ext cx="914479" cy="920576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220111" y="5219411"/>
            <a:ext cx="6813754" cy="631431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484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272981" y="2025445"/>
            <a:ext cx="5633884" cy="4832555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778615" y="1678511"/>
            <a:ext cx="324463" cy="276134"/>
          </a:xfrm>
          <a:prstGeom prst="ellipse">
            <a:avLst/>
          </a:prstGeom>
          <a:solidFill>
            <a:srgbClr val="FDE235"/>
          </a:solidFill>
          <a:ln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3136F-1E65-443E-B367-E5F78257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14" y="189304"/>
            <a:ext cx="7267113" cy="886626"/>
          </a:xfrm>
        </p:spPr>
        <p:txBody>
          <a:bodyPr/>
          <a:lstStyle/>
          <a:p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Приклади різнорівневих тестових завдань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928FCC-EDFF-4F05-BFB7-AC637DE64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51" y="1678511"/>
            <a:ext cx="6143348" cy="40475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V</a:t>
            </a:r>
            <a:r>
              <a:rPr lang="uk-UA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V</a:t>
            </a:r>
            <a:r>
              <a:rPr lang="uk-UA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І рівні Аналізу і синтезу</a:t>
            </a:r>
          </a:p>
          <a:p>
            <a:pPr marL="0" indent="0">
              <a:buNone/>
            </a:pPr>
            <a:r>
              <a:rPr lang="uk-UA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Можна використати проблемні ситуації </a:t>
            </a:r>
          </a:p>
          <a:p>
            <a:pPr marL="0" indent="0">
              <a:buNone/>
            </a:pPr>
            <a:r>
              <a:rPr lang="uk-UA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Оцінювання як есе в індивідуальному порядку.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2A8FDA-B058-4BC4-9557-29F2AD309D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03" t="43236" r="24854" b="13657"/>
          <a:stretch/>
        </p:blipFill>
        <p:spPr>
          <a:xfrm>
            <a:off x="255415" y="3894498"/>
            <a:ext cx="6224044" cy="28356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7B004B-F902-48F6-BAF3-D33ED3A27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802" y="3588465"/>
            <a:ext cx="877900" cy="12132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EE3301-73CE-4837-8934-0A3FFE52EE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56" t="29126" r="19403" b="7055"/>
          <a:stretch/>
        </p:blipFill>
        <p:spPr>
          <a:xfrm>
            <a:off x="6491837" y="1912178"/>
            <a:ext cx="5627701" cy="34001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7E94E9-F508-43A5-A58D-2815F7E53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7521" y="1481672"/>
            <a:ext cx="914479" cy="920576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06477" y="303835"/>
            <a:ext cx="6985949" cy="734925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883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3601475" y="5070185"/>
            <a:ext cx="324463" cy="276134"/>
          </a:xfrm>
          <a:prstGeom prst="ellipse">
            <a:avLst/>
          </a:prstGeom>
          <a:solidFill>
            <a:srgbClr val="FDE235"/>
          </a:solidFill>
          <a:ln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601476" y="4542036"/>
            <a:ext cx="324463" cy="276134"/>
          </a:xfrm>
          <a:prstGeom prst="ellipse">
            <a:avLst/>
          </a:prstGeom>
          <a:solidFill>
            <a:srgbClr val="FDE235"/>
          </a:solidFill>
          <a:ln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601477" y="4013887"/>
            <a:ext cx="324463" cy="276134"/>
          </a:xfrm>
          <a:prstGeom prst="ellipse">
            <a:avLst/>
          </a:prstGeom>
          <a:solidFill>
            <a:srgbClr val="FDE235"/>
          </a:solidFill>
          <a:ln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601478" y="3463916"/>
            <a:ext cx="324463" cy="276134"/>
          </a:xfrm>
          <a:prstGeom prst="ellipse">
            <a:avLst/>
          </a:prstGeom>
          <a:solidFill>
            <a:srgbClr val="FDE235"/>
          </a:solidFill>
          <a:ln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478" y="2971098"/>
            <a:ext cx="335309" cy="286537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30633" y="1836795"/>
            <a:ext cx="324463" cy="276134"/>
          </a:xfrm>
          <a:prstGeom prst="ellipse">
            <a:avLst/>
          </a:prstGeom>
          <a:solidFill>
            <a:srgbClr val="FDE235"/>
          </a:solidFill>
          <a:ln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E31DDD-077A-46CC-8CE9-9E6C67597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33" y="1586718"/>
            <a:ext cx="6477000" cy="776288"/>
          </a:xfrm>
        </p:spPr>
        <p:txBody>
          <a:bodyPr>
            <a:normAutofit/>
          </a:bodyPr>
          <a:lstStyle/>
          <a:p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етап. Визначення мети тестування</a:t>
            </a:r>
            <a:endParaRPr lang="ru-RU" sz="4000" dirty="0">
              <a:latin typeface="Bahnschrift Condensed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E6ABF1-4030-491F-9E33-52094F1DA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834" y="2844454"/>
            <a:ext cx="7622219" cy="2817397"/>
          </a:xfrm>
        </p:spPr>
        <p:txBody>
          <a:bodyPr/>
          <a:lstStyle/>
          <a:p>
            <a:r>
              <a:rPr lang="uk-UA" sz="28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 здобувачів освіти</a:t>
            </a:r>
          </a:p>
          <a:p>
            <a:r>
              <a:rPr lang="uk-UA" sz="28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Поточний контроль знань здобувачів освіти</a:t>
            </a:r>
          </a:p>
          <a:p>
            <a:r>
              <a:rPr lang="uk-UA" sz="28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Рубіжний контроль результату навчання</a:t>
            </a:r>
          </a:p>
          <a:p>
            <a:r>
              <a:rPr lang="uk-UA" sz="28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Підсумковий контроль </a:t>
            </a:r>
          </a:p>
          <a:p>
            <a:r>
              <a:rPr lang="uk-UA" sz="28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Контроль залишкових знань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51C1F4-4BD9-4F08-A8DA-117A83930774}"/>
              </a:ext>
            </a:extLst>
          </p:cNvPr>
          <p:cNvSpPr txBox="1"/>
          <p:nvPr/>
        </p:nvSpPr>
        <p:spPr>
          <a:xfrm>
            <a:off x="3295834" y="335829"/>
            <a:ext cx="60945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Етапи конструювання тестів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95834" y="335829"/>
            <a:ext cx="5494205" cy="769441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636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506065" y="462116"/>
            <a:ext cx="5836271" cy="6395884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8613056" y="4703740"/>
            <a:ext cx="324463" cy="276134"/>
          </a:xfrm>
          <a:prstGeom prst="ellipse">
            <a:avLst/>
          </a:prstGeom>
          <a:solidFill>
            <a:srgbClr val="FDE235"/>
          </a:solidFill>
          <a:ln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09F93-9921-4AB6-ABDF-E76C2D3BD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27" y="896062"/>
            <a:ext cx="5257800" cy="1707515"/>
          </a:xfrm>
        </p:spPr>
        <p:txBody>
          <a:bodyPr>
            <a:normAutofit/>
          </a:bodyPr>
          <a:lstStyle/>
          <a:p>
            <a:r>
              <a:rPr lang="uk-UA" dirty="0">
                <a:latin typeface="Bahnschrift Condensed" panose="020B0502040204020203" pitchFamily="34" charset="0"/>
              </a:rPr>
              <a:t>Приклади використання тестів на етапі навчання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A8294D-93C2-4F0E-9A87-B25F14D8D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6021" y="4546123"/>
            <a:ext cx="2816315" cy="571818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Тести вікторини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44D9D4-21F5-43A5-AFA7-8A185C89F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49" t="14518" r="19334" b="27407"/>
          <a:stretch/>
        </p:blipFill>
        <p:spPr>
          <a:xfrm>
            <a:off x="5680753" y="236883"/>
            <a:ext cx="6348144" cy="33223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2F20B4-895E-41A3-A4F8-335753C8BD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27" b="5744"/>
          <a:stretch/>
        </p:blipFill>
        <p:spPr>
          <a:xfrm>
            <a:off x="128393" y="3222523"/>
            <a:ext cx="7199790" cy="3454083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06477" y="1081227"/>
            <a:ext cx="5024284" cy="1337187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733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615437" y="393290"/>
            <a:ext cx="5750653" cy="6464710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807377" y="5983086"/>
            <a:ext cx="324463" cy="276134"/>
          </a:xfrm>
          <a:prstGeom prst="ellipse">
            <a:avLst/>
          </a:prstGeom>
          <a:solidFill>
            <a:srgbClr val="FDE235"/>
          </a:solidFill>
          <a:ln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981768" y="4195012"/>
            <a:ext cx="324463" cy="276134"/>
          </a:xfrm>
          <a:prstGeom prst="ellipse">
            <a:avLst/>
          </a:prstGeom>
          <a:solidFill>
            <a:srgbClr val="FDE235"/>
          </a:solidFill>
          <a:ln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30142-425A-4014-9C8E-0C6ECE107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0457" y="4018492"/>
            <a:ext cx="2943687" cy="629174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Тестові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Вебквести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1B364E-C402-42E6-A2B4-59DDEA23A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0" t="19407" r="25417" b="25630"/>
          <a:stretch/>
        </p:blipFill>
        <p:spPr>
          <a:xfrm>
            <a:off x="5807377" y="231934"/>
            <a:ext cx="6106160" cy="37693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F75511-D12F-4301-AEB1-CFB285710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82" y="4441657"/>
            <a:ext cx="5119615" cy="22172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05745D-A27D-42EA-B481-9BBAD5AE9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83" y="1838576"/>
            <a:ext cx="5119614" cy="2603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302275-8244-45DC-895A-C8F45BCAB7F3}"/>
              </a:ext>
            </a:extLst>
          </p:cNvPr>
          <p:cNvSpPr txBox="1"/>
          <p:nvPr/>
        </p:nvSpPr>
        <p:spPr>
          <a:xfrm>
            <a:off x="5807377" y="5859543"/>
            <a:ext cx="33366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Гейміфіковані тести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C3542E-9899-4E42-8D5C-53B99F61DADE}"/>
              </a:ext>
            </a:extLst>
          </p:cNvPr>
          <p:cNvSpPr txBox="1"/>
          <p:nvPr/>
        </p:nvSpPr>
        <p:spPr>
          <a:xfrm>
            <a:off x="308731" y="231934"/>
            <a:ext cx="530670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Приклади використання тестів на етапі навчання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6478" y="231934"/>
            <a:ext cx="4955458" cy="1469047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599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274791" y="1953086"/>
            <a:ext cx="7358298" cy="4775121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900A091-B5D0-42BD-B708-D65EB5239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983" y="2055700"/>
            <a:ext cx="7735712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31885C-6BF0-4CC9-9AD7-86E5BEF6AD85}"/>
              </a:ext>
            </a:extLst>
          </p:cNvPr>
          <p:cNvSpPr txBox="1"/>
          <p:nvPr/>
        </p:nvSpPr>
        <p:spPr>
          <a:xfrm>
            <a:off x="5122616" y="5111238"/>
            <a:ext cx="3002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https://edpuzzle.com/media/654bc457144b014056fc585c</a:t>
            </a:r>
            <a:endParaRPr lang="uk-UA" dirty="0"/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8811D9-3F30-4924-A958-91E00979D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003" y="1557382"/>
            <a:ext cx="3535680" cy="996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382FE0-67B0-4CB5-8130-040CAA84A9C4}"/>
              </a:ext>
            </a:extLst>
          </p:cNvPr>
          <p:cNvSpPr txBox="1"/>
          <p:nvPr/>
        </p:nvSpPr>
        <p:spPr>
          <a:xfrm>
            <a:off x="1037795" y="236680"/>
            <a:ext cx="64384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>
                <a:latin typeface="Bahnschrift Condensed" panose="020B0502040204020203" pitchFamily="34" charset="0"/>
              </a:rPr>
              <a:t>Приклад використання тестового завдання на поточному етапі </a:t>
            </a:r>
            <a:endParaRPr lang="ru-RU" sz="4400" dirty="0">
              <a:latin typeface="Bahnschrift Condensed" panose="020B0502040204020203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56022" y="216107"/>
            <a:ext cx="6526981" cy="1531345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096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44930" y="1997476"/>
            <a:ext cx="6076336" cy="4778668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5D39D-6F50-4DE6-8F74-01090D3D8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0" y="16360"/>
            <a:ext cx="10936550" cy="1325563"/>
          </a:xfrm>
        </p:spPr>
        <p:txBody>
          <a:bodyPr/>
          <a:lstStyle/>
          <a:p>
            <a:r>
              <a:rPr lang="uk-UA" sz="44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Рубіжний та підсумковий контроль результату навчання 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B703E5-956B-4966-87A7-3987216F97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33" t="22655" r="21214" b="14950"/>
          <a:stretch/>
        </p:blipFill>
        <p:spPr>
          <a:xfrm>
            <a:off x="186430" y="1420427"/>
            <a:ext cx="7199791" cy="42790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3ED166-ED3D-4A29-B265-19FB6338B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02" t="24595" r="24636" b="5896"/>
          <a:stretch/>
        </p:blipFill>
        <p:spPr>
          <a:xfrm>
            <a:off x="6183085" y="2332795"/>
            <a:ext cx="5822485" cy="4440867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86430" y="235974"/>
            <a:ext cx="10855196" cy="1022555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565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109881" y="1101744"/>
            <a:ext cx="4259194" cy="6390968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D4A2A-D261-4E03-8E2C-9CB019535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528" y="600656"/>
            <a:ext cx="5256704" cy="1765516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latin typeface="Bahnschrift Condensed" panose="020B0502040204020203" pitchFamily="34" charset="0"/>
              </a:rPr>
              <a:t>Методичні рекомендації  зі складання тестових завдань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1793CC4-0F84-417D-86D6-245997566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898" t="15579" r="33522" b="5057"/>
          <a:stretch/>
        </p:blipFill>
        <p:spPr>
          <a:xfrm>
            <a:off x="296694" y="600656"/>
            <a:ext cx="4259194" cy="56624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Полилиния 8"/>
          <p:cNvSpPr/>
          <p:nvPr/>
        </p:nvSpPr>
        <p:spPr>
          <a:xfrm>
            <a:off x="5379289" y="3068128"/>
            <a:ext cx="274320" cy="2458201"/>
          </a:xfrm>
          <a:custGeom>
            <a:avLst/>
            <a:gdLst>
              <a:gd name="connsiteX0" fmla="*/ 137160 w 274320"/>
              <a:gd name="connsiteY0" fmla="*/ 2207057 h 2458201"/>
              <a:gd name="connsiteX1" fmla="*/ 274320 w 274320"/>
              <a:gd name="connsiteY1" fmla="*/ 2332629 h 2458201"/>
              <a:gd name="connsiteX2" fmla="*/ 137160 w 274320"/>
              <a:gd name="connsiteY2" fmla="*/ 2458201 h 2458201"/>
              <a:gd name="connsiteX3" fmla="*/ 0 w 274320"/>
              <a:gd name="connsiteY3" fmla="*/ 2332629 h 2458201"/>
              <a:gd name="connsiteX4" fmla="*/ 137160 w 274320"/>
              <a:gd name="connsiteY4" fmla="*/ 2207057 h 2458201"/>
              <a:gd name="connsiteX5" fmla="*/ 137160 w 274320"/>
              <a:gd name="connsiteY5" fmla="*/ 1104567 h 2458201"/>
              <a:gd name="connsiteX6" fmla="*/ 274320 w 274320"/>
              <a:gd name="connsiteY6" fmla="*/ 1230139 h 2458201"/>
              <a:gd name="connsiteX7" fmla="*/ 137160 w 274320"/>
              <a:gd name="connsiteY7" fmla="*/ 1355711 h 2458201"/>
              <a:gd name="connsiteX8" fmla="*/ 0 w 274320"/>
              <a:gd name="connsiteY8" fmla="*/ 1230139 h 2458201"/>
              <a:gd name="connsiteX9" fmla="*/ 137160 w 274320"/>
              <a:gd name="connsiteY9" fmla="*/ 1104567 h 2458201"/>
              <a:gd name="connsiteX10" fmla="*/ 137160 w 274320"/>
              <a:gd name="connsiteY10" fmla="*/ 0 h 2458201"/>
              <a:gd name="connsiteX11" fmla="*/ 274320 w 274320"/>
              <a:gd name="connsiteY11" fmla="*/ 125572 h 2458201"/>
              <a:gd name="connsiteX12" fmla="*/ 137160 w 274320"/>
              <a:gd name="connsiteY12" fmla="*/ 251144 h 2458201"/>
              <a:gd name="connsiteX13" fmla="*/ 0 w 274320"/>
              <a:gd name="connsiteY13" fmla="*/ 125572 h 2458201"/>
              <a:gd name="connsiteX14" fmla="*/ 137160 w 274320"/>
              <a:gd name="connsiteY14" fmla="*/ 0 h 245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20" h="2458201">
                <a:moveTo>
                  <a:pt x="137160" y="2207057"/>
                </a:moveTo>
                <a:cubicBezTo>
                  <a:pt x="212911" y="2207057"/>
                  <a:pt x="274320" y="2263277"/>
                  <a:pt x="274320" y="2332629"/>
                </a:cubicBezTo>
                <a:cubicBezTo>
                  <a:pt x="274320" y="2401981"/>
                  <a:pt x="212911" y="2458201"/>
                  <a:pt x="137160" y="2458201"/>
                </a:cubicBezTo>
                <a:cubicBezTo>
                  <a:pt x="61409" y="2458201"/>
                  <a:pt x="0" y="2401981"/>
                  <a:pt x="0" y="2332629"/>
                </a:cubicBezTo>
                <a:cubicBezTo>
                  <a:pt x="0" y="2263277"/>
                  <a:pt x="61409" y="2207057"/>
                  <a:pt x="137160" y="2207057"/>
                </a:cubicBezTo>
                <a:close/>
                <a:moveTo>
                  <a:pt x="137160" y="1104567"/>
                </a:moveTo>
                <a:cubicBezTo>
                  <a:pt x="212911" y="1104567"/>
                  <a:pt x="274320" y="1160787"/>
                  <a:pt x="274320" y="1230139"/>
                </a:cubicBezTo>
                <a:cubicBezTo>
                  <a:pt x="274320" y="1299491"/>
                  <a:pt x="212911" y="1355711"/>
                  <a:pt x="137160" y="1355711"/>
                </a:cubicBezTo>
                <a:cubicBezTo>
                  <a:pt x="61409" y="1355711"/>
                  <a:pt x="0" y="1299491"/>
                  <a:pt x="0" y="1230139"/>
                </a:cubicBezTo>
                <a:cubicBezTo>
                  <a:pt x="0" y="1160787"/>
                  <a:pt x="61409" y="1104567"/>
                  <a:pt x="137160" y="1104567"/>
                </a:cubicBezTo>
                <a:close/>
                <a:moveTo>
                  <a:pt x="137160" y="0"/>
                </a:moveTo>
                <a:cubicBezTo>
                  <a:pt x="212911" y="0"/>
                  <a:pt x="274320" y="56220"/>
                  <a:pt x="274320" y="125572"/>
                </a:cubicBezTo>
                <a:cubicBezTo>
                  <a:pt x="274320" y="194924"/>
                  <a:pt x="212911" y="251144"/>
                  <a:pt x="137160" y="251144"/>
                </a:cubicBezTo>
                <a:cubicBezTo>
                  <a:pt x="61409" y="251144"/>
                  <a:pt x="0" y="194924"/>
                  <a:pt x="0" y="125572"/>
                </a:cubicBezTo>
                <a:cubicBezTo>
                  <a:pt x="0" y="56220"/>
                  <a:pt x="61409" y="0"/>
                  <a:pt x="137160" y="0"/>
                </a:cubicBezTo>
                <a:close/>
              </a:path>
            </a:pathLst>
          </a:custGeom>
          <a:solidFill>
            <a:srgbClr val="FDE235"/>
          </a:solidFill>
          <a:ln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61D178-741B-4524-8B26-39BF8B50779C}"/>
              </a:ext>
            </a:extLst>
          </p:cNvPr>
          <p:cNvSpPr txBox="1"/>
          <p:nvPr/>
        </p:nvSpPr>
        <p:spPr>
          <a:xfrm>
            <a:off x="5379289" y="2958400"/>
            <a:ext cx="65865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uk-UA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Рекомендації щодо складання тестів за таксономією </a:t>
            </a:r>
            <a:r>
              <a:rPr lang="uk-UA" sz="2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Блума</a:t>
            </a:r>
            <a:r>
              <a:rPr lang="uk-UA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endParaRPr lang="uk-UA" sz="24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uk-UA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Рекомендації щодо використання тестів на різних етапах навчання. </a:t>
            </a:r>
          </a:p>
          <a:p>
            <a:pPr marL="342900" indent="-342900" algn="just">
              <a:buAutoNum type="arabicPeriod"/>
            </a:pPr>
            <a:endParaRPr lang="uk-UA" sz="24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uk-UA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Критерії оцінювання.</a:t>
            </a:r>
            <a:endParaRPr lang="ru-RU" sz="24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07528" y="717755"/>
            <a:ext cx="5256704" cy="1648417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580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87656F-7823-42FE-B40C-61401F598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950" y="1889421"/>
            <a:ext cx="7395089" cy="481625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867C9-13A9-4579-91D8-8B1126782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5788" y="511606"/>
            <a:ext cx="7764262" cy="957648"/>
          </a:xfrm>
        </p:spPr>
        <p:txBody>
          <a:bodyPr/>
          <a:lstStyle/>
          <a:p>
            <a:r>
              <a:rPr lang="uk-UA" dirty="0">
                <a:latin typeface="Bahnschrift Condensed" panose="020B0502040204020203" pitchFamily="34" charset="0"/>
              </a:rPr>
              <a:t>Комплексне кваліфікаційне завдання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19AA283-252E-44D7-B8A7-1FCC34E65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971" t="23576" r="20927" b="22767"/>
          <a:stretch/>
        </p:blipFill>
        <p:spPr>
          <a:xfrm>
            <a:off x="247133" y="1819923"/>
            <a:ext cx="6988380" cy="3568823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996D92-B450-4B01-9E30-C5BADF5276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92" t="18900" r="25438" b="5324"/>
          <a:stretch/>
        </p:blipFill>
        <p:spPr>
          <a:xfrm>
            <a:off x="7108421" y="2539014"/>
            <a:ext cx="5083579" cy="43189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2D0E56-C927-48E6-A276-20701785C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040" y="249718"/>
            <a:ext cx="763768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3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99077C-8CDE-41A8-8F8B-71393B4EA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455" y="1899761"/>
            <a:ext cx="7395089" cy="481625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25818-E020-41FA-A0AB-964F7E4EB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0876" y="382253"/>
            <a:ext cx="2521259" cy="1325563"/>
          </a:xfrm>
        </p:spPr>
        <p:txBody>
          <a:bodyPr/>
          <a:lstStyle/>
          <a:p>
            <a:r>
              <a:rPr lang="uk-UA" dirty="0">
                <a:latin typeface="Bahnschrift Condensed" panose="020B0502040204020203" pitchFamily="34" charset="0"/>
              </a:rPr>
              <a:t>Відмінності 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EAE557A-69D9-4FBE-BC9D-44206AA66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2286" t="12519" b="4853"/>
          <a:stretch/>
        </p:blipFill>
        <p:spPr>
          <a:xfrm>
            <a:off x="506027" y="419978"/>
            <a:ext cx="2293549" cy="601804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084A39-D979-4A96-8B6E-C44370F446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01" t="22265" r="27039" b="7962"/>
          <a:stretch/>
        </p:blipFill>
        <p:spPr>
          <a:xfrm>
            <a:off x="8442665" y="625057"/>
            <a:ext cx="2911875" cy="58129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D4CF74F-0237-4D1B-99C3-19526E198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386" y="719250"/>
            <a:ext cx="2941468" cy="72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3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304798" y="2024913"/>
            <a:ext cx="324463" cy="276134"/>
          </a:xfrm>
          <a:prstGeom prst="ellipse">
            <a:avLst/>
          </a:prstGeom>
          <a:solidFill>
            <a:srgbClr val="FDE235"/>
          </a:solidFill>
          <a:ln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86572-11BC-4487-A8E3-73299F06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89" y="199235"/>
            <a:ext cx="10515600" cy="951139"/>
          </a:xfrm>
        </p:spPr>
        <p:txBody>
          <a:bodyPr/>
          <a:lstStyle/>
          <a:p>
            <a:r>
              <a:rPr lang="uk-UA" dirty="0">
                <a:latin typeface="Bahnschrift Condensed" panose="020B0502040204020203" pitchFamily="34" charset="0"/>
              </a:rPr>
              <a:t>2 етап. Добір змісту навчального матеріалу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42C0F0-34B5-44C4-96BB-8C25EBF72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85" y="1870013"/>
            <a:ext cx="644855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Для забезпечення короткого запису розроблюваних завдань весь матеріал навчального курсу поділяється на достатньо великі розділи (модулі). Кожен з розділів (модулів) в свою чергу поділяється на теми. За необхідності тема може поділятися на блоки і ще дрібніші дидактичні одиниці змісту.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44641A-17EA-4868-84A2-62F592DED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65" t="26279" r="25145" b="29579"/>
          <a:stretch/>
        </p:blipFill>
        <p:spPr>
          <a:xfrm>
            <a:off x="5733542" y="4205357"/>
            <a:ext cx="5468645" cy="26526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1E49DE-235D-435E-9935-C827895B12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24" t="23301" r="22816" b="5324"/>
          <a:stretch/>
        </p:blipFill>
        <p:spPr>
          <a:xfrm>
            <a:off x="6815856" y="1296281"/>
            <a:ext cx="4569899" cy="2895308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23689" y="240540"/>
            <a:ext cx="8563897" cy="923602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906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884643" y="1483339"/>
            <a:ext cx="6774426" cy="5390126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F9EA1-75A5-49C7-981C-93E24DC02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58" y="99654"/>
            <a:ext cx="10515600" cy="1325563"/>
          </a:xfrm>
        </p:spPr>
        <p:txBody>
          <a:bodyPr/>
          <a:lstStyle/>
          <a:p>
            <a:r>
              <a:rPr lang="uk-UA" dirty="0">
                <a:latin typeface="Bahnschrift Condensed" panose="020B0502040204020203" pitchFamily="34" charset="0"/>
              </a:rPr>
              <a:t>3 етап. Проектування матриці тесту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AB2E14-A1CB-4702-BE74-ACAACCB9C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832" y="1640195"/>
            <a:ext cx="6619523" cy="495817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6477" y="314632"/>
            <a:ext cx="7384026" cy="953729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268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55433" y="1553592"/>
            <a:ext cx="6656439" cy="5368983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CEE519-E868-4064-A39F-CFDF3E351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252" y="365125"/>
            <a:ext cx="10606548" cy="844243"/>
          </a:xfrm>
        </p:spPr>
        <p:txBody>
          <a:bodyPr/>
          <a:lstStyle/>
          <a:p>
            <a:r>
              <a:rPr lang="uk-UA" dirty="0">
                <a:latin typeface="Bahnschrift Condensed" panose="020B0502040204020203" pitchFamily="34" charset="0"/>
              </a:rPr>
              <a:t>4 етап. Формування структури банку тестових завдань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EDDA95-D922-4575-9D80-6CC15D116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66" t="27444" r="19538" b="18576"/>
          <a:stretch/>
        </p:blipFill>
        <p:spPr>
          <a:xfrm>
            <a:off x="2825080" y="1832923"/>
            <a:ext cx="6441489" cy="4679617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629265" y="324465"/>
            <a:ext cx="10874477" cy="1032387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665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AFF9A9AE-F7DD-481C-948D-4846F9FAA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83" t="18435" r="3713" b="4649"/>
          <a:stretch/>
        </p:blipFill>
        <p:spPr>
          <a:xfrm>
            <a:off x="292963" y="1621840"/>
            <a:ext cx="8700117" cy="4699062"/>
          </a:xfr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9136FB7-C500-49B2-A486-E5E1440AB2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39818"/>
            <a:ext cx="607750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>
                <a:latin typeface="Bahnschrift Condensed" panose="020B0502040204020203" pitchFamily="34" charset="0"/>
              </a:rPr>
              <a:t>Банк тестових завдань </a:t>
            </a:r>
            <a:endParaRPr lang="ru-RU" sz="4400" dirty="0">
              <a:latin typeface="Bahnschrift Condensed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8A70C2-E52A-40E4-B5A8-0E80DAAA75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41" t="25114" r="18403" b="6367"/>
          <a:stretch/>
        </p:blipFill>
        <p:spPr>
          <a:xfrm>
            <a:off x="9783192" y="1526959"/>
            <a:ext cx="1624614" cy="4699062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7AE05482-EE37-409B-BFC2-BB4E30D6816B}"/>
              </a:ext>
            </a:extLst>
          </p:cNvPr>
          <p:cNvSpPr/>
          <p:nvPr/>
        </p:nvSpPr>
        <p:spPr>
          <a:xfrm>
            <a:off x="10626571" y="3524436"/>
            <a:ext cx="470516" cy="355106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038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289755" y="3303639"/>
            <a:ext cx="6705600" cy="4640826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CAC06D-3C71-4256-8DCA-9AAAA79CA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6" y="158647"/>
            <a:ext cx="1189703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latin typeface="Bahnschrift Condensed" panose="020B0502040204020203" pitchFamily="34" charset="0"/>
              </a:rPr>
              <a:t>5 етап. </a:t>
            </a:r>
            <a:br>
              <a:rPr lang="uk-UA" dirty="0">
                <a:latin typeface="Bahnschrift Condensed" panose="020B0502040204020203" pitchFamily="34" charset="0"/>
              </a:rPr>
            </a:br>
            <a:r>
              <a:rPr lang="uk-UA" dirty="0">
                <a:latin typeface="Bahnschrift Condensed" panose="020B0502040204020203" pitchFamily="34" charset="0"/>
              </a:rPr>
              <a:t>Конструювання тесту відповідно до рівнів пізнавальної діяльності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A9823A5-0DD4-4B1D-8E8C-5C36AE27A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507" y="2506662"/>
            <a:ext cx="4351338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F43BB4-C075-4CC9-8FFA-CDE8190C4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537" y="3194920"/>
            <a:ext cx="6731778" cy="312546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8658" y="167148"/>
            <a:ext cx="11916697" cy="1435510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980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6255773" y="1588909"/>
            <a:ext cx="5260258" cy="5307084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675967" y="2833127"/>
            <a:ext cx="324465" cy="1829956"/>
            <a:chOff x="675966" y="2133068"/>
            <a:chExt cx="324465" cy="1829956"/>
          </a:xfrm>
        </p:grpSpPr>
        <p:sp>
          <p:nvSpPr>
            <p:cNvPr id="9" name="Овал 8"/>
            <p:cNvSpPr/>
            <p:nvPr/>
          </p:nvSpPr>
          <p:spPr>
            <a:xfrm>
              <a:off x="675966" y="3686890"/>
              <a:ext cx="324463" cy="276134"/>
            </a:xfrm>
            <a:prstGeom prst="ellipse">
              <a:avLst/>
            </a:prstGeom>
            <a:solidFill>
              <a:srgbClr val="FDE235"/>
            </a:solidFill>
            <a:ln>
              <a:solidFill>
                <a:srgbClr val="FDE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675967" y="3170078"/>
              <a:ext cx="324463" cy="276134"/>
            </a:xfrm>
            <a:prstGeom prst="ellipse">
              <a:avLst/>
            </a:prstGeom>
            <a:solidFill>
              <a:srgbClr val="FDE235"/>
            </a:solidFill>
            <a:ln>
              <a:solidFill>
                <a:srgbClr val="FDE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675967" y="2695060"/>
              <a:ext cx="324463" cy="276134"/>
            </a:xfrm>
            <a:prstGeom prst="ellipse">
              <a:avLst/>
            </a:prstGeom>
            <a:solidFill>
              <a:srgbClr val="FDE235"/>
            </a:solidFill>
            <a:ln>
              <a:solidFill>
                <a:srgbClr val="FDE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675968" y="2133068"/>
              <a:ext cx="324463" cy="276134"/>
            </a:xfrm>
            <a:prstGeom prst="ellipse">
              <a:avLst/>
            </a:prstGeom>
            <a:solidFill>
              <a:srgbClr val="FDE235"/>
            </a:solidFill>
            <a:ln>
              <a:solidFill>
                <a:srgbClr val="FDE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A0BD0-B22B-4EB8-B114-5AFF2E97C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29" y="494675"/>
            <a:ext cx="10515600" cy="1325563"/>
          </a:xfrm>
        </p:spPr>
        <p:txBody>
          <a:bodyPr/>
          <a:lstStyle/>
          <a:p>
            <a:r>
              <a:rPr lang="uk-UA" dirty="0">
                <a:latin typeface="Bahnschrift Condensed" panose="020B0502040204020203" pitchFamily="34" charset="0"/>
              </a:rPr>
              <a:t>6 етап. Проведення тестування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CF0D45-7C2B-435E-87D9-9A741189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529" y="2709685"/>
            <a:ext cx="6041994" cy="2506677"/>
          </a:xfrm>
        </p:spPr>
        <p:txBody>
          <a:bodyPr>
            <a:normAutofit/>
          </a:bodyPr>
          <a:lstStyle/>
          <a:p>
            <a:r>
              <a:rPr lang="uk-UA" dirty="0">
                <a:latin typeface="Bahnschrift Condensed" panose="020B0502040204020203" pitchFamily="34" charset="0"/>
              </a:rPr>
              <a:t>Вимоги до проведення тесту:</a:t>
            </a:r>
          </a:p>
          <a:p>
            <a:r>
              <a:rPr lang="uk-UA" dirty="0">
                <a:latin typeface="Bahnschrift Condensed" panose="020B0502040204020203" pitchFamily="34" charset="0"/>
              </a:rPr>
              <a:t>Однакові умови тестування для всіх учасників</a:t>
            </a:r>
          </a:p>
          <a:p>
            <a:r>
              <a:rPr lang="uk-UA" dirty="0">
                <a:latin typeface="Bahnschrift Condensed" panose="020B0502040204020203" pitchFamily="34" charset="0"/>
              </a:rPr>
              <a:t>Об’єктивність опрацювання результатів</a:t>
            </a:r>
          </a:p>
          <a:p>
            <a:r>
              <a:rPr lang="uk-UA" dirty="0">
                <a:latin typeface="Bahnschrift Condensed" panose="020B0502040204020203" pitchFamily="34" charset="0"/>
              </a:rPr>
              <a:t>Об’єктивність інтерпретації результатів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CBDE3D-9009-4782-92E6-B71B48889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29" t="21215" r="24344" b="15283"/>
          <a:stretch/>
        </p:blipFill>
        <p:spPr>
          <a:xfrm>
            <a:off x="6638588" y="2163097"/>
            <a:ext cx="5314766" cy="3677264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383529" y="772832"/>
            <a:ext cx="6255059" cy="816077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876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A7F02-C93A-41B6-BE72-669BB5DDC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2" y="288524"/>
            <a:ext cx="5282215" cy="1325563"/>
          </a:xfrm>
        </p:spPr>
        <p:txBody>
          <a:bodyPr/>
          <a:lstStyle/>
          <a:p>
            <a:r>
              <a:rPr lang="uk-UA" dirty="0">
                <a:latin typeface="Bahnschrift Condensed" panose="020B0502040204020203" pitchFamily="34" charset="0"/>
              </a:rPr>
              <a:t>Налаштування тесту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0CCA809-30B8-41EF-AE22-612487FB7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38" b="4853"/>
          <a:stretch/>
        </p:blipFill>
        <p:spPr>
          <a:xfrm>
            <a:off x="79900" y="2008572"/>
            <a:ext cx="9454718" cy="4749554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E17D98-E772-4A2D-B660-D712F7103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27" y="1159818"/>
            <a:ext cx="4190973" cy="43798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B83C32-4AE3-45DA-9A56-F9881A090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371" y="951305"/>
            <a:ext cx="4308629" cy="53405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B4B714-53FD-4934-B295-C3F18AEF0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47" y="531059"/>
            <a:ext cx="6291617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169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99495" y="1230940"/>
            <a:ext cx="4385187" cy="5594986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C5159-A062-4404-A88D-2C5620BB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4" y="166760"/>
            <a:ext cx="8146002" cy="1064180"/>
          </a:xfrm>
        </p:spPr>
        <p:txBody>
          <a:bodyPr/>
          <a:lstStyle/>
          <a:p>
            <a:r>
              <a:rPr lang="uk-UA" dirty="0">
                <a:latin typeface="Bahnschrift Condensed" panose="020B0502040204020203" pitchFamily="34" charset="0"/>
              </a:rPr>
              <a:t>7 етап. Оцінювання  та аналіз результатів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9D1827-10CA-4101-8FDA-260332F38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CD5A32-B979-406C-A05E-46935C142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07" t="34046" r="34830" b="8220"/>
          <a:stretch/>
        </p:blipFill>
        <p:spPr>
          <a:xfrm>
            <a:off x="399495" y="1544714"/>
            <a:ext cx="4518735" cy="39594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5A463D-296F-49BE-8738-11A79856DA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0" t="21101" r="30170" b="4595"/>
          <a:stretch/>
        </p:blipFill>
        <p:spPr>
          <a:xfrm>
            <a:off x="5354715" y="1379337"/>
            <a:ext cx="6837285" cy="50957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7472A1-074F-4EE6-B3EB-2BA6C2750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6233" y="844851"/>
            <a:ext cx="914479" cy="920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FCC55E-62B8-4AE6-89B4-9FBFBF23F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0330" y="4963754"/>
            <a:ext cx="877900" cy="1213209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67148" y="334298"/>
            <a:ext cx="8241628" cy="776748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366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358805" y="2919649"/>
            <a:ext cx="324463" cy="276134"/>
          </a:xfrm>
          <a:prstGeom prst="ellipse">
            <a:avLst/>
          </a:prstGeom>
          <a:solidFill>
            <a:srgbClr val="FDE235"/>
          </a:solidFill>
          <a:ln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58805" y="1906926"/>
            <a:ext cx="324463" cy="276134"/>
          </a:xfrm>
          <a:prstGeom prst="ellipse">
            <a:avLst/>
          </a:prstGeom>
          <a:solidFill>
            <a:srgbClr val="FDE235"/>
          </a:solidFill>
          <a:ln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C22E7-D2F4-4809-95D6-DD9BD75B4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29" y="0"/>
            <a:ext cx="10515600" cy="1120877"/>
          </a:xfrm>
        </p:spPr>
        <p:txBody>
          <a:bodyPr>
            <a:normAutofit/>
          </a:bodyPr>
          <a:lstStyle/>
          <a:p>
            <a:r>
              <a:rPr kumimoji="0" lang="uk-UA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Загальні підходи до розроблення тестових завдань</a:t>
            </a:r>
            <a:endParaRPr lang="uk-UA" dirty="0">
              <a:latin typeface="Bahnschrift Condensed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1587CC-D8A7-48F1-9D3D-8130039CD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05" y="1754603"/>
            <a:ext cx="10938459" cy="491166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uk-UA" b="1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Основними елементами тестового завдання є</a:t>
            </a:r>
            <a:r>
              <a:rPr lang="uk-UA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0000"/>
              </a:lnSpc>
            </a:pPr>
            <a:r>
              <a:rPr lang="uk-UA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інструкція;  завдання;  варіанти відповідей;  критерії оцінювання.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uk-UA" b="1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Основні методичні вимоги до складання тестових завдань</a:t>
            </a:r>
            <a:r>
              <a:rPr lang="uk-UA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0000"/>
              </a:lnSpc>
            </a:pPr>
            <a:r>
              <a:rPr lang="uk-UA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 адекватність інструкції формі і змісту завдання;  логічна форма висловлювання у завданні;  наявність у відповідях на завдання разом з правильними відповідями неправильних відповідей (</a:t>
            </a:r>
            <a:r>
              <a:rPr lang="uk-UA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дистракторів</a:t>
            </a:r>
            <a:r>
              <a:rPr lang="uk-UA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);  наявність в завданні місця для відповідей;  єдині правила оцінювання відповідей. </a:t>
            </a:r>
          </a:p>
          <a:p>
            <a:pPr algn="just">
              <a:lnSpc>
                <a:spcPct val="110000"/>
              </a:lnSpc>
            </a:pPr>
            <a:r>
              <a:rPr lang="uk-UA" dirty="0">
                <a:solidFill>
                  <a:srgbClr val="FDE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Times New Roman" panose="02020603050405020304" pitchFamily="18" charset="0"/>
              </a:rPr>
              <a:t>Не рекомендується</a:t>
            </a:r>
            <a:r>
              <a:rPr lang="uk-UA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включати в тестові завдання:  дискусійні запитання і відповіді;  завдання, що мають громіздкі формулювання;  завдання, що вимагають складних розрахунків за допомогою калькулятора.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77529" y="157316"/>
            <a:ext cx="9996877" cy="963561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23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>
            <a:extLst>
              <a:ext uri="{FF2B5EF4-FFF2-40B4-BE49-F238E27FC236}">
                <a16:creationId xmlns:a16="http://schemas.microsoft.com/office/drawing/2014/main" id="{DC93ACD3-3999-466E-BCB8-B623924B2CC6}"/>
              </a:ext>
            </a:extLst>
          </p:cNvPr>
          <p:cNvSpPr/>
          <p:nvPr/>
        </p:nvSpPr>
        <p:spPr>
          <a:xfrm>
            <a:off x="6258757" y="2219417"/>
            <a:ext cx="284086" cy="28408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F7149-B956-484A-93AF-8FA164715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Bahnschrift Condensed" panose="020B0502040204020203" pitchFamily="34" charset="0"/>
              </a:rPr>
              <a:t>Розрахунок балів і переведення в оцінку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9697818-8069-46C0-9CB0-D31D4D42D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71486"/>
            <a:ext cx="4495800" cy="3371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34412D-681E-4753-A472-49E93339E95A}"/>
              </a:ext>
            </a:extLst>
          </p:cNvPr>
          <p:cNvSpPr txBox="1"/>
          <p:nvPr/>
        </p:nvSpPr>
        <p:spPr>
          <a:xfrm>
            <a:off x="6258757" y="2041864"/>
            <a:ext cx="50950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Bahnschrift Condensed" panose="020B0502040204020203" pitchFamily="34" charset="0"/>
              </a:rPr>
              <a:t>Обов’язково встановлюємо рубіжну кількість балів для проходження  </a:t>
            </a:r>
            <a:endParaRPr lang="ru-RU" sz="2800" dirty="0">
              <a:latin typeface="Bahnschrift Condensed" panose="020B0502040204020203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8644AC-6CB9-4B29-89CE-C94EE1D7E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065" y="4635954"/>
            <a:ext cx="2485047" cy="19649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0B77CBA-B34E-4DC0-956C-50C689A012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379"/>
          <a:stretch/>
        </p:blipFill>
        <p:spPr>
          <a:xfrm>
            <a:off x="6432824" y="3557411"/>
            <a:ext cx="4517528" cy="9360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D4BF4C-E95E-4AB9-B397-287910940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84" y="575513"/>
            <a:ext cx="80492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55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02907-9F59-492E-89ED-F0A7CBD0A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0FAA5E-2EA1-4866-BA0F-C0FF00521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59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7073069" y="164913"/>
            <a:ext cx="324463" cy="276134"/>
          </a:xfrm>
          <a:prstGeom prst="ellipse">
            <a:avLst/>
          </a:prstGeom>
          <a:solidFill>
            <a:srgbClr val="FDE235"/>
          </a:solidFill>
          <a:ln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149D7-4BC4-4AAE-825E-21AD0ACA9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28" y="867142"/>
            <a:ext cx="7801683" cy="1445920"/>
          </a:xfrm>
        </p:spPr>
        <p:txBody>
          <a:bodyPr>
            <a:normAutofit/>
          </a:bodyPr>
          <a:lstStyle/>
          <a:p>
            <a:r>
              <a:rPr lang="uk-UA" sz="4000" dirty="0">
                <a:latin typeface="Bahnschrift Condensed" panose="020B0502040204020203" pitchFamily="34" charset="0"/>
              </a:rPr>
              <a:t>Приклади невдалих тестових завдань</a:t>
            </a:r>
            <a:endParaRPr lang="ru-RU" sz="4000" dirty="0">
              <a:latin typeface="Bahnschrift Condense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4B2D82-408D-4CE2-9840-4425E1EEA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0381"/>
            <a:ext cx="8059611" cy="35542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869114-59C2-4805-A25D-DC0ACC65A8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42" t="19528" r="42824" b="19313"/>
          <a:stretch/>
        </p:blipFill>
        <p:spPr>
          <a:xfrm>
            <a:off x="7235301" y="302980"/>
            <a:ext cx="4641586" cy="457085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57927" y="1209368"/>
            <a:ext cx="6772137" cy="825909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86811" y="3162314"/>
            <a:ext cx="324463" cy="276134"/>
          </a:xfrm>
          <a:prstGeom prst="ellipse">
            <a:avLst/>
          </a:prstGeom>
          <a:solidFill>
            <a:srgbClr val="FDE235"/>
          </a:solidFill>
          <a:ln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618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81E733-F8DB-4235-85D3-FDE81B97B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59596"/>
            <a:ext cx="6809822" cy="8657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09D37-0857-44C5-AEAC-9F0678C12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809822" cy="797850"/>
          </a:xfrm>
        </p:spPr>
        <p:txBody>
          <a:bodyPr/>
          <a:lstStyle/>
          <a:p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Приклади невдалих тестових завдань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CBEEEBA-950F-4934-ACEE-C5338076B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267" t="44142" r="26894" b="24847"/>
          <a:stretch/>
        </p:blipFill>
        <p:spPr>
          <a:xfrm>
            <a:off x="204186" y="1695634"/>
            <a:ext cx="7729264" cy="2652027"/>
          </a:xfrm>
        </p:spPr>
      </p:pic>
    </p:spTree>
    <p:extLst>
      <p:ext uri="{BB962C8B-B14F-4D97-AF65-F5344CB8AC3E}">
        <p14:creationId xmlns:p14="http://schemas.microsoft.com/office/powerpoint/2010/main" val="392608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8120F-3C84-48E2-85ED-CFF2CDC53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992" y="403641"/>
            <a:ext cx="4635981" cy="931015"/>
          </a:xfrm>
        </p:spPr>
        <p:txBody>
          <a:bodyPr>
            <a:noAutofit/>
          </a:bodyPr>
          <a:lstStyle/>
          <a:p>
            <a:r>
              <a:rPr lang="uk-UA" sz="5400" dirty="0">
                <a:latin typeface="Bahnschrift Condensed" panose="020B0502040204020203" pitchFamily="34" charset="0"/>
              </a:rPr>
              <a:t>Таксономія </a:t>
            </a:r>
            <a:r>
              <a:rPr lang="uk-UA" sz="5400" dirty="0" err="1">
                <a:latin typeface="Bahnschrift Condensed" panose="020B0502040204020203" pitchFamily="34" charset="0"/>
              </a:rPr>
              <a:t>Блума</a:t>
            </a:r>
            <a:endParaRPr lang="ru-RU" sz="5400" dirty="0">
              <a:latin typeface="Bahnschrift Condensed" panose="020B0502040204020203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25A9E1D-EF06-4631-A052-F6291B453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6992" y="1514051"/>
            <a:ext cx="5683045" cy="5683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A3E486-16F1-4991-A5D8-FDB7B378F2FC}"/>
              </a:ext>
            </a:extLst>
          </p:cNvPr>
          <p:cNvSpPr txBox="1"/>
          <p:nvPr/>
        </p:nvSpPr>
        <p:spPr>
          <a:xfrm>
            <a:off x="7608258" y="2457552"/>
            <a:ext cx="4429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uk-UA" altLang="ru-RU" sz="360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Bahnschrift Condensed" panose="020B0502040204020203" pitchFamily="34" charset="0"/>
                <a:ea typeface="+mj-ea"/>
                <a:cs typeface="Times New Roman" panose="02020603050405020304" pitchFamily="18" charset="0"/>
              </a:rPr>
              <a:t>Когнітивний домен (пізнавальна сфера)</a:t>
            </a:r>
            <a:endParaRPr lang="ru-RU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98090">
            <a:off x="-778517" y="-748901"/>
            <a:ext cx="3930260" cy="4650776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2984830" y="392285"/>
            <a:ext cx="4463845" cy="953729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197211" y="2919649"/>
            <a:ext cx="324463" cy="276134"/>
          </a:xfrm>
          <a:prstGeom prst="ellipse">
            <a:avLst/>
          </a:prstGeom>
          <a:solidFill>
            <a:srgbClr val="FDE235"/>
          </a:solidFill>
          <a:ln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873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1622321" y="3321012"/>
            <a:ext cx="324463" cy="276134"/>
          </a:xfrm>
          <a:prstGeom prst="ellipse">
            <a:avLst/>
          </a:prstGeom>
          <a:solidFill>
            <a:srgbClr val="FDE235"/>
          </a:solidFill>
          <a:ln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65645" y="2212258"/>
            <a:ext cx="6407210" cy="4645742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446A9-4DDA-4288-BA15-0F754EBFA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03" y="279927"/>
            <a:ext cx="7783999" cy="1055302"/>
          </a:xfrm>
        </p:spPr>
        <p:txBody>
          <a:bodyPr>
            <a:normAutofit/>
          </a:bodyPr>
          <a:lstStyle/>
          <a:p>
            <a:r>
              <a:rPr lang="uk-UA" sz="4000" dirty="0">
                <a:latin typeface="Bahnschrift Condensed" panose="020B0502040204020203" pitchFamily="34" charset="0"/>
              </a:rPr>
              <a:t>Приклади різнорівневих тестових завдань</a:t>
            </a:r>
            <a:endParaRPr lang="ru-RU" sz="4000" dirty="0">
              <a:latin typeface="Bahnschrift Condensed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8C04D1-96F4-4C7B-AFF5-EA1B2372E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649" y="3244312"/>
            <a:ext cx="4444520" cy="1784888"/>
          </a:xfrm>
          <a:noFill/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uk-UA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І-й Рівень.</a:t>
            </a:r>
          </a:p>
          <a:p>
            <a:pPr marL="0" indent="0">
              <a:buNone/>
            </a:pPr>
            <a:r>
              <a:rPr lang="uk-UA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Завдання з одним або декількома варіантами відповідей.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0DDC24-B0FE-4507-80ED-4C3B4630B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47" t="29903" r="25073" b="12491"/>
          <a:stretch/>
        </p:blipFill>
        <p:spPr>
          <a:xfrm>
            <a:off x="4817806" y="1775974"/>
            <a:ext cx="6868072" cy="43912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D078D2-3B67-46B4-8DBF-C734BB017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2855" y="1335229"/>
            <a:ext cx="765184" cy="105530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0" y="479393"/>
            <a:ext cx="7945515" cy="754603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186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630894" y="1984595"/>
            <a:ext cx="6892512" cy="4873405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8658" y="3742109"/>
            <a:ext cx="324463" cy="276134"/>
          </a:xfrm>
          <a:prstGeom prst="ellipse">
            <a:avLst/>
          </a:prstGeom>
          <a:solidFill>
            <a:srgbClr val="FDE235"/>
          </a:solidFill>
          <a:ln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FF459-DB2C-4312-BD8E-4EC0F4E2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69" y="365125"/>
            <a:ext cx="7702118" cy="877749"/>
          </a:xfrm>
        </p:spPr>
        <p:txBody>
          <a:bodyPr/>
          <a:lstStyle/>
          <a:p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Приклади різнорівневих тестових завдань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5709D6-1927-4B16-A4CC-74FAE9EE6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9" y="3586777"/>
            <a:ext cx="4552236" cy="133072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Завдання з вибором однієї найбільш правильної (повної) відповіді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A05F64-5060-4D52-9CF5-C4F7D04F2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18" t="19653" r="26602" b="21688"/>
          <a:stretch/>
        </p:blipFill>
        <p:spPr>
          <a:xfrm>
            <a:off x="4935694" y="1704514"/>
            <a:ext cx="7035732" cy="45094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5B7B4B-0D6D-44B3-B9A4-E3287E3D7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472" y="1242874"/>
            <a:ext cx="2867025" cy="9525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651769" y="353961"/>
            <a:ext cx="7801791" cy="888913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268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4157666" y="2870425"/>
            <a:ext cx="7464064" cy="3987575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681316" y="2732358"/>
            <a:ext cx="324463" cy="276134"/>
          </a:xfrm>
          <a:prstGeom prst="ellipse">
            <a:avLst/>
          </a:prstGeom>
          <a:solidFill>
            <a:srgbClr val="FDE235"/>
          </a:solidFill>
          <a:ln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A37FDF-CF06-47E5-9191-8F44624F7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02" y="100549"/>
            <a:ext cx="10515600" cy="1325563"/>
          </a:xfrm>
        </p:spPr>
        <p:txBody>
          <a:bodyPr/>
          <a:lstStyle/>
          <a:p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Приклади різнорівневих тестових завдань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9F9ABE-CB37-4F53-9DB5-8C98E4AE9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53" y="2694756"/>
            <a:ext cx="4020012" cy="4131292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ІІ-й </a:t>
            </a:r>
            <a:r>
              <a:rPr kumimoji="0" lang="ru-RU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Рівень</a:t>
            </a:r>
            <a:endParaRPr lang="uk-UA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У завданнях відкритої форми не даються готові відповіді, випробуваному потрібно вписати правильну відповідь у відведеному </a:t>
            </a:r>
            <a:r>
              <a:rPr lang="ru-RU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місці</a:t>
            </a:r>
            <a:r>
              <a:rPr lang="ru-RU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712D1A-DB3C-4D22-8AF0-162035889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94" t="40594" r="30507" b="43801"/>
          <a:stretch/>
        </p:blipFill>
        <p:spPr>
          <a:xfrm>
            <a:off x="4511273" y="4729316"/>
            <a:ext cx="7277606" cy="14453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5EC114-8751-4732-B037-9627BFB23F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11" t="31198" r="31729" b="47756"/>
          <a:stretch/>
        </p:blipFill>
        <p:spPr>
          <a:xfrm>
            <a:off x="4511273" y="2694756"/>
            <a:ext cx="7277606" cy="19732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F3C965-1219-45E0-9A37-A5D236932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4802" y="1970675"/>
            <a:ext cx="962103" cy="132556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25245" y="414286"/>
            <a:ext cx="7548716" cy="698090"/>
          </a:xfrm>
          <a:prstGeom prst="roundRect">
            <a:avLst/>
          </a:prstGeom>
          <a:noFill/>
          <a:ln w="38100">
            <a:solidFill>
              <a:srgbClr val="FDE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4597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12809</TotalTime>
  <Words>542</Words>
  <Application>Microsoft Office PowerPoint</Application>
  <PresentationFormat>Широкоэкранный</PresentationFormat>
  <Paragraphs>72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Bahnschrift Condensed</vt:lpstr>
      <vt:lpstr>Calibri</vt:lpstr>
      <vt:lpstr>Calibri Light</vt:lpstr>
      <vt:lpstr>Times New Roman</vt:lpstr>
      <vt:lpstr>Тема Office</vt:lpstr>
      <vt:lpstr>Практичний досвід використання цифрових інструментів для оцінювання результатів навчання</vt:lpstr>
      <vt:lpstr>Методичні рекомендації  зі складання тестових завдань</vt:lpstr>
      <vt:lpstr>Загальні підходи до розроблення тестових завдань</vt:lpstr>
      <vt:lpstr>Приклади невдалих тестових завдань</vt:lpstr>
      <vt:lpstr>Приклади невдалих тестових завдань</vt:lpstr>
      <vt:lpstr>Таксономія Блума</vt:lpstr>
      <vt:lpstr>Приклади різнорівневих тестових завдань</vt:lpstr>
      <vt:lpstr>Приклади різнорівневих тестових завдань</vt:lpstr>
      <vt:lpstr>Приклади різнорівневих тестових завдань</vt:lpstr>
      <vt:lpstr>Приклади різнорівневих тестових завдань</vt:lpstr>
      <vt:lpstr>Приклади різнорівневих тестових завдань</vt:lpstr>
      <vt:lpstr>Приклади різнорівневих тестових завдань</vt:lpstr>
      <vt:lpstr>Приклади різнорівневих тестових завдань</vt:lpstr>
      <vt:lpstr>Приклади різнорівневих тестових завдань</vt:lpstr>
      <vt:lpstr>1 етап. Визначення мети тестування</vt:lpstr>
      <vt:lpstr>Приклади використання тестів на етапі навчання</vt:lpstr>
      <vt:lpstr>Тестові Вебквести</vt:lpstr>
      <vt:lpstr>Презентация PowerPoint</vt:lpstr>
      <vt:lpstr>Рубіжний та підсумковий контроль результату навчання </vt:lpstr>
      <vt:lpstr>Комплексне кваліфікаційне завдання</vt:lpstr>
      <vt:lpstr>Відмінності </vt:lpstr>
      <vt:lpstr>2 етап. Добір змісту навчального матеріалу</vt:lpstr>
      <vt:lpstr>3 етап. Проектування матриці тесту </vt:lpstr>
      <vt:lpstr>4 етап. Формування структури банку тестових завдань </vt:lpstr>
      <vt:lpstr>Банк тестових завдань </vt:lpstr>
      <vt:lpstr>5 етап.  Конструювання тесту відповідно до рівнів пізнавальної діяльності</vt:lpstr>
      <vt:lpstr>6 етап. Проведення тестування</vt:lpstr>
      <vt:lpstr>Налаштування тесту</vt:lpstr>
      <vt:lpstr>7 етап. Оцінювання  та аналіз результатів</vt:lpstr>
      <vt:lpstr>Розрахунок балів і переведення в оцінку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Практичний досвід використання цифрових інструментів для оцінювання результатів навчання</dc:title>
  <dc:creator>Нєвєрова Аліна</dc:creator>
  <cp:lastModifiedBy>Нєвєрова Аліна</cp:lastModifiedBy>
  <cp:revision>14</cp:revision>
  <dcterms:created xsi:type="dcterms:W3CDTF">2023-11-10T07:03:05Z</dcterms:created>
  <dcterms:modified xsi:type="dcterms:W3CDTF">2023-11-20T12:23:57Z</dcterms:modified>
</cp:coreProperties>
</file>