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7" r:id="rId5"/>
    <p:sldId id="278" r:id="rId6"/>
    <p:sldId id="279" r:id="rId7"/>
    <p:sldId id="280" r:id="rId8"/>
    <p:sldId id="281" r:id="rId9"/>
    <p:sldId id="282" r:id="rId10"/>
    <p:sldId id="284" r:id="rId11"/>
    <p:sldId id="285" r:id="rId12"/>
    <p:sldId id="270" r:id="rId13"/>
    <p:sldId id="286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49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509120"/>
            <a:ext cx="7056784" cy="1944216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Cambria" pitchFamily="18" charset="0"/>
              </a:rPr>
              <a:t>Вебінар </a:t>
            </a:r>
            <a:endParaRPr lang="uk-UA" sz="20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r>
              <a:rPr lang="uk-UA" sz="2000" dirty="0" smtClean="0">
                <a:solidFill>
                  <a:srgbClr val="002060"/>
                </a:solidFill>
                <a:latin typeface="Cambria" pitchFamily="18" charset="0"/>
              </a:rPr>
              <a:t>для </a:t>
            </a:r>
            <a:r>
              <a:rPr lang="uk-UA" sz="2000" dirty="0">
                <a:solidFill>
                  <a:srgbClr val="002060"/>
                </a:solidFill>
                <a:latin typeface="Cambria" pitchFamily="18" charset="0"/>
              </a:rPr>
              <a:t>викладачів предмета «Захист України»  на тему: </a:t>
            </a:r>
            <a:r>
              <a:rPr lang="uk-UA" sz="2000" dirty="0" smtClean="0">
                <a:solidFill>
                  <a:srgbClr val="002060"/>
                </a:solidFill>
                <a:latin typeface="Cambria" pitchFamily="18" charset="0"/>
              </a:rPr>
              <a:t>«Використання інформаційно-комунікаційних технологій у військово-патріотичному вихованні»</a:t>
            </a:r>
            <a:endParaRPr lang="uk-UA" sz="20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Cambria" pitchFamily="18" charset="0"/>
              </a:rPr>
              <a:t>28</a:t>
            </a:r>
            <a:r>
              <a:rPr lang="uk-UA" sz="2000" b="1" dirty="0" smtClean="0">
                <a:solidFill>
                  <a:srgbClr val="002060"/>
                </a:solidFill>
                <a:latin typeface="Cambria" pitchFamily="18" charset="0"/>
              </a:rPr>
              <a:t>  листопада 2023 </a:t>
            </a:r>
            <a:r>
              <a:rPr lang="uk-UA" sz="2000" b="1" dirty="0" smtClean="0">
                <a:solidFill>
                  <a:srgbClr val="002060"/>
                </a:solidFill>
                <a:latin typeface="Cambria" pitchFamily="18" charset="0"/>
              </a:rPr>
              <a:t>року</a:t>
            </a:r>
            <a:endParaRPr lang="ru-RU" sz="2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560840" cy="3744416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Навчально-тренувальні </a:t>
            </a:r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заняття на завершальному етапі вивчення предмета «Захист України»</a:t>
            </a:r>
            <a:r>
              <a:rPr lang="uk-UA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/>
            </a:r>
            <a:br>
              <a:rPr lang="uk-UA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</a:br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/>
            </a:r>
            <a:b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</a:br>
            <a:r>
              <a:rPr lang="uk-UA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 </a:t>
            </a:r>
            <a:r>
              <a:rPr lang="uk-UA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з досвіду роботи </a:t>
            </a:r>
            <a:r>
              <a:rPr lang="uk-UA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викладача </a:t>
            </a:r>
            <a:r>
              <a:rPr lang="uk-UA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/>
            </a:r>
            <a:br>
              <a:rPr lang="uk-UA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</a:br>
            <a:r>
              <a:rPr lang="uk-UA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ДПТНЗ «Харківське вище професійне училище будівництва» </a:t>
            </a:r>
            <a:br>
              <a:rPr lang="uk-UA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</a:br>
            <a:r>
              <a:rPr lang="uk-UA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Лесковця І.Й</a:t>
            </a:r>
            <a:r>
              <a:rPr lang="uk-UA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.</a:t>
            </a:r>
            <a:endParaRPr lang="uk-U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2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052" y="116632"/>
            <a:ext cx="122838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0"/>
            <a:ext cx="1801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Третій </a:t>
            </a:r>
            <a:r>
              <a:rPr lang="ru-RU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день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" y="457965"/>
            <a:ext cx="4093234" cy="52661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052773"/>
            <a:ext cx="3910022" cy="51293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67" y="1777486"/>
            <a:ext cx="3744433" cy="506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0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052" y="116632"/>
            <a:ext cx="122838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79368"/>
            <a:ext cx="1801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Третій </a:t>
            </a:r>
            <a:r>
              <a:rPr lang="ru-RU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день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628800"/>
            <a:ext cx="4371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Таблиця переведення в оцінку</a:t>
            </a:r>
            <a:endParaRPr lang="uk-UA"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92" y="2507903"/>
            <a:ext cx="86106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04664"/>
            <a:ext cx="6840760" cy="792088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b="1" dirty="0" smtClean="0">
                <a:solidFill>
                  <a:srgbClr val="C00000"/>
                </a:solidFill>
                <a:latin typeface="Cambria" pitchFamily="18" charset="0"/>
              </a:rPr>
              <a:t>НАВЧАЛЬНО-ТРЕНУВАЛЬНІ ЗАНЯТТЯ </a:t>
            </a:r>
            <a:r>
              <a:rPr lang="uk-UA" sz="2400" b="1" dirty="0" smtClean="0">
                <a:solidFill>
                  <a:srgbClr val="C00000"/>
                </a:solidFill>
                <a:latin typeface="Cambria" pitchFamily="18" charset="0"/>
              </a:rPr>
              <a:t>ДЛЯ ДІВЧАТ</a:t>
            </a:r>
            <a:endParaRPr lang="uk-UA" sz="24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b="1" dirty="0" smtClean="0">
                <a:solidFill>
                  <a:srgbClr val="C00000"/>
                </a:solidFill>
                <a:latin typeface="Cambria" pitchFamily="18" charset="0"/>
              </a:rPr>
              <a:t>(ОСНОВИ МЕДИЧНИХ ЗНАНЬ)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026" name="Picture 2" descr="D:\Документы Елена\Лаврентьева\ЗВ-ОМЗ\ОМС-КАРТИНКИ\htmlconvd-T9Dc8P_html_1ea558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92696"/>
            <a:ext cx="1525587" cy="14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1628800"/>
            <a:ext cx="5169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Загальний план для підгрупи дівчат</a:t>
            </a:r>
            <a:endParaRPr lang="uk-UA"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141239"/>
              </p:ext>
            </p:extLst>
          </p:nvPr>
        </p:nvGraphicFramePr>
        <p:xfrm>
          <a:off x="611560" y="2348880"/>
          <a:ext cx="7920882" cy="3431494"/>
        </p:xfrm>
        <a:graphic>
          <a:graphicData uri="http://schemas.openxmlformats.org/drawingml/2006/table">
            <a:tbl>
              <a:tblPr firstRow="1" firstCol="1" bandRow="1"/>
              <a:tblGrid>
                <a:gridCol w="587288">
                  <a:extLst>
                    <a:ext uri="{9D8B030D-6E8A-4147-A177-3AD203B41FA5}">
                      <a16:colId xmlns:a16="http://schemas.microsoft.com/office/drawing/2014/main" val="3899585584"/>
                    </a:ext>
                  </a:extLst>
                </a:gridCol>
                <a:gridCol w="3902462">
                  <a:extLst>
                    <a:ext uri="{9D8B030D-6E8A-4147-A177-3AD203B41FA5}">
                      <a16:colId xmlns:a16="http://schemas.microsoft.com/office/drawing/2014/main" val="3724515357"/>
                    </a:ext>
                  </a:extLst>
                </a:gridCol>
                <a:gridCol w="981873">
                  <a:extLst>
                    <a:ext uri="{9D8B030D-6E8A-4147-A177-3AD203B41FA5}">
                      <a16:colId xmlns:a16="http://schemas.microsoft.com/office/drawing/2014/main" val="4093061968"/>
                    </a:ext>
                  </a:extLst>
                </a:gridCol>
                <a:gridCol w="794173">
                  <a:extLst>
                    <a:ext uri="{9D8B030D-6E8A-4147-A177-3AD203B41FA5}">
                      <a16:colId xmlns:a16="http://schemas.microsoft.com/office/drawing/2014/main" val="4263492138"/>
                    </a:ext>
                  </a:extLst>
                </a:gridCol>
                <a:gridCol w="827543">
                  <a:extLst>
                    <a:ext uri="{9D8B030D-6E8A-4147-A177-3AD203B41FA5}">
                      <a16:colId xmlns:a16="http://schemas.microsoft.com/office/drawing/2014/main" val="1380843594"/>
                    </a:ext>
                  </a:extLst>
                </a:gridCol>
                <a:gridCol w="827543">
                  <a:extLst>
                    <a:ext uri="{9D8B030D-6E8A-4147-A177-3AD203B41FA5}">
                      <a16:colId xmlns:a16="http://schemas.microsoft.com/office/drawing/2014/main" val="2440716308"/>
                    </a:ext>
                  </a:extLst>
                </a:gridCol>
              </a:tblGrid>
              <a:tr h="977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з\п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 розділу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годин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1-й день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2-й день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3-й день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46887"/>
                  </a:ext>
                </a:extLst>
              </a:tr>
              <a:tr h="644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Основи медичних знань і допомоги.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075321"/>
                  </a:ext>
                </a:extLst>
              </a:tr>
              <a:tr h="977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Домедична  допомога в умовах бойових дій (тактична медицина)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674737"/>
                  </a:ext>
                </a:extLst>
              </a:tr>
              <a:tr h="341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 практичних навичок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901777"/>
                  </a:ext>
                </a:extLst>
              </a:tr>
              <a:tr h="341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Всього: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058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223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 Елена\Лаврентьева\ЗВ-ОМЗ\ОМС-КАРТИНКИ\htmlconvd-T9Dc8P_html_1ea558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92696"/>
            <a:ext cx="1525587" cy="14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7884368" cy="33475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9040"/>
            <a:ext cx="8388424" cy="270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34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276872"/>
            <a:ext cx="6512511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Дякуємо за увагу!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8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48680"/>
            <a:ext cx="7344816" cy="216024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latin typeface="Cambria" pitchFamily="18" charset="0"/>
              </a:rPr>
              <a:t>Головна дидактична мета навчально-польових зборів (навчально-тренувальних занять) – практичне закріплення знань, умінь, навичок </a:t>
            </a:r>
            <a:r>
              <a:rPr lang="uk-UA" sz="2400" b="1" dirty="0" smtClean="0">
                <a:latin typeface="Cambria" pitchFamily="18" charset="0"/>
              </a:rPr>
              <a:t>здобувачів освіти, </a:t>
            </a:r>
            <a:r>
              <a:rPr lang="uk-UA" sz="2400" b="1" dirty="0" smtClean="0">
                <a:latin typeface="Cambria" pitchFamily="18" charset="0"/>
              </a:rPr>
              <a:t>оцінювання рівня сформованості практичних навичок.</a:t>
            </a:r>
            <a:endParaRPr lang="uk-UA" sz="2400" b="1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2" t="1" r="11468" b="11671"/>
          <a:stretch/>
        </p:blipFill>
        <p:spPr bwMode="auto">
          <a:xfrm>
            <a:off x="1403648" y="2708920"/>
            <a:ext cx="635726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4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124744"/>
            <a:ext cx="6120680" cy="3744416"/>
          </a:xfrm>
        </p:spPr>
        <p:txBody>
          <a:bodyPr>
            <a:normAutofit/>
          </a:bodyPr>
          <a:lstStyle/>
          <a:p>
            <a:r>
              <a:rPr lang="uk-UA" u="sng" dirty="0" smtClean="0">
                <a:latin typeface="Cambria" pitchFamily="18" charset="0"/>
              </a:rPr>
              <a:t>Основні документи для проведення НПЗ: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dirty="0" smtClean="0">
                <a:latin typeface="Cambria" pitchFamily="18" charset="0"/>
              </a:rPr>
              <a:t>План підготовки проведення навчально-польових зборів (занять);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dirty="0" smtClean="0">
                <a:latin typeface="Cambria" pitchFamily="18" charset="0"/>
              </a:rPr>
              <a:t>Розрахунок годин для </a:t>
            </a:r>
            <a:r>
              <a:rPr lang="uk-UA" dirty="0">
                <a:latin typeface="Cambria" pitchFamily="18" charset="0"/>
              </a:rPr>
              <a:t>проведення навчально-польових зборів (занять);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dirty="0" smtClean="0">
                <a:latin typeface="Cambria" pitchFamily="18" charset="0"/>
              </a:rPr>
              <a:t>Наказ про </a:t>
            </a:r>
            <a:r>
              <a:rPr lang="uk-UA" dirty="0">
                <a:latin typeface="Cambria" pitchFamily="18" charset="0"/>
              </a:rPr>
              <a:t>проведення навчально-польових зборів (занять</a:t>
            </a:r>
            <a:r>
              <a:rPr lang="uk-UA" dirty="0" smtClean="0">
                <a:latin typeface="Cambria" pitchFamily="18" charset="0"/>
              </a:rPr>
              <a:t>);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dirty="0" smtClean="0">
                <a:latin typeface="Cambria" pitchFamily="18" charset="0"/>
              </a:rPr>
              <a:t>План </a:t>
            </a:r>
            <a:r>
              <a:rPr lang="uk-UA" dirty="0">
                <a:latin typeface="Cambria" pitchFamily="18" charset="0"/>
              </a:rPr>
              <a:t>проведення навчально-польових зборів (занять</a:t>
            </a:r>
            <a:r>
              <a:rPr lang="uk-UA" dirty="0" smtClean="0">
                <a:latin typeface="Cambria" pitchFamily="18" charset="0"/>
              </a:rPr>
              <a:t>) у групі…….</a:t>
            </a:r>
            <a:endParaRPr lang="uk-UA" dirty="0">
              <a:latin typeface="Cambria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ru-RU" dirty="0">
              <a:latin typeface="Cambr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8351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21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8351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17" t="812" r="30808" b="-812"/>
          <a:stretch/>
        </p:blipFill>
        <p:spPr>
          <a:xfrm>
            <a:off x="539552" y="2132856"/>
            <a:ext cx="8087398" cy="33979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r="76486" b="26134"/>
          <a:stretch/>
        </p:blipFill>
        <p:spPr>
          <a:xfrm>
            <a:off x="1115616" y="836712"/>
            <a:ext cx="4392487" cy="54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052" y="116632"/>
            <a:ext cx="122838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16632"/>
            <a:ext cx="2018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Перший день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32103" b="5874"/>
          <a:stretch/>
        </p:blipFill>
        <p:spPr>
          <a:xfrm>
            <a:off x="323528" y="836712"/>
            <a:ext cx="829136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4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052" y="116632"/>
            <a:ext cx="122838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8978"/>
            <a:ext cx="1904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Другий </a:t>
            </a:r>
            <a:r>
              <a:rPr lang="ru-RU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" t="4107" r="2753" b="11049"/>
          <a:stretch/>
        </p:blipFill>
        <p:spPr>
          <a:xfrm>
            <a:off x="323528" y="473648"/>
            <a:ext cx="4569154" cy="3171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08720"/>
            <a:ext cx="3841114" cy="57421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2996" y="2960321"/>
            <a:ext cx="2930218" cy="456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052" y="116632"/>
            <a:ext cx="122838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8978"/>
            <a:ext cx="1904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Другий </a:t>
            </a:r>
            <a:r>
              <a:rPr lang="ru-RU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день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4976"/>
            <a:ext cx="4212229" cy="62177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83976"/>
            <a:ext cx="4106658" cy="620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1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052" y="116632"/>
            <a:ext cx="122838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8978"/>
            <a:ext cx="1904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Другий </a:t>
            </a:r>
            <a:r>
              <a:rPr lang="ru-RU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день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5"/>
          <a:stretch/>
        </p:blipFill>
        <p:spPr>
          <a:xfrm>
            <a:off x="107504" y="480643"/>
            <a:ext cx="4911966" cy="4365104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32" y="3068960"/>
            <a:ext cx="4741161" cy="368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16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052" y="116632"/>
            <a:ext cx="122838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332656"/>
            <a:ext cx="1801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Третій </a:t>
            </a:r>
            <a:r>
              <a:rPr lang="ru-RU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день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-1757" t="1480" r="28414" b="3098"/>
          <a:stretch/>
        </p:blipFill>
        <p:spPr>
          <a:xfrm>
            <a:off x="323528" y="1340768"/>
            <a:ext cx="7848872" cy="524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6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546</TotalTime>
  <Words>185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Calibri</vt:lpstr>
      <vt:lpstr>Cambria</vt:lpstr>
      <vt:lpstr>Cambria Math</vt:lpstr>
      <vt:lpstr>Georgia</vt:lpstr>
      <vt:lpstr>Times New Roman</vt:lpstr>
      <vt:lpstr>Trebuchet MS</vt:lpstr>
      <vt:lpstr>Wingdings</vt:lpstr>
      <vt:lpstr>Воздушный поток</vt:lpstr>
      <vt:lpstr>Навчально-тренувальні заняття на завершальному етапі вивчення предмета «Захист України»   з досвіду роботи викладача  ДПТНЗ «Харківське вище професійне училище будівництва»  Лесковця І.Й.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Навчально-тренувальні заняття на завершальному етапі вивчення предмета «Захист України»</dc:title>
  <dc:creator>Елена Николаевна</dc:creator>
  <cp:lastModifiedBy>Лаврентьева</cp:lastModifiedBy>
  <cp:revision>27</cp:revision>
  <dcterms:created xsi:type="dcterms:W3CDTF">2020-12-15T07:25:35Z</dcterms:created>
  <dcterms:modified xsi:type="dcterms:W3CDTF">2023-11-23T12:56:49Z</dcterms:modified>
</cp:coreProperties>
</file>