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8" r:id="rId4"/>
    <p:sldId id="279" r:id="rId5"/>
    <p:sldId id="278" r:id="rId6"/>
    <p:sldId id="277" r:id="rId7"/>
    <p:sldId id="275" r:id="rId8"/>
    <p:sldId id="274" r:id="rId9"/>
    <p:sldId id="273" r:id="rId10"/>
    <p:sldId id="272" r:id="rId11"/>
    <p:sldId id="276" r:id="rId12"/>
    <p:sldId id="265" r:id="rId13"/>
    <p:sldId id="271" r:id="rId14"/>
    <p:sldId id="270" r:id="rId15"/>
    <p:sldId id="269" r:id="rId16"/>
    <p:sldId id="268" r:id="rId17"/>
    <p:sldId id="267" r:id="rId18"/>
    <p:sldId id="266" r:id="rId19"/>
    <p:sldId id="281" r:id="rId20"/>
    <p:sldId id="283" r:id="rId21"/>
    <p:sldId id="263" r:id="rId22"/>
    <p:sldId id="282" r:id="rId23"/>
    <p:sldId id="285" r:id="rId24"/>
    <p:sldId id="284" r:id="rId25"/>
    <p:sldId id="286" r:id="rId26"/>
    <p:sldId id="2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B6ABB65-F977-44C3-8092-246F85A83387}">
          <p14:sldIdLst>
            <p14:sldId id="259"/>
            <p14:sldId id="261"/>
            <p14:sldId id="258"/>
            <p14:sldId id="279"/>
            <p14:sldId id="278"/>
            <p14:sldId id="277"/>
            <p14:sldId id="275"/>
            <p14:sldId id="274"/>
            <p14:sldId id="273"/>
            <p14:sldId id="272"/>
            <p14:sldId id="276"/>
            <p14:sldId id="265"/>
            <p14:sldId id="271"/>
          </p14:sldIdLst>
        </p14:section>
        <p14:section name="Раздел без заголовка" id="{EC54E92E-A4AF-4F26-8914-4E28139430FE}">
          <p14:sldIdLst>
            <p14:sldId id="270"/>
            <p14:sldId id="269"/>
            <p14:sldId id="268"/>
            <p14:sldId id="267"/>
            <p14:sldId id="266"/>
            <p14:sldId id="281"/>
            <p14:sldId id="283"/>
            <p14:sldId id="263"/>
            <p14:sldId id="282"/>
            <p14:sldId id="285"/>
            <p14:sldId id="284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2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D173A2-DBC0-40FF-A1FE-22F00B2A7FC1}" type="doc">
      <dgm:prSet loTypeId="urn:microsoft.com/office/officeart/2005/8/layout/vList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A0121C6-9C48-4B2C-952E-61F593281E51}">
      <dgm:prSet phldrT="[Текст]"/>
      <dgm:spPr/>
      <dgm:t>
        <a:bodyPr/>
        <a:lstStyle/>
        <a:p>
          <a:pPr algn="l"/>
          <a:r>
            <a:rPr lang="ru-RU" dirty="0" err="1" smtClean="0"/>
            <a:t>Неформальне</a:t>
          </a:r>
          <a:r>
            <a:rPr lang="ru-RU" dirty="0" smtClean="0"/>
            <a:t> </a:t>
          </a:r>
          <a:r>
            <a:rPr lang="ru-RU" dirty="0" err="1" smtClean="0"/>
            <a:t>сприйняття</a:t>
          </a:r>
          <a:r>
            <a:rPr lang="ru-RU" dirty="0" smtClean="0"/>
            <a:t> </a:t>
          </a:r>
          <a:r>
            <a:rPr lang="ru-RU" dirty="0" err="1" smtClean="0"/>
            <a:t>учбового</a:t>
          </a:r>
          <a:r>
            <a:rPr lang="ru-RU" dirty="0" smtClean="0"/>
            <a:t> </a:t>
          </a:r>
          <a:r>
            <a:rPr lang="ru-RU" dirty="0" err="1" smtClean="0"/>
            <a:t>матеріалу</a:t>
          </a:r>
          <a:endParaRPr lang="ru-RU" dirty="0"/>
        </a:p>
      </dgm:t>
    </dgm:pt>
    <dgm:pt modelId="{AF647D37-95EB-4C6E-B75A-6FC13A9F13EE}" type="parTrans" cxnId="{1BC1B8EF-73CB-4863-A078-A2CF374987F2}">
      <dgm:prSet/>
      <dgm:spPr/>
      <dgm:t>
        <a:bodyPr/>
        <a:lstStyle/>
        <a:p>
          <a:endParaRPr lang="ru-RU"/>
        </a:p>
      </dgm:t>
    </dgm:pt>
    <dgm:pt modelId="{21002272-1E67-41C0-8943-32AF3D757422}" type="sibTrans" cxnId="{1BC1B8EF-73CB-4863-A078-A2CF374987F2}">
      <dgm:prSet/>
      <dgm:spPr/>
      <dgm:t>
        <a:bodyPr/>
        <a:lstStyle/>
        <a:p>
          <a:endParaRPr lang="ru-RU"/>
        </a:p>
      </dgm:t>
    </dgm:pt>
    <dgm:pt modelId="{200540E8-A470-48AA-A851-C696B428ACC4}">
      <dgm:prSet phldrT="[Текст]"/>
      <dgm:spPr/>
      <dgm:t>
        <a:bodyPr/>
        <a:lstStyle/>
        <a:p>
          <a:pPr algn="l"/>
          <a:r>
            <a:rPr lang="ru-RU" dirty="0" err="1" smtClean="0"/>
            <a:t>Можливість</a:t>
          </a:r>
          <a:r>
            <a:rPr lang="ru-RU" dirty="0" smtClean="0"/>
            <a:t> практичного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застосування</a:t>
          </a:r>
          <a:endParaRPr lang="ru-RU" dirty="0"/>
        </a:p>
      </dgm:t>
    </dgm:pt>
    <dgm:pt modelId="{07EE2956-15F8-42B5-89ED-CEB1108B4D65}" type="parTrans" cxnId="{3D5C1E99-752B-4165-9E27-A68C09312F56}">
      <dgm:prSet/>
      <dgm:spPr/>
      <dgm:t>
        <a:bodyPr/>
        <a:lstStyle/>
        <a:p>
          <a:endParaRPr lang="ru-RU"/>
        </a:p>
      </dgm:t>
    </dgm:pt>
    <dgm:pt modelId="{A278210E-2B55-46EB-92D2-D5EE5C2F1695}" type="sibTrans" cxnId="{3D5C1E99-752B-4165-9E27-A68C09312F56}">
      <dgm:prSet/>
      <dgm:spPr/>
      <dgm:t>
        <a:bodyPr/>
        <a:lstStyle/>
        <a:p>
          <a:endParaRPr lang="ru-RU"/>
        </a:p>
      </dgm:t>
    </dgm:pt>
    <dgm:pt modelId="{03AD2F87-1911-40BD-834A-8320C0FF1E71}">
      <dgm:prSet phldrT="[Текст]"/>
      <dgm:spPr/>
      <dgm:t>
        <a:bodyPr/>
        <a:lstStyle/>
        <a:p>
          <a:pPr algn="l"/>
          <a:r>
            <a:rPr lang="ru-RU" dirty="0" err="1" smtClean="0"/>
            <a:t>Розвиток</a:t>
          </a:r>
          <a:r>
            <a:rPr lang="ru-RU" dirty="0" smtClean="0"/>
            <a:t> </a:t>
          </a:r>
          <a:r>
            <a:rPr lang="ru-RU" dirty="0" err="1" smtClean="0"/>
            <a:t>творчих</a:t>
          </a:r>
          <a:r>
            <a:rPr lang="ru-RU" dirty="0" smtClean="0"/>
            <a:t> </a:t>
          </a:r>
          <a:r>
            <a:rPr lang="ru-RU" dirty="0" err="1" smtClean="0"/>
            <a:t>здібностей</a:t>
          </a:r>
          <a:endParaRPr lang="ru-RU" dirty="0"/>
        </a:p>
      </dgm:t>
    </dgm:pt>
    <dgm:pt modelId="{8486FBFC-D06A-4FF2-A408-D2C9BAA274B8}" type="parTrans" cxnId="{414AC9D9-F64D-46E3-AE3F-B9FB29075207}">
      <dgm:prSet/>
      <dgm:spPr/>
      <dgm:t>
        <a:bodyPr/>
        <a:lstStyle/>
        <a:p>
          <a:endParaRPr lang="ru-RU"/>
        </a:p>
      </dgm:t>
    </dgm:pt>
    <dgm:pt modelId="{EA29DB3F-F604-4DA9-AE58-25A9D21FEC35}" type="sibTrans" cxnId="{414AC9D9-F64D-46E3-AE3F-B9FB29075207}">
      <dgm:prSet/>
      <dgm:spPr/>
      <dgm:t>
        <a:bodyPr/>
        <a:lstStyle/>
        <a:p>
          <a:endParaRPr lang="ru-RU"/>
        </a:p>
      </dgm:t>
    </dgm:pt>
    <dgm:pt modelId="{A63B981D-A9CA-4D1E-BBC0-E025A0E69FB1}">
      <dgm:prSet/>
      <dgm:spPr/>
      <dgm:t>
        <a:bodyPr/>
        <a:lstStyle/>
        <a:p>
          <a:pPr algn="l"/>
          <a:r>
            <a:rPr lang="ru-RU" dirty="0" err="1" smtClean="0"/>
            <a:t>Підвищення</a:t>
          </a:r>
          <a:r>
            <a:rPr lang="ru-RU" dirty="0" smtClean="0"/>
            <a:t> </a:t>
          </a:r>
          <a:r>
            <a:rPr lang="ru-RU" dirty="0" err="1" smtClean="0"/>
            <a:t>мотивації</a:t>
          </a:r>
          <a:r>
            <a:rPr lang="ru-RU" dirty="0" smtClean="0"/>
            <a:t> і </a:t>
          </a:r>
          <a:r>
            <a:rPr lang="ru-RU" dirty="0" err="1" smtClean="0"/>
            <a:t>пізнавального</a:t>
          </a:r>
          <a:r>
            <a:rPr lang="ru-RU" dirty="0" smtClean="0"/>
            <a:t> </a:t>
          </a:r>
          <a:r>
            <a:rPr lang="ru-RU" dirty="0" err="1" smtClean="0"/>
            <a:t>інтересу</a:t>
          </a:r>
          <a:endParaRPr lang="ru-RU" dirty="0"/>
        </a:p>
      </dgm:t>
    </dgm:pt>
    <dgm:pt modelId="{9B4675C1-4925-4E1D-8677-AC352CAB4491}" type="parTrans" cxnId="{202921D4-EA16-4026-A8A9-4A18EAE4BA24}">
      <dgm:prSet/>
      <dgm:spPr/>
      <dgm:t>
        <a:bodyPr/>
        <a:lstStyle/>
        <a:p>
          <a:endParaRPr lang="ru-RU"/>
        </a:p>
      </dgm:t>
    </dgm:pt>
    <dgm:pt modelId="{62B357E0-F852-47AF-BE1A-D50624DFCF23}" type="sibTrans" cxnId="{202921D4-EA16-4026-A8A9-4A18EAE4BA24}">
      <dgm:prSet/>
      <dgm:spPr/>
      <dgm:t>
        <a:bodyPr/>
        <a:lstStyle/>
        <a:p>
          <a:endParaRPr lang="ru-RU"/>
        </a:p>
      </dgm:t>
    </dgm:pt>
    <dgm:pt modelId="{2740FE73-BD03-4BF1-BE5E-10DEF9021F34}">
      <dgm:prSet/>
      <dgm:spPr/>
      <dgm:t>
        <a:bodyPr/>
        <a:lstStyle/>
        <a:p>
          <a:pPr algn="l"/>
          <a:r>
            <a:rPr lang="ru-RU" dirty="0" err="1" smtClean="0"/>
            <a:t>Формування</a:t>
          </a:r>
          <a:r>
            <a:rPr lang="ru-RU" dirty="0" smtClean="0"/>
            <a:t> </a:t>
          </a:r>
          <a:r>
            <a:rPr lang="ru-RU" dirty="0" err="1" smtClean="0"/>
            <a:t>різноманітних</a:t>
          </a:r>
          <a:r>
            <a:rPr lang="ru-RU" dirty="0" smtClean="0"/>
            <a:t> компетентностей</a:t>
          </a:r>
          <a:endParaRPr lang="ru-RU" dirty="0"/>
        </a:p>
      </dgm:t>
    </dgm:pt>
    <dgm:pt modelId="{BE464FC0-28EE-45B8-BED6-1131575CAF60}" type="parTrans" cxnId="{23581340-ED8F-49A5-9F38-12A19ADE8123}">
      <dgm:prSet/>
      <dgm:spPr/>
      <dgm:t>
        <a:bodyPr/>
        <a:lstStyle/>
        <a:p>
          <a:endParaRPr lang="ru-RU"/>
        </a:p>
      </dgm:t>
    </dgm:pt>
    <dgm:pt modelId="{FA4AE87C-BA05-4965-8881-DD11F0A9030E}" type="sibTrans" cxnId="{23581340-ED8F-49A5-9F38-12A19ADE8123}">
      <dgm:prSet/>
      <dgm:spPr/>
      <dgm:t>
        <a:bodyPr/>
        <a:lstStyle/>
        <a:p>
          <a:endParaRPr lang="ru-RU"/>
        </a:p>
      </dgm:t>
    </dgm:pt>
    <dgm:pt modelId="{F45957D6-B00E-448E-9AC4-CAF00E6526CA}" type="pres">
      <dgm:prSet presAssocID="{67D173A2-DBC0-40FF-A1FE-22F00B2A7FC1}" presName="linearFlow" presStyleCnt="0">
        <dgm:presLayoutVars>
          <dgm:dir/>
          <dgm:resizeHandles val="exact"/>
        </dgm:presLayoutVars>
      </dgm:prSet>
      <dgm:spPr/>
    </dgm:pt>
    <dgm:pt modelId="{68F30F03-D308-4395-85A6-42D942FBAEE6}" type="pres">
      <dgm:prSet presAssocID="{8A0121C6-9C48-4B2C-952E-61F593281E51}" presName="composite" presStyleCnt="0"/>
      <dgm:spPr/>
    </dgm:pt>
    <dgm:pt modelId="{57BF755F-5594-4738-BB0C-C9AB255F7E31}" type="pres">
      <dgm:prSet presAssocID="{8A0121C6-9C48-4B2C-952E-61F593281E51}" presName="imgShp" presStyleLbl="fgImgPlace1" presStyleIdx="0" presStyleCnt="5" custScaleY="94521" custLinFactX="-30853" custLinFactNeighborX="-100000" custLinFactNeighborY="-100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noFill/>
        </a:ln>
      </dgm:spPr>
      <dgm:t>
        <a:bodyPr/>
        <a:lstStyle/>
        <a:p>
          <a:endParaRPr lang="ru-RU"/>
        </a:p>
      </dgm:t>
    </dgm:pt>
    <dgm:pt modelId="{8052AB61-9D90-4702-8AA8-BF1F33749775}" type="pres">
      <dgm:prSet presAssocID="{8A0121C6-9C48-4B2C-952E-61F593281E51}" presName="txShp" presStyleLbl="node1" presStyleIdx="0" presStyleCnt="5" custScaleX="120861" custLinFactNeighborX="1464" custLinFactNeighborY="-4026">
        <dgm:presLayoutVars>
          <dgm:bulletEnabled val="1"/>
        </dgm:presLayoutVars>
      </dgm:prSet>
      <dgm:spPr/>
    </dgm:pt>
    <dgm:pt modelId="{751B2F50-6BD9-4D03-97E6-165226D13DFB}" type="pres">
      <dgm:prSet presAssocID="{21002272-1E67-41C0-8943-32AF3D757422}" presName="spacing" presStyleCnt="0"/>
      <dgm:spPr/>
    </dgm:pt>
    <dgm:pt modelId="{493E7404-75FF-4773-B7F7-45AFA4DB843C}" type="pres">
      <dgm:prSet presAssocID="{200540E8-A470-48AA-A851-C696B428ACC4}" presName="composite" presStyleCnt="0"/>
      <dgm:spPr/>
    </dgm:pt>
    <dgm:pt modelId="{F192B0C3-46EE-4E5D-BE11-B35DC2194362}" type="pres">
      <dgm:prSet presAssocID="{200540E8-A470-48AA-A851-C696B428ACC4}" presName="imgShp" presStyleLbl="fgImgPlace1" presStyleIdx="1" presStyleCnt="5" custLinFactX="-31859" custLinFactNeighborX="-100000" custLinFactNeighborY="-303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74C0A86F-02D6-4812-8F3E-6EDA623A926D}" type="pres">
      <dgm:prSet presAssocID="{200540E8-A470-48AA-A851-C696B428ACC4}" presName="txShp" presStyleLbl="node1" presStyleIdx="1" presStyleCnt="5" custScaleX="117875">
        <dgm:presLayoutVars>
          <dgm:bulletEnabled val="1"/>
        </dgm:presLayoutVars>
      </dgm:prSet>
      <dgm:spPr/>
    </dgm:pt>
    <dgm:pt modelId="{2737BB7B-BA53-473A-9ECC-4E6A29B3DE51}" type="pres">
      <dgm:prSet presAssocID="{A278210E-2B55-46EB-92D2-D5EE5C2F1695}" presName="spacing" presStyleCnt="0"/>
      <dgm:spPr/>
    </dgm:pt>
    <dgm:pt modelId="{4131A6D2-86B1-49C2-B3B0-648B8158B14C}" type="pres">
      <dgm:prSet presAssocID="{03AD2F87-1911-40BD-834A-8320C0FF1E71}" presName="composite" presStyleCnt="0"/>
      <dgm:spPr/>
    </dgm:pt>
    <dgm:pt modelId="{83B5636D-B926-4DAD-AF3D-6E8CEA875BA3}" type="pres">
      <dgm:prSet presAssocID="{03AD2F87-1911-40BD-834A-8320C0FF1E71}" presName="imgShp" presStyleLbl="fgImgPlace1" presStyleIdx="2" presStyleCnt="5" custLinFactX="-6866" custLinFactNeighborX="-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0D8C787-5EBD-4197-BED5-0263E380BD85}" type="pres">
      <dgm:prSet presAssocID="{03AD2F87-1911-40BD-834A-8320C0FF1E71}" presName="txShp" presStyleLbl="node1" presStyleIdx="2" presStyleCnt="5" custScaleX="117608" custLinFactNeighborX="0">
        <dgm:presLayoutVars>
          <dgm:bulletEnabled val="1"/>
        </dgm:presLayoutVars>
      </dgm:prSet>
      <dgm:spPr/>
    </dgm:pt>
    <dgm:pt modelId="{D3A3B03C-EB3D-4FBC-AFC8-627C005943A5}" type="pres">
      <dgm:prSet presAssocID="{EA29DB3F-F604-4DA9-AE58-25A9D21FEC35}" presName="spacing" presStyleCnt="0"/>
      <dgm:spPr/>
    </dgm:pt>
    <dgm:pt modelId="{3E2EC1CA-99B1-46AF-9A1C-30E6331B5991}" type="pres">
      <dgm:prSet presAssocID="{A63B981D-A9CA-4D1E-BBC0-E025A0E69FB1}" presName="composite" presStyleCnt="0"/>
      <dgm:spPr/>
    </dgm:pt>
    <dgm:pt modelId="{A01DD8B3-F3D3-4FBB-ADAE-F212C30CC3B6}" type="pres">
      <dgm:prSet presAssocID="{A63B981D-A9CA-4D1E-BBC0-E025A0E69FB1}" presName="imgShp" presStyleLbl="fgImgPlace1" presStyleIdx="3" presStyleCnt="5" custLinFactX="-21336" custLinFactNeighborX="-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28A4B5A-BE6C-4BD3-9AEA-9653D2F284EF}" type="pres">
      <dgm:prSet presAssocID="{A63B981D-A9CA-4D1E-BBC0-E025A0E69FB1}" presName="txShp" presStyleLbl="node1" presStyleIdx="3" presStyleCnt="5" custScaleX="117875">
        <dgm:presLayoutVars>
          <dgm:bulletEnabled val="1"/>
        </dgm:presLayoutVars>
      </dgm:prSet>
      <dgm:spPr/>
    </dgm:pt>
    <dgm:pt modelId="{0BC7340A-5583-46E9-AEF0-76051FE9627E}" type="pres">
      <dgm:prSet presAssocID="{62B357E0-F852-47AF-BE1A-D50624DFCF23}" presName="spacing" presStyleCnt="0"/>
      <dgm:spPr/>
    </dgm:pt>
    <dgm:pt modelId="{6B56FE93-20FA-4735-90CF-FE1A9E0B3F3E}" type="pres">
      <dgm:prSet presAssocID="{2740FE73-BD03-4BF1-BE5E-10DEF9021F34}" presName="composite" presStyleCnt="0"/>
      <dgm:spPr/>
    </dgm:pt>
    <dgm:pt modelId="{551ED3C4-D92F-466B-A682-DEF7160D3299}" type="pres">
      <dgm:prSet presAssocID="{2740FE73-BD03-4BF1-BE5E-10DEF9021F34}" presName="imgShp" presStyleLbl="fgImgPlace1" presStyleIdx="4" presStyleCnt="5" custLinFactX="-23807" custLinFactNeighborX="-100000" custLinFactNeighborY="-690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734A98D-2B32-465A-B5C4-DD14B5F9B4F6}" type="pres">
      <dgm:prSet presAssocID="{2740FE73-BD03-4BF1-BE5E-10DEF9021F34}" presName="txShp" presStyleLbl="node1" presStyleIdx="4" presStyleCnt="5" custScaleX="121186" custLinFactNeighborX="1952" custLinFactNeighborY="-6903">
        <dgm:presLayoutVars>
          <dgm:bulletEnabled val="1"/>
        </dgm:presLayoutVars>
      </dgm:prSet>
      <dgm:spPr/>
    </dgm:pt>
  </dgm:ptLst>
  <dgm:cxnLst>
    <dgm:cxn modelId="{414AC9D9-F64D-46E3-AE3F-B9FB29075207}" srcId="{67D173A2-DBC0-40FF-A1FE-22F00B2A7FC1}" destId="{03AD2F87-1911-40BD-834A-8320C0FF1E71}" srcOrd="2" destOrd="0" parTransId="{8486FBFC-D06A-4FF2-A408-D2C9BAA274B8}" sibTransId="{EA29DB3F-F604-4DA9-AE58-25A9D21FEC35}"/>
    <dgm:cxn modelId="{23581340-ED8F-49A5-9F38-12A19ADE8123}" srcId="{67D173A2-DBC0-40FF-A1FE-22F00B2A7FC1}" destId="{2740FE73-BD03-4BF1-BE5E-10DEF9021F34}" srcOrd="4" destOrd="0" parTransId="{BE464FC0-28EE-45B8-BED6-1131575CAF60}" sibTransId="{FA4AE87C-BA05-4965-8881-DD11F0A9030E}"/>
    <dgm:cxn modelId="{CDE205AE-0F91-4015-A1FE-5D688F5AD7A3}" type="presOf" srcId="{2740FE73-BD03-4BF1-BE5E-10DEF9021F34}" destId="{E734A98D-2B32-465A-B5C4-DD14B5F9B4F6}" srcOrd="0" destOrd="0" presId="urn:microsoft.com/office/officeart/2005/8/layout/vList3"/>
    <dgm:cxn modelId="{3D5C1E99-752B-4165-9E27-A68C09312F56}" srcId="{67D173A2-DBC0-40FF-A1FE-22F00B2A7FC1}" destId="{200540E8-A470-48AA-A851-C696B428ACC4}" srcOrd="1" destOrd="0" parTransId="{07EE2956-15F8-42B5-89ED-CEB1108B4D65}" sibTransId="{A278210E-2B55-46EB-92D2-D5EE5C2F1695}"/>
    <dgm:cxn modelId="{31217638-666D-44F4-9A5E-759C3F9E756D}" type="presOf" srcId="{200540E8-A470-48AA-A851-C696B428ACC4}" destId="{74C0A86F-02D6-4812-8F3E-6EDA623A926D}" srcOrd="0" destOrd="0" presId="urn:microsoft.com/office/officeart/2005/8/layout/vList3"/>
    <dgm:cxn modelId="{4880ADBF-818D-4CC2-948A-0D38FDEF3009}" type="presOf" srcId="{67D173A2-DBC0-40FF-A1FE-22F00B2A7FC1}" destId="{F45957D6-B00E-448E-9AC4-CAF00E6526CA}" srcOrd="0" destOrd="0" presId="urn:microsoft.com/office/officeart/2005/8/layout/vList3"/>
    <dgm:cxn modelId="{C1EB2F37-8D4C-4597-8CEE-FC0DC8665EFE}" type="presOf" srcId="{03AD2F87-1911-40BD-834A-8320C0FF1E71}" destId="{00D8C787-5EBD-4197-BED5-0263E380BD85}" srcOrd="0" destOrd="0" presId="urn:microsoft.com/office/officeart/2005/8/layout/vList3"/>
    <dgm:cxn modelId="{3F6A710F-DE52-49BC-BDCF-1B53FD6F7A36}" type="presOf" srcId="{A63B981D-A9CA-4D1E-BBC0-E025A0E69FB1}" destId="{228A4B5A-BE6C-4BD3-9AEA-9653D2F284EF}" srcOrd="0" destOrd="0" presId="urn:microsoft.com/office/officeart/2005/8/layout/vList3"/>
    <dgm:cxn modelId="{B6B24F0F-FF7D-44C8-BBDD-D462AD7C46B2}" type="presOf" srcId="{8A0121C6-9C48-4B2C-952E-61F593281E51}" destId="{8052AB61-9D90-4702-8AA8-BF1F33749775}" srcOrd="0" destOrd="0" presId="urn:microsoft.com/office/officeart/2005/8/layout/vList3"/>
    <dgm:cxn modelId="{1BC1B8EF-73CB-4863-A078-A2CF374987F2}" srcId="{67D173A2-DBC0-40FF-A1FE-22F00B2A7FC1}" destId="{8A0121C6-9C48-4B2C-952E-61F593281E51}" srcOrd="0" destOrd="0" parTransId="{AF647D37-95EB-4C6E-B75A-6FC13A9F13EE}" sibTransId="{21002272-1E67-41C0-8943-32AF3D757422}"/>
    <dgm:cxn modelId="{202921D4-EA16-4026-A8A9-4A18EAE4BA24}" srcId="{67D173A2-DBC0-40FF-A1FE-22F00B2A7FC1}" destId="{A63B981D-A9CA-4D1E-BBC0-E025A0E69FB1}" srcOrd="3" destOrd="0" parTransId="{9B4675C1-4925-4E1D-8677-AC352CAB4491}" sibTransId="{62B357E0-F852-47AF-BE1A-D50624DFCF23}"/>
    <dgm:cxn modelId="{A6076723-1774-421B-9777-10A844762410}" type="presParOf" srcId="{F45957D6-B00E-448E-9AC4-CAF00E6526CA}" destId="{68F30F03-D308-4395-85A6-42D942FBAEE6}" srcOrd="0" destOrd="0" presId="urn:microsoft.com/office/officeart/2005/8/layout/vList3"/>
    <dgm:cxn modelId="{75DD072F-060A-4162-A574-12CDAF751144}" type="presParOf" srcId="{68F30F03-D308-4395-85A6-42D942FBAEE6}" destId="{57BF755F-5594-4738-BB0C-C9AB255F7E31}" srcOrd="0" destOrd="0" presId="urn:microsoft.com/office/officeart/2005/8/layout/vList3"/>
    <dgm:cxn modelId="{585D5D17-4CE3-4A75-83BA-78A93796A978}" type="presParOf" srcId="{68F30F03-D308-4395-85A6-42D942FBAEE6}" destId="{8052AB61-9D90-4702-8AA8-BF1F33749775}" srcOrd="1" destOrd="0" presId="urn:microsoft.com/office/officeart/2005/8/layout/vList3"/>
    <dgm:cxn modelId="{B4A7B350-39B4-4F72-9E11-1E1F02176ADF}" type="presParOf" srcId="{F45957D6-B00E-448E-9AC4-CAF00E6526CA}" destId="{751B2F50-6BD9-4D03-97E6-165226D13DFB}" srcOrd="1" destOrd="0" presId="urn:microsoft.com/office/officeart/2005/8/layout/vList3"/>
    <dgm:cxn modelId="{DF667AD7-4B65-47E9-8428-EAFFDA899E95}" type="presParOf" srcId="{F45957D6-B00E-448E-9AC4-CAF00E6526CA}" destId="{493E7404-75FF-4773-B7F7-45AFA4DB843C}" srcOrd="2" destOrd="0" presId="urn:microsoft.com/office/officeart/2005/8/layout/vList3"/>
    <dgm:cxn modelId="{76368976-815A-47FC-9E1A-1DEF1BCFA48E}" type="presParOf" srcId="{493E7404-75FF-4773-B7F7-45AFA4DB843C}" destId="{F192B0C3-46EE-4E5D-BE11-B35DC2194362}" srcOrd="0" destOrd="0" presId="urn:microsoft.com/office/officeart/2005/8/layout/vList3"/>
    <dgm:cxn modelId="{C2D77349-FAF6-48B9-95EA-40F2A42F5ECD}" type="presParOf" srcId="{493E7404-75FF-4773-B7F7-45AFA4DB843C}" destId="{74C0A86F-02D6-4812-8F3E-6EDA623A926D}" srcOrd="1" destOrd="0" presId="urn:microsoft.com/office/officeart/2005/8/layout/vList3"/>
    <dgm:cxn modelId="{CB6826D6-1215-42E8-9EAE-145FDCD4F3FF}" type="presParOf" srcId="{F45957D6-B00E-448E-9AC4-CAF00E6526CA}" destId="{2737BB7B-BA53-473A-9ECC-4E6A29B3DE51}" srcOrd="3" destOrd="0" presId="urn:microsoft.com/office/officeart/2005/8/layout/vList3"/>
    <dgm:cxn modelId="{49D424F9-F664-4806-A359-A42BA841DD4D}" type="presParOf" srcId="{F45957D6-B00E-448E-9AC4-CAF00E6526CA}" destId="{4131A6D2-86B1-49C2-B3B0-648B8158B14C}" srcOrd="4" destOrd="0" presId="urn:microsoft.com/office/officeart/2005/8/layout/vList3"/>
    <dgm:cxn modelId="{89CE3595-482D-4D24-B47C-118DDCABBEE7}" type="presParOf" srcId="{4131A6D2-86B1-49C2-B3B0-648B8158B14C}" destId="{83B5636D-B926-4DAD-AF3D-6E8CEA875BA3}" srcOrd="0" destOrd="0" presId="urn:microsoft.com/office/officeart/2005/8/layout/vList3"/>
    <dgm:cxn modelId="{A94F8377-C32D-4A74-BD04-FBBA36A0F5F8}" type="presParOf" srcId="{4131A6D2-86B1-49C2-B3B0-648B8158B14C}" destId="{00D8C787-5EBD-4197-BED5-0263E380BD85}" srcOrd="1" destOrd="0" presId="urn:microsoft.com/office/officeart/2005/8/layout/vList3"/>
    <dgm:cxn modelId="{8584DFC2-6054-446A-BF25-D632221D6078}" type="presParOf" srcId="{F45957D6-B00E-448E-9AC4-CAF00E6526CA}" destId="{D3A3B03C-EB3D-4FBC-AFC8-627C005943A5}" srcOrd="5" destOrd="0" presId="urn:microsoft.com/office/officeart/2005/8/layout/vList3"/>
    <dgm:cxn modelId="{ADF4D9A8-BBB0-46EB-81A5-55D56C2AEB10}" type="presParOf" srcId="{F45957D6-B00E-448E-9AC4-CAF00E6526CA}" destId="{3E2EC1CA-99B1-46AF-9A1C-30E6331B5991}" srcOrd="6" destOrd="0" presId="urn:microsoft.com/office/officeart/2005/8/layout/vList3"/>
    <dgm:cxn modelId="{345F153D-85DB-46DB-9D0E-636487240AAF}" type="presParOf" srcId="{3E2EC1CA-99B1-46AF-9A1C-30E6331B5991}" destId="{A01DD8B3-F3D3-4FBB-ADAE-F212C30CC3B6}" srcOrd="0" destOrd="0" presId="urn:microsoft.com/office/officeart/2005/8/layout/vList3"/>
    <dgm:cxn modelId="{67BAC381-573A-4E8E-B6D1-C5EDCDE82A52}" type="presParOf" srcId="{3E2EC1CA-99B1-46AF-9A1C-30E6331B5991}" destId="{228A4B5A-BE6C-4BD3-9AEA-9653D2F284EF}" srcOrd="1" destOrd="0" presId="urn:microsoft.com/office/officeart/2005/8/layout/vList3"/>
    <dgm:cxn modelId="{A4D3F0EF-7118-4324-A947-BBE18A567949}" type="presParOf" srcId="{F45957D6-B00E-448E-9AC4-CAF00E6526CA}" destId="{0BC7340A-5583-46E9-AEF0-76051FE9627E}" srcOrd="7" destOrd="0" presId="urn:microsoft.com/office/officeart/2005/8/layout/vList3"/>
    <dgm:cxn modelId="{4DC673F7-E980-43D8-8EA5-4C1F0C67F40C}" type="presParOf" srcId="{F45957D6-B00E-448E-9AC4-CAF00E6526CA}" destId="{6B56FE93-20FA-4735-90CF-FE1A9E0B3F3E}" srcOrd="8" destOrd="0" presId="urn:microsoft.com/office/officeart/2005/8/layout/vList3"/>
    <dgm:cxn modelId="{18F6F378-4A5E-4860-BED1-4C32F121EDCB}" type="presParOf" srcId="{6B56FE93-20FA-4735-90CF-FE1A9E0B3F3E}" destId="{551ED3C4-D92F-466B-A682-DEF7160D3299}" srcOrd="0" destOrd="0" presId="urn:microsoft.com/office/officeart/2005/8/layout/vList3"/>
    <dgm:cxn modelId="{6696C109-38A5-4185-B458-8F2364144FFA}" type="presParOf" srcId="{6B56FE93-20FA-4735-90CF-FE1A9E0B3F3E}" destId="{E734A98D-2B32-465A-B5C4-DD14B5F9B4F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2AB61-9D90-4702-8AA8-BF1F33749775}">
      <dsp:nvSpPr>
        <dsp:cNvPr id="0" name=""/>
        <dsp:cNvSpPr/>
      </dsp:nvSpPr>
      <dsp:spPr>
        <a:xfrm rot="10800000">
          <a:off x="876789" y="0"/>
          <a:ext cx="6532682" cy="87350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9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Неформальне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сприйняття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учбового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матеріалу</a:t>
          </a:r>
          <a:endParaRPr lang="ru-RU" sz="2400" kern="1200" dirty="0"/>
        </a:p>
      </dsp:txBody>
      <dsp:txXfrm rot="10800000">
        <a:off x="1095164" y="0"/>
        <a:ext cx="6314307" cy="873502"/>
      </dsp:txXfrm>
    </dsp:sp>
    <dsp:sp modelId="{57BF755F-5594-4738-BB0C-C9AB255F7E31}">
      <dsp:nvSpPr>
        <dsp:cNvPr id="0" name=""/>
        <dsp:cNvSpPr/>
      </dsp:nvSpPr>
      <dsp:spPr>
        <a:xfrm>
          <a:off x="0" y="19218"/>
          <a:ext cx="873502" cy="82564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C0A86F-02D6-4812-8F3E-6EDA623A926D}">
      <dsp:nvSpPr>
        <dsp:cNvPr id="0" name=""/>
        <dsp:cNvSpPr/>
      </dsp:nvSpPr>
      <dsp:spPr>
        <a:xfrm rot="10800000">
          <a:off x="878357" y="1138333"/>
          <a:ext cx="6371285" cy="873502"/>
        </a:xfrm>
        <a:prstGeom prst="homePlat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9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Можливість</a:t>
          </a:r>
          <a:r>
            <a:rPr lang="ru-RU" sz="2400" kern="1200" dirty="0" smtClean="0"/>
            <a:t> практичного </a:t>
          </a:r>
          <a:r>
            <a:rPr lang="ru-RU" sz="2400" kern="1200" dirty="0" err="1" smtClean="0"/>
            <a:t>його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застосування</a:t>
          </a:r>
          <a:endParaRPr lang="ru-RU" sz="2400" kern="1200" dirty="0"/>
        </a:p>
      </dsp:txBody>
      <dsp:txXfrm rot="10800000">
        <a:off x="1096732" y="1138333"/>
        <a:ext cx="6152910" cy="873502"/>
      </dsp:txXfrm>
    </dsp:sp>
    <dsp:sp modelId="{F192B0C3-46EE-4E5D-BE11-B35DC2194362}">
      <dsp:nvSpPr>
        <dsp:cNvPr id="0" name=""/>
        <dsp:cNvSpPr/>
      </dsp:nvSpPr>
      <dsp:spPr>
        <a:xfrm>
          <a:off x="0" y="1135686"/>
          <a:ext cx="873502" cy="87350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D8C787-5EBD-4197-BED5-0263E380BD85}">
      <dsp:nvSpPr>
        <dsp:cNvPr id="0" name=""/>
        <dsp:cNvSpPr/>
      </dsp:nvSpPr>
      <dsp:spPr>
        <a:xfrm rot="10800000">
          <a:off x="885573" y="2272582"/>
          <a:ext cx="6356853" cy="873502"/>
        </a:xfrm>
        <a:prstGeom prst="homePlat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9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Розвиток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творчих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здібностей</a:t>
          </a:r>
          <a:endParaRPr lang="ru-RU" sz="2400" kern="1200" dirty="0"/>
        </a:p>
      </dsp:txBody>
      <dsp:txXfrm rot="10800000">
        <a:off x="1103948" y="2272582"/>
        <a:ext cx="6138478" cy="873502"/>
      </dsp:txXfrm>
    </dsp:sp>
    <dsp:sp modelId="{83B5636D-B926-4DAD-AF3D-6E8CEA875BA3}">
      <dsp:nvSpPr>
        <dsp:cNvPr id="0" name=""/>
        <dsp:cNvSpPr/>
      </dsp:nvSpPr>
      <dsp:spPr>
        <a:xfrm>
          <a:off x="0" y="2272582"/>
          <a:ext cx="873502" cy="87350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8A4B5A-BE6C-4BD3-9AEA-9653D2F284EF}">
      <dsp:nvSpPr>
        <dsp:cNvPr id="0" name=""/>
        <dsp:cNvSpPr/>
      </dsp:nvSpPr>
      <dsp:spPr>
        <a:xfrm rot="10800000">
          <a:off x="878357" y="3406831"/>
          <a:ext cx="6371285" cy="873502"/>
        </a:xfrm>
        <a:prstGeom prst="homePlat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9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Підвищення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мотивації</a:t>
          </a:r>
          <a:r>
            <a:rPr lang="ru-RU" sz="2400" kern="1200" dirty="0" smtClean="0"/>
            <a:t> і </a:t>
          </a:r>
          <a:r>
            <a:rPr lang="ru-RU" sz="2400" kern="1200" dirty="0" err="1" smtClean="0"/>
            <a:t>пізнавального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інтересу</a:t>
          </a:r>
          <a:endParaRPr lang="ru-RU" sz="2400" kern="1200" dirty="0"/>
        </a:p>
      </dsp:txBody>
      <dsp:txXfrm rot="10800000">
        <a:off x="1096732" y="3406831"/>
        <a:ext cx="6152910" cy="873502"/>
      </dsp:txXfrm>
    </dsp:sp>
    <dsp:sp modelId="{A01DD8B3-F3D3-4FBB-ADAE-F212C30CC3B6}">
      <dsp:nvSpPr>
        <dsp:cNvPr id="0" name=""/>
        <dsp:cNvSpPr/>
      </dsp:nvSpPr>
      <dsp:spPr>
        <a:xfrm>
          <a:off x="0" y="3406831"/>
          <a:ext cx="873502" cy="87350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734A98D-2B32-465A-B5C4-DD14B5F9B4F6}">
      <dsp:nvSpPr>
        <dsp:cNvPr id="0" name=""/>
        <dsp:cNvSpPr/>
      </dsp:nvSpPr>
      <dsp:spPr>
        <a:xfrm rot="10800000">
          <a:off x="894383" y="4480782"/>
          <a:ext cx="6550248" cy="873502"/>
        </a:xfrm>
        <a:prstGeom prst="homePlat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9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Формування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різноманітних</a:t>
          </a:r>
          <a:r>
            <a:rPr lang="ru-RU" sz="2400" kern="1200" dirty="0" smtClean="0"/>
            <a:t> компетентностей</a:t>
          </a:r>
          <a:endParaRPr lang="ru-RU" sz="2400" kern="1200" dirty="0"/>
        </a:p>
      </dsp:txBody>
      <dsp:txXfrm rot="10800000">
        <a:off x="1112758" y="4480782"/>
        <a:ext cx="6331873" cy="873502"/>
      </dsp:txXfrm>
    </dsp:sp>
    <dsp:sp modelId="{551ED3C4-D92F-466B-A682-DEF7160D3299}">
      <dsp:nvSpPr>
        <dsp:cNvPr id="0" name=""/>
        <dsp:cNvSpPr/>
      </dsp:nvSpPr>
      <dsp:spPr>
        <a:xfrm>
          <a:off x="0" y="4480782"/>
          <a:ext cx="873502" cy="87350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6820-3036-48B5-B770-4AE05A2D8A1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66EC-5B68-45FF-BAF9-53B94FFA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9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6820-3036-48B5-B770-4AE05A2D8A1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66EC-5B68-45FF-BAF9-53B94FFA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0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6820-3036-48B5-B770-4AE05A2D8A1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66EC-5B68-45FF-BAF9-53B94FFA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0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6820-3036-48B5-B770-4AE05A2D8A1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66EC-5B68-45FF-BAF9-53B94FFA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2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6820-3036-48B5-B770-4AE05A2D8A1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66EC-5B68-45FF-BAF9-53B94FFA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3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6820-3036-48B5-B770-4AE05A2D8A1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66EC-5B68-45FF-BAF9-53B94FFA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2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6820-3036-48B5-B770-4AE05A2D8A1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66EC-5B68-45FF-BAF9-53B94FFA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6820-3036-48B5-B770-4AE05A2D8A1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66EC-5B68-45FF-BAF9-53B94FFA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3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6820-3036-48B5-B770-4AE05A2D8A1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66EC-5B68-45FF-BAF9-53B94FFA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4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6820-3036-48B5-B770-4AE05A2D8A1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66EC-5B68-45FF-BAF9-53B94FFA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2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6820-3036-48B5-B770-4AE05A2D8A1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66EC-5B68-45FF-BAF9-53B94FFA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5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A6820-3036-48B5-B770-4AE05A2D8A1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D66EC-5B68-45FF-BAF9-53B94FFA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8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4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ії &quot;Моя Україна&quot;15 (виправлено)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69377" y="2483893"/>
            <a:ext cx="11022623" cy="1201003"/>
          </a:xfrm>
        </p:spPr>
        <p:txBody>
          <a:bodyPr>
            <a:normAutofit fontScale="90000"/>
          </a:bodyPr>
          <a:lstStyle/>
          <a:p>
            <a:r>
              <a:rPr lang="uk-UA" sz="4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uk-UA" sz="44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uk-UA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uk-UA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uk-UA" sz="4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uk-UA" sz="44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uk-UA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uk-UA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uk-UA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uk-UA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uk-UA" sz="4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uk-UA" sz="44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uk-UA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uk-UA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uk-UA" sz="4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uk-UA" sz="44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uk-UA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uk-UA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uk-UA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uk-UA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uk-UA" sz="4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uk-UA" sz="44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uk-UA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uk-UA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uk-UA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професійної (професійно-технічної) освіти</a:t>
            </a:r>
            <a:br>
              <a:rPr lang="uk-UA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«БОГОДУХІВСЬКИЙ РЕГІОНАЛЬНИЙ ЦЕНТР</a:t>
            </a:r>
            <a:br>
              <a:rPr lang="uk-UA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ПРОФЕСІЙНОЇ ОСВІТИ</a:t>
            </a:r>
            <a:r>
              <a:rPr lang="uk-UA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ОБЛАСТІ»</a:t>
            </a:r>
            <a:br>
              <a:rPr lang="uk-UA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Діяльнісний підхід при вивченні громадянської </a:t>
            </a:r>
            <a:br>
              <a:rPr lang="uk-UA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uk-UA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освіти в умовах дистанційного навчання</a:t>
            </a:r>
            <a:endParaRPr lang="en-US" sz="44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012099" y="5443159"/>
            <a:ext cx="4068532" cy="1019187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 громадянської </a:t>
            </a:r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</a:p>
          <a:p>
            <a:pPr algn="l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КЛОЧКО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2051" y="3937182"/>
            <a:ext cx="15312080" cy="32744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Шаблон презентації &quot;Моя Україна&quot;15 (виправлено)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726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14895" b="16048"/>
          <a:stretch>
            <a:fillRect/>
          </a:stretch>
        </p:blipFill>
        <p:spPr bwMode="auto">
          <a:xfrm>
            <a:off x="1012874" y="1"/>
            <a:ext cx="11179126" cy="613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8"/>
          <a:stretch/>
        </p:blipFill>
        <p:spPr>
          <a:xfrm>
            <a:off x="8947052" y="1392702"/>
            <a:ext cx="3244948" cy="375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ії &quot;Моя Україна&quot;15 (виправлено)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463974" cy="70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07224" y="365125"/>
            <a:ext cx="8146576" cy="890469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Онлайн </a:t>
            </a:r>
            <a:r>
              <a:rPr lang="uk-UA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використанням презентацій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3" r="15373"/>
          <a:stretch/>
        </p:blipFill>
        <p:spPr>
          <a:xfrm>
            <a:off x="859809" y="2026918"/>
            <a:ext cx="2047165" cy="3664198"/>
          </a:xfrm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t="11841"/>
          <a:stretch/>
        </p:blipFill>
        <p:spPr bwMode="auto">
          <a:xfrm>
            <a:off x="2920621" y="1528550"/>
            <a:ext cx="9271379" cy="4353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59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ії &quot;Моя Україна&quot;15 (виправлено)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726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02506" y="365125"/>
            <a:ext cx="8351293" cy="1325563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«Як ідентифікувати наше середовище» </a:t>
            </a:r>
            <a: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Хто </a:t>
            </a:r>
            <a: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          практичне заняття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24552" y="1637731"/>
            <a:ext cx="5181600" cy="453105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946710" y="1825625"/>
            <a:ext cx="4407090" cy="435133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 навчальної </a:t>
            </a:r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діяльності</a:t>
            </a:r>
            <a:endParaRPr 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i="1" dirty="0" smtClean="0"/>
          </a:p>
          <a:p>
            <a:pPr marL="0" indent="0">
              <a:buNone/>
            </a:pP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ідентичність?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Чи можна обирати ідентичність?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Як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ставитись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ідентичності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Як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ідентичність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демонструється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навколишньому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ії &quot;Моя Україна&quot;15 (виправлено)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9231" cy="726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6161" y="-545910"/>
            <a:ext cx="6701051" cy="750626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«Перевернуте</a:t>
            </a:r>
            <a:b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навчання»</a:t>
            </a:r>
            <a:b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/>
              <a:t> </a:t>
            </a:r>
            <a:r>
              <a:rPr lang="ru-RU" sz="2700" b="1" i="1" dirty="0">
                <a:solidFill>
                  <a:srgbClr val="002060"/>
                </a:solidFill>
              </a:rPr>
              <a:t>— </a:t>
            </a:r>
            <a:r>
              <a:rPr lang="ru-RU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активного </a:t>
            </a:r>
            <a:r>
              <a:rPr lang="ru-RU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7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7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перевернути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7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звичайний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таким 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чином, </a:t>
            </a:r>
            <a:r>
              <a:rPr lang="ru-RU" sz="27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домашнім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7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 </a:t>
            </a:r>
            <a:r>
              <a:rPr lang="ru-RU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фрагментів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навчальним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матеріалом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уроку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7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опановують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теоретичний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у </a:t>
            </a:r>
            <a:r>
              <a:rPr lang="ru-RU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7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9714" t="16339" r="46151" b="27946"/>
          <a:stretch/>
        </p:blipFill>
        <p:spPr>
          <a:xfrm>
            <a:off x="7774074" y="1626829"/>
            <a:ext cx="4417926" cy="56300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9915" t="17411" r="46151" b="63114"/>
          <a:stretch/>
        </p:blipFill>
        <p:spPr>
          <a:xfrm>
            <a:off x="7776754" y="291667"/>
            <a:ext cx="4415246" cy="14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ії &quot;Моя Україна&quot;15 (виправлено)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962"/>
            <a:ext cx="12192000" cy="726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6154" y="122831"/>
            <a:ext cx="8337645" cy="155584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</a:t>
            </a:r>
            <a:r>
              <a:rPr lang="uk-UA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Проєктна</a:t>
            </a:r>
            <a:r>
              <a:rPr lang="uk-UA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діяльність-це</a:t>
            </a:r>
            <a:br>
              <a:rPr lang="uk-UA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</a:t>
            </a:r>
            <a:r>
              <a:rPr lang="uk-UA" altLang="en-US" sz="2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рганізація </a:t>
            </a:r>
            <a:r>
              <a:rPr lang="uk-UA" altLang="en-US" sz="23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самостійної роботи </a:t>
            </a:r>
            <a:r>
              <a:rPr lang="uk-UA" altLang="en-US" sz="2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здобувачів освіти, </a:t>
            </a:r>
            <a:r>
              <a:rPr lang="uk-UA" altLang="en-US" sz="23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створення умов для їх самонавчання, розвитку ініціативи – окреслення інтересів та особистих прагнень.  </a:t>
            </a:r>
            <a:r>
              <a:rPr lang="uk-UA" altLang="en-US" sz="2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 самостійний пошук розв’язання проблеми</a:t>
            </a:r>
            <a:endParaRPr lang="en-US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61" y="1771034"/>
            <a:ext cx="5692778" cy="4029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673755" y="1665027"/>
            <a:ext cx="43399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defRPr/>
            </a:pPr>
            <a:r>
              <a:rPr lang="uk-UA" altLang="en-US" sz="23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   Робота </a:t>
            </a:r>
            <a:r>
              <a:rPr lang="uk-UA" altLang="en-US" sz="23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над </a:t>
            </a:r>
            <a:r>
              <a:rPr lang="uk-UA" altLang="en-US" sz="23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проєктом</a:t>
            </a:r>
            <a:r>
              <a:rPr lang="uk-UA" altLang="en-US" sz="23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</a:t>
            </a:r>
            <a:r>
              <a:rPr lang="uk-UA" altLang="en-US" sz="23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має дослідницький характер.</a:t>
            </a:r>
            <a:endParaRPr lang="ru-RU" altLang="en-US" sz="2300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50" y="2456597"/>
            <a:ext cx="5208896" cy="3289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9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ії &quot;Моя Україна&quot;15 (виправлено)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773" y="0"/>
            <a:ext cx="12355773" cy="726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43532" y="1"/>
            <a:ext cx="7711856" cy="168812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«МИСТЕЦТВО СПІЛКУВАННЯ»</a:t>
            </a:r>
            <a:br>
              <a:rPr lang="uk-UA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 ЗАНЯТТЯ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           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уроку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Стилі спілкування.</a:t>
            </a:r>
          </a:p>
          <a:p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Мої правила успішної комунікації</a:t>
            </a:r>
          </a:p>
          <a:p>
            <a:pPr marL="182563" indent="-182563"/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Що дратує мене у спілкуванні з             товаришами і іншими людьми?</a:t>
            </a:r>
          </a:p>
          <a:p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Чи вмію я спілкуватися? Тест.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Мої правила успішної комунікації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перебивати співрозмовника.</a:t>
            </a:r>
          </a:p>
          <a:p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Уникати слів-паразитів.</a:t>
            </a:r>
          </a:p>
          <a:p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Слідкувати за реакцією співрозмовника.</a:t>
            </a:r>
          </a:p>
          <a:p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 ввічливим, доброзичливим.</a:t>
            </a:r>
          </a:p>
          <a:p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втручатись в особистий простір співрозмовника.</a:t>
            </a:r>
          </a:p>
          <a:p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Намагатись не відповідати на агресію агресією…. (</a:t>
            </a:r>
            <a:r>
              <a:rPr lang="uk-UA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перелік)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t="37816" r="19671" b="22097"/>
          <a:stretch/>
        </p:blipFill>
        <p:spPr>
          <a:xfrm>
            <a:off x="1209822" y="4698608"/>
            <a:ext cx="4262511" cy="1969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07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ії &quot;Моя Україна&quot;15 (виправлено)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962"/>
            <a:ext cx="12192000" cy="726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19115"/>
          </a:xfrm>
        </p:spPr>
        <p:txBody>
          <a:bodyPr/>
          <a:lstStyle/>
          <a:p>
            <a:r>
              <a:rPr lang="uk-UA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ВПРАВИ </a:t>
            </a:r>
            <a:r>
              <a:rPr lang="uk-UA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ГРОМАДЯНСЬКОЇ ОСВІТИ</a:t>
            </a:r>
            <a:br>
              <a:rPr lang="uk-UA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uk-UA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«ЦИТАТА»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928469"/>
            <a:ext cx="5181600" cy="52484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err="1"/>
              <a:t>Вірш</a:t>
            </a:r>
            <a:r>
              <a:rPr lang="ru-RU" b="1" dirty="0"/>
              <a:t> О. </a:t>
            </a:r>
            <a:r>
              <a:rPr lang="ru-RU" b="1" dirty="0" err="1" smtClean="0"/>
              <a:t>Залізницкої</a:t>
            </a:r>
            <a:endParaRPr lang="ru-RU" b="1" dirty="0" smtClean="0"/>
          </a:p>
          <a:p>
            <a:pPr marL="0" indent="0">
              <a:buNone/>
            </a:pPr>
            <a:endParaRPr lang="en-US" dirty="0"/>
          </a:p>
          <a:p>
            <a:r>
              <a:rPr lang="ru-RU" i="1" dirty="0">
                <a:solidFill>
                  <a:srgbClr val="002060"/>
                </a:solidFill>
              </a:rPr>
              <a:t>Для </a:t>
            </a:r>
            <a:r>
              <a:rPr lang="ru-RU" i="1" dirty="0" err="1">
                <a:solidFill>
                  <a:srgbClr val="002060"/>
                </a:solidFill>
              </a:rPr>
              <a:t>чого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ти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прийшов</a:t>
            </a:r>
            <a:r>
              <a:rPr lang="ru-RU" i="1" dirty="0">
                <a:solidFill>
                  <a:srgbClr val="002060"/>
                </a:solidFill>
              </a:rPr>
              <a:t> у </a:t>
            </a:r>
            <a:r>
              <a:rPr lang="ru-RU" i="1" dirty="0" err="1">
                <a:solidFill>
                  <a:srgbClr val="002060"/>
                </a:solidFill>
              </a:rPr>
              <a:t>світ</a:t>
            </a:r>
            <a:r>
              <a:rPr lang="ru-RU" i="1" dirty="0">
                <a:solidFill>
                  <a:srgbClr val="002060"/>
                </a:solidFill>
              </a:rPr>
              <a:t>?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i="1" dirty="0" err="1">
                <a:solidFill>
                  <a:srgbClr val="002060"/>
                </a:solidFill>
              </a:rPr>
              <a:t>Чому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їси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чому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ростеш</a:t>
            </a:r>
            <a:r>
              <a:rPr lang="ru-RU" i="1" dirty="0">
                <a:solidFill>
                  <a:srgbClr val="002060"/>
                </a:solidFill>
              </a:rPr>
              <a:t>?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i="1" dirty="0" err="1">
                <a:solidFill>
                  <a:srgbClr val="002060"/>
                </a:solidFill>
              </a:rPr>
              <a:t>Чи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залишає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твій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крок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слід</a:t>
            </a:r>
            <a:r>
              <a:rPr lang="ru-RU" i="1" dirty="0">
                <a:solidFill>
                  <a:srgbClr val="002060"/>
                </a:solidFill>
              </a:rPr>
              <a:t>?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i="1" dirty="0" err="1">
                <a:solidFill>
                  <a:srgbClr val="002060"/>
                </a:solidFill>
              </a:rPr>
              <a:t>Чи</a:t>
            </a:r>
            <a:r>
              <a:rPr lang="ru-RU" i="1" dirty="0">
                <a:solidFill>
                  <a:srgbClr val="002060"/>
                </a:solidFill>
              </a:rPr>
              <a:t> шлях </a:t>
            </a:r>
            <a:r>
              <a:rPr lang="ru-RU" i="1" dirty="0" err="1">
                <a:solidFill>
                  <a:srgbClr val="002060"/>
                </a:solidFill>
              </a:rPr>
              <a:t>свій</a:t>
            </a:r>
            <a:r>
              <a:rPr lang="ru-RU" i="1" dirty="0">
                <a:solidFill>
                  <a:srgbClr val="002060"/>
                </a:solidFill>
              </a:rPr>
              <a:t> сам колись </a:t>
            </a:r>
            <a:r>
              <a:rPr lang="ru-RU" i="1" dirty="0" err="1">
                <a:solidFill>
                  <a:srgbClr val="002060"/>
                </a:solidFill>
              </a:rPr>
              <a:t>знайдеш</a:t>
            </a:r>
            <a:r>
              <a:rPr lang="ru-RU" i="1" dirty="0">
                <a:solidFill>
                  <a:srgbClr val="002060"/>
                </a:solidFill>
              </a:rPr>
              <a:t>?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i="1" dirty="0">
                <a:solidFill>
                  <a:srgbClr val="002060"/>
                </a:solidFill>
              </a:rPr>
              <a:t>А </a:t>
            </a:r>
            <a:r>
              <a:rPr lang="ru-RU" i="1" dirty="0" err="1">
                <a:solidFill>
                  <a:srgbClr val="002060"/>
                </a:solidFill>
              </a:rPr>
              <a:t>може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ти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прийшов</a:t>
            </a:r>
            <a:r>
              <a:rPr lang="ru-RU" i="1" dirty="0">
                <a:solidFill>
                  <a:srgbClr val="002060"/>
                </a:solidFill>
              </a:rPr>
              <a:t> для того,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i="1" dirty="0" err="1">
                <a:solidFill>
                  <a:srgbClr val="002060"/>
                </a:solidFill>
              </a:rPr>
              <a:t>Щоб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щось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змінити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віднайти</a:t>
            </a:r>
            <a:r>
              <a:rPr lang="ru-RU" i="1" dirty="0">
                <a:solidFill>
                  <a:srgbClr val="002060"/>
                </a:solidFill>
              </a:rPr>
              <a:t>,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i="1" dirty="0" err="1">
                <a:solidFill>
                  <a:srgbClr val="002060"/>
                </a:solidFill>
              </a:rPr>
              <a:t>Вказати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іншому</a:t>
            </a:r>
            <a:r>
              <a:rPr lang="ru-RU" i="1" dirty="0">
                <a:solidFill>
                  <a:srgbClr val="002060"/>
                </a:solidFill>
              </a:rPr>
              <a:t> дорогу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i="1" dirty="0">
                <a:solidFill>
                  <a:srgbClr val="002060"/>
                </a:solidFill>
              </a:rPr>
              <a:t>І запалить </a:t>
            </a:r>
            <a:r>
              <a:rPr lang="ru-RU" i="1" dirty="0" err="1">
                <a:solidFill>
                  <a:srgbClr val="002060"/>
                </a:solidFill>
              </a:rPr>
              <a:t>нові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зірки</a:t>
            </a:r>
            <a:r>
              <a:rPr lang="ru-RU" i="1" dirty="0">
                <a:solidFill>
                  <a:srgbClr val="002060"/>
                </a:solidFill>
              </a:rPr>
              <a:t>?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i="1" dirty="0" err="1">
                <a:solidFill>
                  <a:srgbClr val="002060"/>
                </a:solidFill>
              </a:rPr>
              <a:t>Доріг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навколо</a:t>
            </a:r>
            <a:r>
              <a:rPr lang="ru-RU" i="1" dirty="0">
                <a:solidFill>
                  <a:srgbClr val="002060"/>
                </a:solidFill>
              </a:rPr>
              <a:t> є </a:t>
            </a:r>
            <a:r>
              <a:rPr lang="ru-RU" i="1" dirty="0" err="1">
                <a:solidFill>
                  <a:srgbClr val="002060"/>
                </a:solidFill>
              </a:rPr>
              <a:t>мільйони</a:t>
            </a:r>
            <a:r>
              <a:rPr lang="ru-RU" i="1" dirty="0">
                <a:solidFill>
                  <a:srgbClr val="002060"/>
                </a:solidFill>
              </a:rPr>
              <a:t>,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i="1" dirty="0">
                <a:solidFill>
                  <a:srgbClr val="002060"/>
                </a:solidFill>
              </a:rPr>
              <a:t>Не </a:t>
            </a:r>
            <a:r>
              <a:rPr lang="ru-RU" i="1" dirty="0" err="1">
                <a:solidFill>
                  <a:srgbClr val="002060"/>
                </a:solidFill>
              </a:rPr>
              <a:t>бійся</a:t>
            </a:r>
            <a:r>
              <a:rPr lang="ru-RU" i="1" dirty="0">
                <a:solidFill>
                  <a:srgbClr val="002060"/>
                </a:solidFill>
              </a:rPr>
              <a:t>, в путь </a:t>
            </a:r>
            <a:r>
              <a:rPr lang="ru-RU" i="1" dirty="0" err="1">
                <a:solidFill>
                  <a:srgbClr val="002060"/>
                </a:solidFill>
              </a:rPr>
              <a:t>сміливо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йди</a:t>
            </a:r>
            <a:r>
              <a:rPr lang="ru-RU" i="1" dirty="0">
                <a:solidFill>
                  <a:srgbClr val="002060"/>
                </a:solidFill>
              </a:rPr>
              <a:t>!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i="1" dirty="0">
                <a:solidFill>
                  <a:srgbClr val="002060"/>
                </a:solidFill>
              </a:rPr>
              <a:t>Є в </a:t>
            </a:r>
            <a:r>
              <a:rPr lang="ru-RU" i="1" dirty="0" err="1">
                <a:solidFill>
                  <a:srgbClr val="002060"/>
                </a:solidFill>
              </a:rPr>
              <a:t>світі</a:t>
            </a:r>
            <a:r>
              <a:rPr lang="ru-RU" i="1" dirty="0">
                <a:solidFill>
                  <a:srgbClr val="002060"/>
                </a:solidFill>
              </a:rPr>
              <a:t> «</a:t>
            </a:r>
            <a:r>
              <a:rPr lang="ru-RU" i="1" dirty="0" err="1">
                <a:solidFill>
                  <a:srgbClr val="002060"/>
                </a:solidFill>
              </a:rPr>
              <a:t>Зграї</a:t>
            </a:r>
            <a:r>
              <a:rPr lang="ru-RU" i="1" dirty="0">
                <a:solidFill>
                  <a:srgbClr val="002060"/>
                </a:solidFill>
              </a:rPr>
              <a:t>» й «</a:t>
            </a:r>
            <a:r>
              <a:rPr lang="ru-RU" i="1" dirty="0" err="1">
                <a:solidFill>
                  <a:srgbClr val="002060"/>
                </a:solidFill>
              </a:rPr>
              <a:t>Лівінгстони</a:t>
            </a:r>
            <a:r>
              <a:rPr lang="ru-RU" i="1" dirty="0">
                <a:solidFill>
                  <a:srgbClr val="002060"/>
                </a:solidFill>
              </a:rPr>
              <a:t>».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i="1" dirty="0">
                <a:solidFill>
                  <a:srgbClr val="002060"/>
                </a:solidFill>
              </a:rPr>
              <a:t>З ким </a:t>
            </a:r>
            <a:r>
              <a:rPr lang="ru-RU" i="1" dirty="0" err="1">
                <a:solidFill>
                  <a:srgbClr val="002060"/>
                </a:solidFill>
              </a:rPr>
              <a:t>будеш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ти</a:t>
            </a:r>
            <a:r>
              <a:rPr lang="ru-RU" i="1" dirty="0">
                <a:solidFill>
                  <a:srgbClr val="002060"/>
                </a:solidFill>
              </a:rPr>
              <a:t>?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669280" y="1125415"/>
            <a:ext cx="6288258" cy="5051548"/>
          </a:xfrm>
        </p:spPr>
        <p:txBody>
          <a:bodyPr>
            <a:normAutofit fontScale="77500" lnSpcReduction="20000"/>
          </a:bodyPr>
          <a:lstStyle/>
          <a:p>
            <a:r>
              <a:rPr lang="ru-RU" sz="3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31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3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потребу до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саморозвитку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самовдосконалення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джерелами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Ключова</a:t>
            </a:r>
            <a:r>
              <a:rPr lang="ru-RU" sz="3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sz="3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гром.компет</a:t>
            </a:r>
            <a:r>
              <a:rPr lang="ru-RU" sz="3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виявляти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себе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вплинути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суспільному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навчатися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прийняті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критичного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</a:t>
            </a:r>
            <a:r>
              <a:rPr lang="ru-RU" sz="3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3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вміє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суперечливого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вміє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шукати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аргументи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думки,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готовий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команді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аргументи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ії &quot;Моя Україна&quot;15 (виправлено)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6946"/>
            <a:ext cx="12192000" cy="726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26090" y="-136479"/>
            <a:ext cx="7397085" cy="1282891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уроку: «Маніпуляції в медіа- просторі.      </a:t>
            </a:r>
            <a:r>
              <a:rPr lang="uk-UA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Фейкова</a:t>
            </a:r>
            <a:r>
              <a:rPr lang="uk-UA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інформація».</a:t>
            </a:r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video-2d24b56412a227f9725a85647fe1ef7c-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3188" y="1709738"/>
            <a:ext cx="6172200" cy="34290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78173" y="1733266"/>
            <a:ext cx="3398293" cy="4135722"/>
          </a:xfrm>
        </p:spPr>
        <p:txBody>
          <a:bodyPr>
            <a:normAutofit fontScale="92500" lnSpcReduction="20000"/>
          </a:bodyPr>
          <a:lstStyle/>
          <a:p>
            <a:r>
              <a:rPr lang="uk-UA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</a:p>
          <a:p>
            <a:pPr>
              <a:lnSpc>
                <a:spcPct val="1000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Перегляньте відео і дайте відповіді на запитання: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про, що йдеться у даному відео?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згодні ви з цією інформацією?</a:t>
            </a:r>
          </a:p>
          <a:p>
            <a:pPr>
              <a:lnSpc>
                <a:spcPct val="1000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найдіть у підручнику як називають таку інформацію?     З якою метою російські ЗМІ поширюють таку інформацію? На кого вона розрахована? Як можна перевірити достовірність цієї інформації?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55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ії &quot;Моя Україна&quot;15 (виправлено)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608"/>
            <a:ext cx="12192000" cy="726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52632" y="1"/>
            <a:ext cx="8201167" cy="1160059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уроку: «Участь громадян у житті            суспільства. Волонтерський рух».</a:t>
            </a:r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847463" y="1514901"/>
            <a:ext cx="4080680" cy="4662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-Хто такі волонтери?               - Що спонукало українців до активної участі у волонтерському русі?                                   -Яка мета та напрямки цієї діяльності?                                   -Чи є у вашому оточенні люди волонтери?            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Підготуйте відео, презентації, доповіді про волонтерський рух в нашому краї.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22" y="1201329"/>
            <a:ext cx="5091752" cy="4317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t="14925" r="18423"/>
          <a:stretch/>
        </p:blipFill>
        <p:spPr>
          <a:xfrm>
            <a:off x="859809" y="2811439"/>
            <a:ext cx="1978925" cy="4046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3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ії &quot;Моя Україна&quot;15 (виправлено)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9231" cy="700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12693" y="365125"/>
            <a:ext cx="7041106" cy="917765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допомогу викладачам громадянської освіти</a:t>
            </a:r>
            <a:endParaRPr lang="en-US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53" y="1400968"/>
            <a:ext cx="6330642" cy="449486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44" y="1433015"/>
            <a:ext cx="4312692" cy="444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ії &quot;Моя Україна&quot;15 (виправлено)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602"/>
            <a:ext cx="12192000" cy="726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07224" y="344775"/>
            <a:ext cx="8140225" cy="1229192"/>
          </a:xfrm>
        </p:spPr>
        <p:txBody>
          <a:bodyPr>
            <a:normAutofit fontScale="90000"/>
          </a:bodyPr>
          <a:lstStyle/>
          <a:p>
            <a:r>
              <a:rPr lang="uk-UA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ЧОМУ Ж СУТЬ ДІЯЛЬНІСНОГО ПІДХОДУ</a:t>
            </a:r>
            <a:r>
              <a:rPr lang="uk-UA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09934" y="1910687"/>
            <a:ext cx="8748215" cy="4178963"/>
          </a:xfrm>
        </p:spPr>
        <p:txBody>
          <a:bodyPr>
            <a:normAutofit lnSpcReduction="10000"/>
          </a:bodyPr>
          <a:lstStyle/>
          <a:p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Діяльнісний підхід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—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це спрямованість освітнього процесу на розвиток ключових </a:t>
            </a:r>
            <a:r>
              <a:rPr lang="uk-UA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компетентностей</a:t>
            </a:r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та наскрізних умінь особистості; застосування теоретичних знань на практиці; формування здібностей до самоосвіти й командної роботи; успішна інтеграція в соціумі та професійна самореалізація.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95" y="3630304"/>
            <a:ext cx="2862121" cy="224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2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ії &quot;Моя Україна&quot;15 (виправлено)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309231" cy="700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93826" y="365125"/>
            <a:ext cx="7859973" cy="1325563"/>
          </a:xfrm>
        </p:spPr>
        <p:txBody>
          <a:bodyPr>
            <a:normAutofit/>
          </a:bodyPr>
          <a:lstStyle/>
          <a:p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3"/>
          <a:srcRect l="7895" t="13219" r="9588"/>
          <a:stretch/>
        </p:blipFill>
        <p:spPr bwMode="auto">
          <a:xfrm>
            <a:off x="2688608" y="313899"/>
            <a:ext cx="9503391" cy="5513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3" y="2330142"/>
            <a:ext cx="2133600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00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ії &quot;Моя Україна&quot;15 (виправлено)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726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62316" y="365126"/>
            <a:ext cx="7491483" cy="699400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сайту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citizen.in.ua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3"/>
          <a:srcRect l="7617" t="18451" r="8599" b="23169"/>
          <a:stretch/>
        </p:blipFill>
        <p:spPr bwMode="auto">
          <a:xfrm>
            <a:off x="1487606" y="1337481"/>
            <a:ext cx="9866194" cy="4723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61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ії &quot;Моя Україна&quot;15 (виправлено)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309231" cy="700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93827" y="764275"/>
            <a:ext cx="7124132" cy="45719"/>
          </a:xfrm>
        </p:spPr>
        <p:txBody>
          <a:bodyPr>
            <a:normAutofit fontScale="90000"/>
          </a:bodyPr>
          <a:lstStyle/>
          <a:p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2" y="150125"/>
            <a:ext cx="10058399" cy="568564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0" t="26865" r="12755" b="18408"/>
          <a:stretch/>
        </p:blipFill>
        <p:spPr>
          <a:xfrm>
            <a:off x="7519917" y="3398291"/>
            <a:ext cx="4208060" cy="24702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409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ії &quot;Моя Україна&quot;15 (виправлено)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309231" cy="700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93826" y="365125"/>
            <a:ext cx="7859973" cy="1325563"/>
          </a:xfrm>
        </p:spPr>
        <p:txBody>
          <a:bodyPr>
            <a:normAutofit/>
          </a:bodyPr>
          <a:lstStyle/>
          <a:p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3"/>
          <a:srcRect t="13769" b="5544"/>
          <a:stretch/>
        </p:blipFill>
        <p:spPr bwMode="auto">
          <a:xfrm>
            <a:off x="764276" y="136478"/>
            <a:ext cx="11427724" cy="6040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812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ії &quot;Моя Україна&quot;15 (виправлено)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309231" cy="700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93826" y="365125"/>
            <a:ext cx="7859973" cy="1325563"/>
          </a:xfrm>
        </p:spPr>
        <p:txBody>
          <a:bodyPr>
            <a:normAutofit/>
          </a:bodyPr>
          <a:lstStyle/>
          <a:p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3"/>
          <a:srcRect l="6658" t="26712" r="7575" b="27575"/>
          <a:stretch/>
        </p:blipFill>
        <p:spPr bwMode="auto">
          <a:xfrm>
            <a:off x="832513" y="0"/>
            <a:ext cx="11359487" cy="57320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48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ії &quot;Моя Україна&quot;15 (виправлено)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309231" cy="700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93826" y="365125"/>
            <a:ext cx="7859973" cy="1325563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громадянської освіти у вихованні</a:t>
            </a:r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940490" y="1825625"/>
            <a:ext cx="641331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мріяти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ідеальними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громадянами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змалку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з’являються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нізвідки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ними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системна робота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лідерів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просвітніх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3"/>
          <a:stretch/>
        </p:blipFill>
        <p:spPr>
          <a:xfrm>
            <a:off x="818867" y="1746914"/>
            <a:ext cx="4230806" cy="3862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07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ії &quot;Моя Україна&quot;15 (виправлено)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87"/>
            <a:ext cx="12309231" cy="700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18946" y="2703879"/>
            <a:ext cx="8883161" cy="1325563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 </a:t>
            </a:r>
            <a:br>
              <a:rPr lang="uk-UA" sz="7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7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Слава Україні!</a:t>
            </a:r>
            <a:endParaRPr lang="en-US" sz="7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ії &quot;Моя Україна&quot;15 (виправлено)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59306"/>
            <a:ext cx="12191999" cy="726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72392" y="569626"/>
            <a:ext cx="8219607" cy="839449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ПРОБЛЕМИ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872251" y="1858780"/>
            <a:ext cx="6984864" cy="3818689"/>
          </a:xfrm>
        </p:spPr>
        <p:txBody>
          <a:bodyPr>
            <a:normAutofit fontScale="32500" lnSpcReduction="20000"/>
          </a:bodyPr>
          <a:lstStyle/>
          <a:p>
            <a:pPr lvl="0" algn="just"/>
            <a:r>
              <a:rPr lang="uk-UA" sz="9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Орієнтуючись на  діяльнісний підхід як механізм розвитку особистісної </a:t>
            </a:r>
            <a:r>
              <a:rPr lang="uk-UA" sz="9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мобільності здобувача освіти, викладач </a:t>
            </a:r>
            <a:r>
              <a:rPr lang="uk-UA" sz="9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відмовляється від функції передавача готових знань, спонукаючи </a:t>
            </a:r>
            <a:r>
              <a:rPr lang="uk-UA" sz="9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 освіти </a:t>
            </a:r>
            <a:r>
              <a:rPr lang="uk-UA" sz="9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самостійної роботи, створюючи необхідні умови для активності та ініціативності. </a:t>
            </a:r>
            <a:endParaRPr lang="ru-RU" sz="9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07" y="1569492"/>
            <a:ext cx="3922310" cy="39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0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ії &quot;Моя Україна&quot;15 (виправлено)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7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94077" y="-327546"/>
            <a:ext cx="8397923" cy="7983709"/>
          </a:xfrm>
        </p:spPr>
        <p:txBody>
          <a:bodyPr>
            <a:normAutofit/>
          </a:bodyPr>
          <a:lstStyle/>
          <a:p>
            <a:r>
              <a:rPr lang="ru-RU" sz="2700" dirty="0" smtClean="0"/>
              <a:t> </a:t>
            </a:r>
            <a:r>
              <a:rPr lang="ru-RU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Особистісний</a:t>
            </a:r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 </a:t>
            </a:r>
            <a:r>
              <a:rPr lang="ru-RU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діяльнісного</a:t>
            </a:r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неповторний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склад).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здобувача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 та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спрямовує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корегує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весь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Тому мета кожного уроку при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діяльнісного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конкретного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здобувача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всієї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69" y="1651378"/>
            <a:ext cx="2625453" cy="520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ії &quot;Моя Україна&quot;15 (виправлено)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8702" y="-245661"/>
            <a:ext cx="9375098" cy="68863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в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діяльнісному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самодіяльність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самих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Потрапляючи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проблемну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шукають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викладача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носить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спрямовуючий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коригуючий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характер.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  довести право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гіпотези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відстояти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точку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797" y="341194"/>
            <a:ext cx="28860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ії &quot;Моя Україна&quot;15 (виправлено)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07962"/>
            <a:ext cx="12192000" cy="726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88760" y="-368489"/>
            <a:ext cx="10303239" cy="6814260"/>
          </a:xfrm>
        </p:spPr>
        <p:txBody>
          <a:bodyPr/>
          <a:lstStyle/>
          <a:p>
            <a:pPr lvl="0"/>
            <a: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 smtClean="0">
                <a:solidFill>
                  <a:srgbClr val="ED7D31"/>
                </a:solidFill>
                <a:latin typeface="Calibri" panose="020F0502020204030204"/>
              </a:rPr>
              <a:t/>
            </a:r>
            <a:br>
              <a:rPr lang="uk-UA" sz="4000" dirty="0" smtClean="0">
                <a:solidFill>
                  <a:srgbClr val="ED7D31"/>
                </a:solidFill>
                <a:latin typeface="Calibri" panose="020F0502020204030204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35"/>
          <a:stretch/>
        </p:blipFill>
        <p:spPr>
          <a:xfrm>
            <a:off x="844062" y="2013780"/>
            <a:ext cx="2552131" cy="2422477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75668054"/>
              </p:ext>
            </p:extLst>
          </p:nvPr>
        </p:nvGraphicFramePr>
        <p:xfrm>
          <a:off x="3484196" y="86084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613638" y="0"/>
            <a:ext cx="7869116" cy="6945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Діяльнісний підхід забезпечує: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867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ії &quot;Моя Україна&quot;15 (виправлено)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309231" cy="700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93826" y="365125"/>
            <a:ext cx="7859973" cy="1325563"/>
          </a:xfrm>
        </p:spPr>
        <p:txBody>
          <a:bodyPr>
            <a:normAutofit/>
          </a:bodyPr>
          <a:lstStyle/>
          <a:p>
            <a:r>
              <a:rPr lang="uk-UA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Громадянської освіти в умовах      дистанційного навчання</a:t>
            </a:r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t="3029"/>
          <a:stretch/>
        </p:blipFill>
        <p:spPr bwMode="auto">
          <a:xfrm>
            <a:off x="859808" y="1787857"/>
            <a:ext cx="10467833" cy="5070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71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2051" y="3937182"/>
            <a:ext cx="15312080" cy="32744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Шаблон презентації &quot;Моя Україна&quot;15 (виправлено)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" y="0"/>
            <a:ext cx="12281095" cy="721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15760" b="14896"/>
          <a:stretch>
            <a:fillRect/>
          </a:stretch>
        </p:blipFill>
        <p:spPr bwMode="auto">
          <a:xfrm>
            <a:off x="675249" y="0"/>
            <a:ext cx="11516751" cy="58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44" y="1463040"/>
            <a:ext cx="3249636" cy="41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0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2051" y="3937182"/>
            <a:ext cx="15312080" cy="32744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Шаблон презентації &quot;Моя Україна&quot;15 (виправлено)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0676"/>
            <a:ext cx="12393637" cy="726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14765" b="14877"/>
          <a:stretch>
            <a:fillRect/>
          </a:stretch>
        </p:blipFill>
        <p:spPr bwMode="auto">
          <a:xfrm>
            <a:off x="1050387" y="0"/>
            <a:ext cx="11141613" cy="586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625" y="1507880"/>
            <a:ext cx="3041846" cy="341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2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582</Words>
  <Application>Microsoft Office PowerPoint</Application>
  <PresentationFormat>Широкоэкранный</PresentationFormat>
  <Paragraphs>73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Monotype Corsiva</vt:lpstr>
      <vt:lpstr>Tahoma</vt:lpstr>
      <vt:lpstr>Times New Roman</vt:lpstr>
      <vt:lpstr>Тема Office</vt:lpstr>
      <vt:lpstr>            Заклад професійної (професійно-технічної) освіти  «БОГОДУХІВСЬКИЙ РЕГІОНАЛЬНИЙ ЦЕНТР  ПРОФЕСІЙНОЇ ОСВІТИ ХАРКІВСЬКОЇ ОБЛАСТІ»       Діяльнісний підхід при вивченні громадянської  освіти в умовах дистанційного навчання</vt:lpstr>
      <vt:lpstr>        В ЧОМУ Ж СУТЬ ДІЯЛЬНІСНОГО ПІДХОДУ?</vt:lpstr>
      <vt:lpstr>АКТУАЛЬНІСТЬ ПРОБЛЕМИ</vt:lpstr>
      <vt:lpstr> Особистісний компонент діяльнісного підходу передбачає, що в центрі навчання знаходиться здобувач освіти, як особистість (його мотиви, цілі, неповторний психологічний склад). Виходячи з інтересів здобувача освіти, рівня його знань і умінь, викладач визначає завдання занять та формує, спрямовує і корегує весь освітній процес розвитку його особистості. Тому мета кожного уроку при реалізації діяльнісного підходу формується з позиції кожного конкретного здобувача освіти і всієї групи. </vt:lpstr>
      <vt:lpstr>Головне в діяльнісному  підході – це самодіяльність, діяльність самих здобувачів освіти. Потрапляючи в проблемну ситуацію, вони самі шукають з неї вихід. Функція викладача носить лише спрямовуючий і коригуючий характер. Здобувач освіти повинен   довести право існування своєї гіпотези, відстояти свою точку зору.</vt:lpstr>
      <vt:lpstr>    </vt:lpstr>
      <vt:lpstr>Уроки Громадянської освіти в умовах      дистанційного навчання</vt:lpstr>
      <vt:lpstr>Презентация PowerPoint</vt:lpstr>
      <vt:lpstr>Презентация PowerPoint</vt:lpstr>
      <vt:lpstr>Презентация PowerPoint</vt:lpstr>
      <vt:lpstr>       Онлайн уроки з використанням презентацій</vt:lpstr>
      <vt:lpstr>«Як ідентифікувати наше середовище»           Хто Я?»          практичне заняття </vt:lpstr>
      <vt:lpstr>                «Перевернуте                    навчання»  — це форма активного навчання, яка дозволяє «перевернути» звичайний  процес навчання таким чином, що домашнім завданням для здобувачів освіти стає перегляд відповідних відео фрагментів з навчальним матеріалом наступного уроку і здобувачі освіти самостійно опановують теоретичний матеріал, а у класі час використовується на виконання практичних завдань.</vt:lpstr>
      <vt:lpstr>           Проєктна діяльність-це організація самостійної роботи здобувачів освіти, створення умов для їх самонавчання, розвитку ініціативи – окреслення інтересів та особистих прагнень.  Це самостійний пошук розв’язання проблеми</vt:lpstr>
      <vt:lpstr>«МИСТЕЦТВО СПІЛКУВАННЯ»           ПРАКТИЧНЕ ЗАНЯТТЯ</vt:lpstr>
      <vt:lpstr>                         ВПРАВИ З ГРОМАДЯНСЬКОЇ ОСВІТИ                                       ВПРАВА «ЦИТАТА»</vt:lpstr>
      <vt:lpstr>Тема уроку: «Маніпуляції в медіа- просторі.      Фейкова інформація».</vt:lpstr>
      <vt:lpstr>Тема уроку: «Участь громадян у житті            суспільства. Волонтерський рух».</vt:lpstr>
      <vt:lpstr>На допомогу викладачам громадянської освіти</vt:lpstr>
      <vt:lpstr>Презентация PowerPoint</vt:lpstr>
      <vt:lpstr>Переваги сайту citizen.in.ua</vt:lpstr>
      <vt:lpstr>Презентация PowerPoint</vt:lpstr>
      <vt:lpstr>Презентация PowerPoint</vt:lpstr>
      <vt:lpstr>Презентация PowerPoint</vt:lpstr>
      <vt:lpstr>Роль громадянської освіти у вихованні</vt:lpstr>
      <vt:lpstr>Дякую за увагу!  Слава Україні!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Administrator</cp:lastModifiedBy>
  <cp:revision>62</cp:revision>
  <dcterms:created xsi:type="dcterms:W3CDTF">2023-10-04T09:49:21Z</dcterms:created>
  <dcterms:modified xsi:type="dcterms:W3CDTF">2023-10-16T06:30:03Z</dcterms:modified>
</cp:coreProperties>
</file>