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98777E-6C0C-4B26-9EF7-4F820EE84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888" y="4946181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uk-UA" b="1" i="1" dirty="0"/>
              <a:t>Підготувала:</a:t>
            </a:r>
            <a:endParaRPr lang="de-DE" dirty="0"/>
          </a:p>
          <a:p>
            <a:r>
              <a:rPr lang="uk-UA" b="1" i="1" dirty="0"/>
              <a:t>Викладач математики</a:t>
            </a:r>
            <a:endParaRPr lang="de-DE" dirty="0"/>
          </a:p>
          <a:p>
            <a:r>
              <a:rPr lang="uk-UA" b="1" i="1" dirty="0"/>
              <a:t>Єгоршина Л.В.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68C935-74A2-49D8-B22E-D0C65D82C1E2}"/>
              </a:ext>
            </a:extLst>
          </p:cNvPr>
          <p:cNvSpPr txBox="1"/>
          <p:nvPr/>
        </p:nvSpPr>
        <p:spPr>
          <a:xfrm>
            <a:off x="684275" y="306738"/>
            <a:ext cx="86305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Державний професійно-технічний навчальний заклад</a:t>
            </a:r>
            <a:endParaRPr lang="de-DE" sz="2000" dirty="0">
              <a:solidFill>
                <a:srgbClr val="002060"/>
              </a:solidFill>
              <a:latin typeface="Grundschrift" panose="00000500000000000000" pitchFamily="2" charset="0"/>
            </a:endParaRPr>
          </a:p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«Регіональний центр професійної освіти ресторанно-готельного,</a:t>
            </a:r>
            <a:endParaRPr lang="de-DE" sz="2000" b="1" i="1" dirty="0">
              <a:solidFill>
                <a:srgbClr val="002060"/>
              </a:solidFill>
              <a:latin typeface="Grundschrift" panose="00000500000000000000" pitchFamily="2" charset="0"/>
            </a:endParaRPr>
          </a:p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 комунального господарства, торгівлі та дизайну»</a:t>
            </a:r>
            <a:endParaRPr lang="de-DE" sz="2000" dirty="0">
              <a:solidFill>
                <a:srgbClr val="002060"/>
              </a:solidFill>
              <a:latin typeface="Grundschrift" panose="00000500000000000000" pitchFamily="2" charset="0"/>
            </a:endParaRPr>
          </a:p>
          <a:p>
            <a:pPr algn="ctr"/>
            <a:endParaRPr lang="de-DE" dirty="0">
              <a:solidFill>
                <a:srgbClr val="002060"/>
              </a:solidFill>
              <a:latin typeface="Grundschrift" panose="00000500000000000000" pitchFamily="2" charset="0"/>
            </a:endParaRPr>
          </a:p>
        </p:txBody>
      </p:sp>
      <p:pic>
        <p:nvPicPr>
          <p:cNvPr id="1026" name="Picture 2" descr="https://encrypted-tbn1.gstatic.com/images?q=tbn:ANd9GcSWyaqviF_RvEFhBJCOdaRXOGf8A3IAe4cpFkpOtW2GMlqV3OZ7">
            <a:extLst>
              <a:ext uri="{FF2B5EF4-FFF2-40B4-BE49-F238E27FC236}">
                <a16:creationId xmlns:a16="http://schemas.microsoft.com/office/drawing/2014/main" id="{3FF87D95-DEDF-49EE-87AA-8D7400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626" y="70757"/>
            <a:ext cx="1704703" cy="15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FA915EE-0CA3-47F1-B4EE-E54EFB8ACACD}"/>
              </a:ext>
            </a:extLst>
          </p:cNvPr>
          <p:cNvSpPr/>
          <p:nvPr/>
        </p:nvSpPr>
        <p:spPr>
          <a:xfrm>
            <a:off x="4191000" y="18279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i="1" dirty="0">
                <a:solidFill>
                  <a:srgbClr val="002060"/>
                </a:solidFill>
              </a:rPr>
              <a:t>Доповідь на обласний вебінар</a:t>
            </a:r>
            <a:br>
              <a:rPr lang="de-DE" sz="2400" i="1" dirty="0">
                <a:solidFill>
                  <a:srgbClr val="002060"/>
                </a:solidFill>
                <a:latin typeface="Grundschrift" panose="00000500000000000000" pitchFamily="2" charset="0"/>
              </a:rPr>
            </a:br>
            <a:r>
              <a:rPr lang="uk-UA" sz="2400" i="1" dirty="0">
                <a:solidFill>
                  <a:srgbClr val="002060"/>
                </a:solidFill>
              </a:rPr>
              <a:t>на тему: «Використання наочних електронних ресурсів на уроках математики під час дистанційного навчання»</a:t>
            </a:r>
            <a:endParaRPr lang="de-DE" sz="2400" i="1" dirty="0">
              <a:solidFill>
                <a:srgbClr val="002060"/>
              </a:solidFill>
              <a:latin typeface="Grundschrift" panose="00000500000000000000" pitchFamily="2" charset="0"/>
            </a:endParaRPr>
          </a:p>
        </p:txBody>
      </p:sp>
      <p:pic>
        <p:nvPicPr>
          <p:cNvPr id="1028" name="Picture 4" descr="Дистанционное обучение — МБОУ СШ 4">
            <a:extLst>
              <a:ext uri="{FF2B5EF4-FFF2-40B4-BE49-F238E27FC236}">
                <a16:creationId xmlns:a16="http://schemas.microsoft.com/office/drawing/2014/main" id="{58640B13-A3AD-4E54-9F95-2C389716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2906486"/>
            <a:ext cx="6028776" cy="33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202">
        <p14:vortex dir="r"/>
      </p:transition>
    </mc:Choice>
    <mc:Fallback xmlns="">
      <p:transition spd="slow" advTm="82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5F4C-440D-49F1-A15F-728E529D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Під час дистанційного навчання виникають методологічні проблеми, а саме: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5EEC1-3E3B-4AC5-B658-7F81FEB7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/>
              <a:t>складнощі із засвоєнням інформації; </a:t>
            </a:r>
            <a:endParaRPr lang="de-DE" sz="2400" dirty="0"/>
          </a:p>
          <a:p>
            <a:pPr lvl="0"/>
            <a:r>
              <a:rPr lang="ru-RU" sz="2400" dirty="0"/>
              <a:t>втрата концентрації уваги; </a:t>
            </a:r>
            <a:endParaRPr lang="de-DE" sz="2400" dirty="0"/>
          </a:p>
          <a:p>
            <a:pPr lvl="0"/>
            <a:r>
              <a:rPr lang="ru-RU" sz="2400" dirty="0"/>
              <a:t>неможливість зосередитися на основних об'єктах теми; </a:t>
            </a:r>
            <a:endParaRPr lang="de-DE" sz="2400" dirty="0"/>
          </a:p>
          <a:p>
            <a:pPr lvl="0"/>
            <a:r>
              <a:rPr lang="ru-RU" sz="2400" dirty="0"/>
              <a:t>знижена активність.</a:t>
            </a:r>
            <a:endParaRPr lang="de-DE" sz="2400" dirty="0"/>
          </a:p>
          <a:p>
            <a:endParaRPr lang="de-DE" dirty="0"/>
          </a:p>
        </p:txBody>
      </p:sp>
      <p:pic>
        <p:nvPicPr>
          <p:cNvPr id="2050" name="Picture 2" descr="Ни минуты покоя: Как оттащить ребёнка от компьютера">
            <a:extLst>
              <a:ext uri="{FF2B5EF4-FFF2-40B4-BE49-F238E27FC236}">
                <a16:creationId xmlns:a16="http://schemas.microsoft.com/office/drawing/2014/main" id="{63BC4B87-AA20-446D-9CEA-98CD64DB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55" y="3731079"/>
            <a:ext cx="3465233" cy="27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AB2A5-B215-4B7B-B671-B3459085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657"/>
          </a:xfrm>
        </p:spPr>
        <p:txBody>
          <a:bodyPr/>
          <a:lstStyle/>
          <a:p>
            <a:r>
              <a:rPr lang="ru-RU" dirty="0"/>
              <a:t>Технологія візуалізації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E57E1E-9430-43A1-B9BB-985881CB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20" y="1404257"/>
            <a:ext cx="8596668" cy="181541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візуалізації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один із методів навчання, який враховує перераховані вище індивідуальні особливості учнів, що виникають під час дистанційного навчання. Технологія не лише спирається на традиційний у педагогіці принцип наочності, а й розширює можливості його за допомогою активного застосування інформаційних освітніх ресурсів</a:t>
            </a:r>
            <a:endParaRPr lang="de-DE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73F7F2-79AD-4191-8239-2C076E164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1" y="3366634"/>
            <a:ext cx="2746504" cy="21442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51CB797-2BC6-4E36-8F0D-1903AAE34E75}"/>
              </a:ext>
            </a:extLst>
          </p:cNvPr>
          <p:cNvSpPr/>
          <p:nvPr/>
        </p:nvSpPr>
        <p:spPr>
          <a:xfrm>
            <a:off x="612020" y="363832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візуалізації дозволяє: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підвищити та прискорити засвоєння навчальної інформації;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сприяти розвитку візуального та критичного мислення.</a:t>
            </a:r>
          </a:p>
        </p:txBody>
      </p:sp>
    </p:spTree>
    <p:extLst>
      <p:ext uri="{BB962C8B-B14F-4D97-AF65-F5344CB8AC3E}">
        <p14:creationId xmlns:p14="http://schemas.microsoft.com/office/powerpoint/2010/main" val="42163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85CB4-7D86-4DAA-854C-B6BD6116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Значення візуалізації</a:t>
            </a:r>
            <a:endParaRPr lang="de-DE" b="1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52909D7-42F5-4709-B4A6-8B4DA8C77487}"/>
              </a:ext>
            </a:extLst>
          </p:cNvPr>
          <p:cNvSpPr/>
          <p:nvPr/>
        </p:nvSpPr>
        <p:spPr>
          <a:xfrm>
            <a:off x="677334" y="1360967"/>
            <a:ext cx="8413503" cy="659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Підвищення ступення осмисленості</a:t>
            </a:r>
            <a:endParaRPr lang="de-DE" sz="32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14C358-2748-4ED5-A345-2BB0CF22F8FE}"/>
              </a:ext>
            </a:extLst>
          </p:cNvPr>
          <p:cNvSpPr txBox="1"/>
          <p:nvPr/>
        </p:nvSpPr>
        <p:spPr>
          <a:xfrm flipH="1">
            <a:off x="896679" y="2158410"/>
            <a:ext cx="819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Зорові уявлення можуть доповнювати і розвивати слухові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Узагальненість, цілісність образів</a:t>
            </a:r>
            <a:endParaRPr lang="de-D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5B02738-F79F-4E4E-B57F-D60FCCCCAFF0}"/>
              </a:ext>
            </a:extLst>
          </p:cNvPr>
          <p:cNvSpPr/>
          <p:nvPr/>
        </p:nvSpPr>
        <p:spPr>
          <a:xfrm>
            <a:off x="629856" y="3062767"/>
            <a:ext cx="8508458" cy="5528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Краще запам</a:t>
            </a:r>
            <a:r>
              <a:rPr lang="de-DE" sz="3200" b="1" dirty="0"/>
              <a:t>‘</a:t>
            </a:r>
            <a:r>
              <a:rPr lang="uk-UA" sz="3200" b="1" dirty="0"/>
              <a:t>ятовування </a:t>
            </a:r>
            <a:endParaRPr lang="de-DE" sz="32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F2F9332-1620-4B73-8784-8F88E507F27E}"/>
              </a:ext>
            </a:extLst>
          </p:cNvPr>
          <p:cNvSpPr txBox="1"/>
          <p:nvPr/>
        </p:nvSpPr>
        <p:spPr>
          <a:xfrm flipH="1">
            <a:off x="896679" y="3812131"/>
            <a:ext cx="7730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 механізмів наочно-образної та емоційної пам’яті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 точність, обсяг інформації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тривале збереження інформації в пам’яті</a:t>
            </a:r>
            <a:endParaRPr lang="de-D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1382E7E4-6D7B-45F7-BF1A-CA7C246EDC19}"/>
              </a:ext>
            </a:extLst>
          </p:cNvPr>
          <p:cNvSpPr/>
          <p:nvPr/>
        </p:nvSpPr>
        <p:spPr>
          <a:xfrm>
            <a:off x="629856" y="5024265"/>
            <a:ext cx="8508458" cy="6428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Посилення розумових процесів</a:t>
            </a:r>
            <a:endParaRPr lang="de-DE" sz="32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32CA16-627D-417C-9F6F-A0620EA3A8CB}"/>
              </a:ext>
            </a:extLst>
          </p:cNvPr>
          <p:cNvSpPr txBox="1"/>
          <p:nvPr/>
        </p:nvSpPr>
        <p:spPr>
          <a:xfrm flipH="1">
            <a:off x="896678" y="5863624"/>
            <a:ext cx="8119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абстрактно-логічного і наочно-дієвого, образного, асоціативного мислення</a:t>
            </a:r>
            <a:endParaRPr lang="de-D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08644-54BF-40ED-8850-C8397032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Онлайн платформи</a:t>
            </a:r>
            <a:endParaRPr lang="de-DE" sz="48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4ABB9B-2193-45AC-8AD6-2B89FA97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537" y="3693674"/>
            <a:ext cx="2163051" cy="21630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B181BE-4993-4DC4-9974-2A560A7C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72" y="3964006"/>
            <a:ext cx="2163051" cy="21630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7778A2C-338F-4DFF-B1EF-554D6A427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309" y="1630978"/>
            <a:ext cx="3075158" cy="19333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970C203-BB7D-4590-AF6C-E52DEA9AB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76" y="1930400"/>
            <a:ext cx="3211340" cy="180637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4F6B8C3-DB57-47E1-B05F-EEFC6BA29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351" y="2052879"/>
            <a:ext cx="2686979" cy="15114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AF2A59F-7217-4753-9FB1-973D23421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351" y="4504865"/>
            <a:ext cx="3244002" cy="5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6B2DF-6423-4A3B-B895-6D0F333A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939" y="630866"/>
            <a:ext cx="8596668" cy="772633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err="1"/>
              <a:t>CleverMath</a:t>
            </a:r>
            <a:endParaRPr lang="de-DE" sz="4800" b="1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761BC3B-0DC4-4820-81B0-C39B664AF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28" y="336699"/>
            <a:ext cx="2991292" cy="2991292"/>
          </a:xfr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5EE07D0-8CFE-4047-B55D-ED4A667146C8}"/>
              </a:ext>
            </a:extLst>
          </p:cNvPr>
          <p:cNvSpPr/>
          <p:nvPr/>
        </p:nvSpPr>
        <p:spPr>
          <a:xfrm>
            <a:off x="4508203" y="1697666"/>
            <a:ext cx="5539563" cy="243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 Math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якісна повнофункціональна програма, за допомогою якої можна урізноманітнити  уроки математики. Вона має простий та доступний інтерфейс з інтерактивними математичними інструментами.</a:t>
            </a:r>
            <a:endParaRPr lang="de-D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2C1784-3010-4F28-A3E3-6E095C66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09" y="3530009"/>
            <a:ext cx="5064847" cy="28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2BF80-D076-4B7D-92C4-3689209B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uk-UA" dirty="0"/>
              <a:t>Висновок: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F20533-B75C-40FC-AA69-8584E8DB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2113"/>
            <a:ext cx="8596668" cy="482925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реалізації основних принципів дистанційного навчання я підібрала програмне забезпечення таке, яке мені дозволяє проводити відеоконференції (</a:t>
            </a:r>
            <a:r>
              <a:rPr lang="de-D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урахуванням індивідуальних знань, обрала онлайн платформу для зберігання навчальних матеріалів (</a:t>
            </a:r>
            <a:r>
              <a:rPr lang="de-DE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обрала онлайн платформу для перевірки знань здобувачів освіти (На урок, Всеосвіта). А як головне хотілось би відмітити, що саме важливе при підготовці навчальних матеріалів враховуваючи індивідуальні особливості здобувачів освіти, обрані мною методи навчання,  використовуєть візуальний канал сприйняття навчального матеріалу (</a:t>
            </a:r>
            <a:r>
              <a:rPr lang="de-DE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CleverMath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Wizer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de-D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1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yes GIF - Find &amp; Share on GIPHY">
            <a:extLst>
              <a:ext uri="{FF2B5EF4-FFF2-40B4-BE49-F238E27FC236}">
                <a16:creationId xmlns:a16="http://schemas.microsoft.com/office/drawing/2014/main" id="{7239F8F9-63F5-4156-B60C-68987407F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77" y="497066"/>
            <a:ext cx="6360934" cy="63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108B424-2E0F-4860-B099-734F387C6C98}"/>
              </a:ext>
            </a:extLst>
          </p:cNvPr>
          <p:cNvSpPr/>
          <p:nvPr/>
        </p:nvSpPr>
        <p:spPr>
          <a:xfrm>
            <a:off x="0" y="553745"/>
            <a:ext cx="103701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Тому  що 90 % інформації </a:t>
            </a:r>
          </a:p>
          <a:p>
            <a:pPr algn="ctr"/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 отримаємо за допомою зору!!!</a:t>
            </a:r>
            <a:endParaRPr lang="de-DE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B9709DD-AE68-4C5F-9BBD-42761CF8A083}"/>
              </a:ext>
            </a:extLst>
          </p:cNvPr>
          <p:cNvSpPr/>
          <p:nvPr/>
        </p:nvSpPr>
        <p:spPr>
          <a:xfrm>
            <a:off x="212653" y="457201"/>
            <a:ext cx="81928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Дякую за увагу!</a:t>
            </a:r>
            <a:endParaRPr lang="de-DE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94DDD9-7038-4939-A2A6-50CA87AC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155" y="2030335"/>
            <a:ext cx="3755590" cy="48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336</Words>
  <Application>Microsoft Office PowerPoint</Application>
  <PresentationFormat>Breitbild</PresentationFormat>
  <Paragraphs>35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Grundschrift</vt:lpstr>
      <vt:lpstr>Times New Roman</vt:lpstr>
      <vt:lpstr>Trebuchet MS</vt:lpstr>
      <vt:lpstr>Wingdings 3</vt:lpstr>
      <vt:lpstr>Facette</vt:lpstr>
      <vt:lpstr>PowerPoint-Präsentation</vt:lpstr>
      <vt:lpstr>Під час дистанційного навчання виникають методологічні проблеми, а саме:</vt:lpstr>
      <vt:lpstr>Технологія візуалізації</vt:lpstr>
      <vt:lpstr>Значення візуалізації</vt:lpstr>
      <vt:lpstr>Онлайн платформи</vt:lpstr>
      <vt:lpstr>CleverMath</vt:lpstr>
      <vt:lpstr> Висновок: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Lehrer</cp:lastModifiedBy>
  <cp:revision>18</cp:revision>
  <dcterms:created xsi:type="dcterms:W3CDTF">2023-09-22T15:38:06Z</dcterms:created>
  <dcterms:modified xsi:type="dcterms:W3CDTF">2023-09-29T09:57:29Z</dcterms:modified>
</cp:coreProperties>
</file>