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3"/>
  </p:notesMasterIdLst>
  <p:sldIdLst>
    <p:sldId id="1099" r:id="rId3"/>
    <p:sldId id="386" r:id="rId4"/>
    <p:sldId id="383" r:id="rId5"/>
    <p:sldId id="1102" r:id="rId6"/>
    <p:sldId id="1111" r:id="rId7"/>
    <p:sldId id="1105" r:id="rId8"/>
    <p:sldId id="1119" r:id="rId9"/>
    <p:sldId id="1120" r:id="rId10"/>
    <p:sldId id="387" r:id="rId11"/>
    <p:sldId id="390" r:id="rId12"/>
    <p:sldId id="382" r:id="rId13"/>
    <p:sldId id="392" r:id="rId14"/>
    <p:sldId id="1116" r:id="rId15"/>
    <p:sldId id="1098" r:id="rId16"/>
    <p:sldId id="1107" r:id="rId17"/>
    <p:sldId id="1117" r:id="rId18"/>
    <p:sldId id="1118" r:id="rId19"/>
    <p:sldId id="1122" r:id="rId20"/>
    <p:sldId id="1123" r:id="rId21"/>
    <p:sldId id="384" r:id="rId2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3447" autoAdjust="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36EE2-B4D7-4F73-B112-A1A89BBD1AE3}" type="datetimeFigureOut">
              <a:rPr lang="ru-UA" smtClean="0"/>
              <a:t>09/27/2023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7D607-4011-42CE-B69E-DE46ABFD829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6267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67D607-4011-42CE-B69E-DE46ABFD829F}" type="slidenum">
              <a:rPr kumimoji="0" lang="ru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427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7D607-4011-42CE-B69E-DE46ABFD829F}" type="slidenum">
              <a:rPr lang="ru-UA" smtClean="0"/>
              <a:t>13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51935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67D607-4011-42CE-B69E-DE46ABFD829F}" type="slidenum">
              <a:rPr kumimoji="0" lang="ru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917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7D607-4011-42CE-B69E-DE46ABFD829F}" type="slidenum">
              <a:rPr lang="ru-UA" smtClean="0"/>
              <a:t>3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93192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7D607-4011-42CE-B69E-DE46ABFD829F}" type="slidenum">
              <a:rPr lang="ru-UA" smtClean="0"/>
              <a:t>4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4107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67D607-4011-42CE-B69E-DE46ABFD829F}" type="slidenum">
              <a:rPr kumimoji="0" lang="ru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88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67D607-4011-42CE-B69E-DE46ABFD829F}" type="slidenum">
              <a:rPr kumimoji="0" lang="ru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035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67D607-4011-42CE-B69E-DE46ABFD829F}" type="slidenum">
              <a:rPr kumimoji="0" lang="ru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154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7D607-4011-42CE-B69E-DE46ABFD829F}" type="slidenum">
              <a:rPr lang="ru-UA" smtClean="0"/>
              <a:t>9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6831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7D607-4011-42CE-B69E-DE46ABFD829F}" type="slidenum">
              <a:rPr lang="ru-UA" smtClean="0"/>
              <a:t>10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6420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7D607-4011-42CE-B69E-DE46ABFD829F}" type="slidenum">
              <a:rPr lang="ru-UA" smtClean="0"/>
              <a:t>12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83974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E779E9-2E0D-41D2-72CB-67883802A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018212A-FEBC-83B2-DB2A-17362E838D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88177C-453F-E4CF-2D5E-5BEF96B76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4C55E-6A0B-4E86-A128-ADF39A262711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D3B1DF-3EE7-C042-3344-997CF0AA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2FC853-C132-7F36-CFAE-7932430C6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F7C6-6147-4561-BF76-7483BA96F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682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D4D853-003F-0B69-D630-CE6826D06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1EF0AC-A59C-8F86-DBD8-455F430D76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E09569-C02C-CEDA-C741-DA06E47EF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4C55E-6A0B-4E86-A128-ADF39A262711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9744B0-4F9A-05D7-5970-82936B140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2BD345-3163-BAC7-5F0F-5ED8ED871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F7C6-6147-4561-BF76-7483BA96F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795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967F4D9-CEA3-E5DA-C5ED-550193D060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6346E17-F345-15A0-791B-588205567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36D447-CD9E-59BA-CA31-6D0A0CACC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4C55E-6A0B-4E86-A128-ADF39A262711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2735E0-A8EE-2587-5000-988B339FE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D72BDA-44D9-F523-677A-0F29CBA10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F7C6-6147-4561-BF76-7483BA96F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243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E779E9-2E0D-41D2-72CB-67883802A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018212A-FEBC-83B2-DB2A-17362E838D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88177C-453F-E4CF-2D5E-5BEF96B76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4C55E-6A0B-4E86-A128-ADF39A262711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D3B1DF-3EE7-C042-3344-997CF0AA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2FC853-C132-7F36-CFAE-7932430C6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F7C6-6147-4561-BF76-7483BA96F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520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0CEC17-E14A-E5BD-246F-A9B8E03C8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29FA36-B8A9-3738-1967-130FF4281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C9431E-FCA2-3496-7DC3-E42E13410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4C55E-6A0B-4E86-A128-ADF39A262711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14DA1C-56AE-E34F-A163-D3108A763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6DF170-383C-B4F5-5223-96119C381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F7C6-6147-4561-BF76-7483BA96F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087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0B0675-178D-7AAD-69E3-6257B2E50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EBAEF7-44F0-A33B-2016-4BF799489F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3E0A28-F9E2-E993-1CA9-53B98F482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4C55E-6A0B-4E86-A128-ADF39A262711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A37D8C-3A92-AA74-4889-48EC7B9EC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1123FA-296F-891A-42D4-4CA43AF47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F7C6-6147-4561-BF76-7483BA96F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291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6A5EB7-1E77-5EB8-47CB-38E9305B7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56EDCF-48F2-2C93-CB78-AB74BA286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8B15580-7E30-99BB-08EE-451AE4522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5E33C4D-3B2E-28C8-D71D-47C17A3F2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4C55E-6A0B-4E86-A128-ADF39A262711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08C51D-B3DD-7F75-EA10-FD827290C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37AFF6-DADF-55CD-5E86-FD5181FE8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F7C6-6147-4561-BF76-7483BA96F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703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5A2B75-BE2B-9367-1AA1-6E99197F7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241A4D-0181-48CE-BC47-E16981851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618D363-4DDF-E919-2DC3-3712D0EAD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3DDFE37-167B-3BF7-CF47-4E1B12CBC2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B5CB7B6-C1AB-4DA7-038F-6EB8A22C7A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B7A57BA-FBB5-D5D2-3F32-45F41A9EC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4C55E-6A0B-4E86-A128-ADF39A262711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0CAD2F9-CAC3-53ED-1683-B8A8EC50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A5DBFEF-7CBC-8E23-C42E-B25980BDD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F7C6-6147-4561-BF76-7483BA96F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49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76AE5F-9ECC-4933-849F-8CECBB625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B063AA6-D89A-B494-4AFF-0D2ABFEB1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4C55E-6A0B-4E86-A128-ADF39A262711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FB9A77B-0FC6-74F4-93E3-2C66DA421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F1D4DD2-9415-22BD-8DCC-4E288C043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F7C6-6147-4561-BF76-7483BA96F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9492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90413B5-3E3A-21B8-3B50-473815950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4C55E-6A0B-4E86-A128-ADF39A262711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A5C98B8-3189-9766-793C-E55C33781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AFFF0D0-2E1A-6831-573E-5FB468F89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F7C6-6147-4561-BF76-7483BA96F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6207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CEA9FC-B66B-23C2-E20F-EF598B0D6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D2EE5F-66C6-5FA5-3245-5976B1E63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6F5169-C36A-6C4B-3F45-05A3D0DD26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DEB7C25-F78A-D8DE-5482-352149A62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4C55E-6A0B-4E86-A128-ADF39A262711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CE0D38-0332-C257-3079-22C95195D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211480B-178B-AFD2-020C-1E86A93F6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F7C6-6147-4561-BF76-7483BA96F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141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0CEC17-E14A-E5BD-246F-A9B8E03C8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29FA36-B8A9-3738-1967-130FF4281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C9431E-FCA2-3496-7DC3-E42E13410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4C55E-6A0B-4E86-A128-ADF39A262711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14DA1C-56AE-E34F-A163-D3108A763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6DF170-383C-B4F5-5223-96119C381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F7C6-6147-4561-BF76-7483BA96F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1035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496FDE-2545-9459-C801-7B4616C77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AB326DF-451E-1D15-9124-AAFD14835C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E136C9-8CE7-F5D3-DB23-CDE06AA10F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D11363-21F9-0C34-6D5D-F335341F5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4C55E-6A0B-4E86-A128-ADF39A262711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1FD1A1-D657-2047-DEB9-29A637256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48A6E0-CE53-3AD2-B820-E016E736E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F7C6-6147-4561-BF76-7483BA96F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506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D4D853-003F-0B69-D630-CE6826D06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1EF0AC-A59C-8F86-DBD8-455F430D76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E09569-C02C-CEDA-C741-DA06E47EF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4C55E-6A0B-4E86-A128-ADF39A262711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9744B0-4F9A-05D7-5970-82936B140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2BD345-3163-BAC7-5F0F-5ED8ED871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F7C6-6147-4561-BF76-7483BA96F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3124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967F4D9-CEA3-E5DA-C5ED-550193D060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6346E17-F345-15A0-791B-588205567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36D447-CD9E-59BA-CA31-6D0A0CACC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4C55E-6A0B-4E86-A128-ADF39A262711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2735E0-A8EE-2587-5000-988B339FE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D72BDA-44D9-F523-677A-0F29CBA10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F7C6-6147-4561-BF76-7483BA96F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41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0B0675-178D-7AAD-69E3-6257B2E50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EBAEF7-44F0-A33B-2016-4BF799489F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3E0A28-F9E2-E993-1CA9-53B98F482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4C55E-6A0B-4E86-A128-ADF39A262711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A37D8C-3A92-AA74-4889-48EC7B9EC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1123FA-296F-891A-42D4-4CA43AF47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F7C6-6147-4561-BF76-7483BA96F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743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6A5EB7-1E77-5EB8-47CB-38E9305B7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56EDCF-48F2-2C93-CB78-AB74BA286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8B15580-7E30-99BB-08EE-451AE4522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5E33C4D-3B2E-28C8-D71D-47C17A3F2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4C55E-6A0B-4E86-A128-ADF39A262711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08C51D-B3DD-7F75-EA10-FD827290C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37AFF6-DADF-55CD-5E86-FD5181FE8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F7C6-6147-4561-BF76-7483BA96F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170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5A2B75-BE2B-9367-1AA1-6E99197F7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241A4D-0181-48CE-BC47-E16981851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618D363-4DDF-E919-2DC3-3712D0EAD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3DDFE37-167B-3BF7-CF47-4E1B12CBC2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B5CB7B6-C1AB-4DA7-038F-6EB8A22C7A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B7A57BA-FBB5-D5D2-3F32-45F41A9EC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4C55E-6A0B-4E86-A128-ADF39A262711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0CAD2F9-CAC3-53ED-1683-B8A8EC50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A5DBFEF-7CBC-8E23-C42E-B25980BDD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F7C6-6147-4561-BF76-7483BA96F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619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76AE5F-9ECC-4933-849F-8CECBB625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B063AA6-D89A-B494-4AFF-0D2ABFEB1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4C55E-6A0B-4E86-A128-ADF39A262711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FB9A77B-0FC6-74F4-93E3-2C66DA421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F1D4DD2-9415-22BD-8DCC-4E288C043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F7C6-6147-4561-BF76-7483BA96F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610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90413B5-3E3A-21B8-3B50-473815950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4C55E-6A0B-4E86-A128-ADF39A262711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A5C98B8-3189-9766-793C-E55C33781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AFFF0D0-2E1A-6831-573E-5FB468F89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F7C6-6147-4561-BF76-7483BA96F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363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CEA9FC-B66B-23C2-E20F-EF598B0D6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D2EE5F-66C6-5FA5-3245-5976B1E63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6F5169-C36A-6C4B-3F45-05A3D0DD26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DEB7C25-F78A-D8DE-5482-352149A62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4C55E-6A0B-4E86-A128-ADF39A262711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CE0D38-0332-C257-3079-22C95195D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211480B-178B-AFD2-020C-1E86A93F6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F7C6-6147-4561-BF76-7483BA96F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094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496FDE-2545-9459-C801-7B4616C77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AB326DF-451E-1D15-9124-AAFD14835C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E136C9-8CE7-F5D3-DB23-CDE06AA10F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D11363-21F9-0C34-6D5D-F335341F5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4C55E-6A0B-4E86-A128-ADF39A262711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1FD1A1-D657-2047-DEB9-29A637256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48A6E0-CE53-3AD2-B820-E016E736E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F7C6-6147-4561-BF76-7483BA96F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5345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21A672-D518-7B1A-0510-2ED2F60DC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1AE395-E143-A25D-158A-BD0364FC9C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510780-0A0C-2F64-899F-862C60BFA1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4C55E-6A0B-4E86-A128-ADF39A262711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A1B0A9-139D-336C-0A1F-DF651BFAFB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2DBA0A-6382-16DA-6FBA-96BB05645F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7F7C6-6147-4561-BF76-7483BA96F57A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BBFF05-E71A-4214-9230-4D8E2FC2748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28575">
            <a:solidFill>
              <a:srgbClr val="B08200"/>
            </a:solidFill>
          </a:ln>
        </p:spPr>
      </p:pic>
    </p:spTree>
    <p:extLst>
      <p:ext uri="{BB962C8B-B14F-4D97-AF65-F5344CB8AC3E}">
        <p14:creationId xmlns:p14="http://schemas.microsoft.com/office/powerpoint/2010/main" val="1463484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21A672-D518-7B1A-0510-2ED2F60DC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1AE395-E143-A25D-158A-BD0364FC9C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510780-0A0C-2F64-899F-862C60BFA1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4C55E-6A0B-4E86-A128-ADF39A262711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A1B0A9-139D-336C-0A1F-DF651BFAFB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2DBA0A-6382-16DA-6FBA-96BB05645F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7F7C6-6147-4561-BF76-7483BA96F57A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37A915C-F0EB-42F8-A1BD-B6008289564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38100">
            <a:solidFill>
              <a:srgbClr val="966400"/>
            </a:solidFill>
          </a:ln>
        </p:spPr>
      </p:pic>
    </p:spTree>
    <p:extLst>
      <p:ext uri="{BB962C8B-B14F-4D97-AF65-F5344CB8AC3E}">
        <p14:creationId xmlns:p14="http://schemas.microsoft.com/office/powerpoint/2010/main" val="709418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31C3AAB-597F-40B5-958D-EBCB3F0D47D3}"/>
              </a:ext>
            </a:extLst>
          </p:cNvPr>
          <p:cNvSpPr/>
          <p:nvPr/>
        </p:nvSpPr>
        <p:spPr>
          <a:xfrm>
            <a:off x="2838714" y="95478"/>
            <a:ext cx="78197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901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Державний навчальний заклад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«Харківське вище професійне училище № 6»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505CE78-BD1B-47E8-ADE8-00B82B138498}"/>
              </a:ext>
            </a:extLst>
          </p:cNvPr>
          <p:cNvSpPr/>
          <p:nvPr/>
        </p:nvSpPr>
        <p:spPr>
          <a:xfrm>
            <a:off x="1088111" y="5823803"/>
            <a:ext cx="52044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Викладач:   Мєщєрякова О. І.</a:t>
            </a:r>
            <a:r>
              <a:rPr kumimoji="0" lang="uk-UA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  <a:endParaRPr kumimoji="0" lang="ru-UA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67976" y="2898292"/>
            <a:ext cx="89427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0" cap="none" spc="0" normalizeH="0" baseline="0" noProof="0" dirty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53882" dir="2700000" algn="ctr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НАОЧНІ ЗАДАЧІ З ФІЗИКИ ЯК ЗАСІБ РОЗВИТКУ УЯВИ Й ТВОРЧИХ ЗДІБНОСТЕЙ УЧНІВ</a:t>
            </a:r>
          </a:p>
        </p:txBody>
      </p:sp>
    </p:spTree>
    <p:extLst>
      <p:ext uri="{BB962C8B-B14F-4D97-AF65-F5344CB8AC3E}">
        <p14:creationId xmlns:p14="http://schemas.microsoft.com/office/powerpoint/2010/main" val="1663038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117C894-340A-4196-9D43-AF9330498D50}"/>
              </a:ext>
            </a:extLst>
          </p:cNvPr>
          <p:cNvSpPr/>
          <p:nvPr/>
        </p:nvSpPr>
        <p:spPr>
          <a:xfrm>
            <a:off x="2324908" y="204385"/>
            <a:ext cx="94954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63525">
              <a:defRPr/>
            </a:pPr>
            <a:r>
              <a:rPr lang="uk-UA" altLang="ru-RU" sz="4400" b="1" dirty="0">
                <a:solidFill>
                  <a:prstClr val="white"/>
                </a:solidFill>
                <a:latin typeface="Monotype Corsiva" panose="03010101010201010101" pitchFamily="66" charset="0"/>
              </a:rPr>
              <a:t>Визначення електрохімічного еквіваленту </a:t>
            </a:r>
            <a:endParaRPr kumimoji="0" lang="ru-UA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FC905C2-4699-4295-997C-BB36B49E5150}"/>
              </a:ext>
            </a:extLst>
          </p:cNvPr>
          <p:cNvSpPr/>
          <p:nvPr/>
        </p:nvSpPr>
        <p:spPr>
          <a:xfrm>
            <a:off x="5634181" y="1632143"/>
            <a:ext cx="574501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електролітичній ванні, наповненій розчином мідного купоросу, встановлені два мідні електроди. Один електрод нерухомий, а інший зроблений з дуже тонкої мідної фольги. укріплений на динамометрі. Покази динамометра при розімкнутому ключі відзначені пунктирним положенням його покажчика.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954E25-6520-47D4-A1F8-3E6CFD6CD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854" y="1551710"/>
            <a:ext cx="4578578" cy="334342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75854" y="5048463"/>
            <a:ext cx="104740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uk-UA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Одночасно із замиканням ключа увімкнули секундомір. Після закінчення зазначеного секундоміром часу ланцюг розірвали. </a:t>
            </a:r>
            <a:r>
              <a:rPr lang="uk-UA" sz="2400" spc="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Визначте</a:t>
            </a:r>
            <a:r>
              <a:rPr lang="uk-UA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електро</a:t>
            </a:r>
            <a:r>
              <a:rPr lang="uk-UA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-хімічний еквівалент міді, нехтуючи зміною </a:t>
            </a:r>
            <a:r>
              <a:rPr lang="uk-UA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архімедової</a:t>
            </a:r>
            <a:r>
              <a:rPr lang="uk-UA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сили, що діє на рухомий електрод. </a:t>
            </a:r>
          </a:p>
        </p:txBody>
      </p:sp>
    </p:spTree>
    <p:extLst>
      <p:ext uri="{BB962C8B-B14F-4D97-AF65-F5344CB8AC3E}">
        <p14:creationId xmlns:p14="http://schemas.microsoft.com/office/powerpoint/2010/main" val="926720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97AABF-B92E-493C-8A00-600C4D139E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74" t="8806" r="10000" b="8679"/>
          <a:stretch/>
        </p:blipFill>
        <p:spPr>
          <a:xfrm>
            <a:off x="299048" y="1628481"/>
            <a:ext cx="5676181" cy="32435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80E164-4B90-4825-8662-20C3FC2F1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91413"/>
            <a:ext cx="5864872" cy="351766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B7E5E69-8B41-4FB3-88B1-D3B521401A97}"/>
              </a:ext>
            </a:extLst>
          </p:cNvPr>
          <p:cNvSpPr/>
          <p:nvPr/>
        </p:nvSpPr>
        <p:spPr>
          <a:xfrm>
            <a:off x="692223" y="5009078"/>
            <a:ext cx="108075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Одну і ту ж спіраль опустили спочатку у відносно холодну воду (</a:t>
            </a:r>
            <a:r>
              <a:rPr kumimoji="0" lang="uk-UA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дослід 1</a:t>
            </a:r>
            <a:r>
              <a:rPr kumimoji="0" lang="uk-UA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), а потім у відносно гарячу воду (</a:t>
            </a:r>
            <a:r>
              <a:rPr kumimoji="0" lang="uk-UA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дослід 2</a:t>
            </a:r>
            <a:r>
              <a:rPr kumimoji="0" lang="uk-UA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). Спіраль включена в електричне коло, яка зображена на малюнку. </a:t>
            </a:r>
            <a:r>
              <a:rPr kumimoji="0" lang="uk-UA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Визначити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температурний коефіцієнт опору матеріалу спіралі. З якого металу виготовлено цю спіраль?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117C894-340A-4196-9D43-AF9330498D50}"/>
              </a:ext>
            </a:extLst>
          </p:cNvPr>
          <p:cNvSpPr/>
          <p:nvPr/>
        </p:nvSpPr>
        <p:spPr>
          <a:xfrm>
            <a:off x="3574843" y="-78247"/>
            <a:ext cx="735277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2635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Визначення  температурного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коефіцієнта електричного опору</a:t>
            </a:r>
            <a:endParaRPr kumimoji="0" lang="ru-UA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960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117C894-340A-4196-9D43-AF9330498D50}"/>
              </a:ext>
            </a:extLst>
          </p:cNvPr>
          <p:cNvSpPr/>
          <p:nvPr/>
        </p:nvSpPr>
        <p:spPr>
          <a:xfrm>
            <a:off x="2518871" y="0"/>
            <a:ext cx="949548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uk-UA" altLang="ru-RU" sz="4400" b="1" dirty="0">
                <a:solidFill>
                  <a:prstClr val="white"/>
                </a:solidFill>
                <a:latin typeface="Monotype Corsiva" panose="03010101010201010101" pitchFamily="66" charset="0"/>
              </a:rPr>
              <a:t>Вимірювання ЕРС і внутрішнього </a:t>
            </a:r>
          </a:p>
          <a:p>
            <a:pPr lvl="0" algn="ctr">
              <a:defRPr/>
            </a:pPr>
            <a:r>
              <a:rPr lang="uk-UA" altLang="ru-RU" sz="4400" b="1" dirty="0">
                <a:solidFill>
                  <a:prstClr val="white"/>
                </a:solidFill>
                <a:latin typeface="Monotype Corsiva" panose="03010101010201010101" pitchFamily="66" charset="0"/>
              </a:rPr>
              <a:t>опору джерела струму</a:t>
            </a:r>
            <a:endParaRPr kumimoji="0" lang="uk-UA" sz="12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FC905C2-4699-4295-997C-BB36B49E5150}"/>
              </a:ext>
            </a:extLst>
          </p:cNvPr>
          <p:cNvSpPr/>
          <p:nvPr/>
        </p:nvSpPr>
        <p:spPr>
          <a:xfrm>
            <a:off x="6307072" y="1988505"/>
            <a:ext cx="533783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малюнку зображено електричне коло, яке живить гальванічна батарейка. При знаходженні повзунка реостата в положенні 1 стрілки приладів зображені суцільними лініями, а коли повзунок реостата знаходиться в положенні 2, то стрілки приладів зображені пунктиром.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spc="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Розрахуйте</a:t>
            </a:r>
            <a:r>
              <a:rPr lang="uk-UA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значення ЕРС і внутрішнього опору батарейки.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56" y="1988505"/>
            <a:ext cx="5660571" cy="443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80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117C894-340A-4196-9D43-AF9330498D50}"/>
              </a:ext>
            </a:extLst>
          </p:cNvPr>
          <p:cNvSpPr/>
          <p:nvPr/>
        </p:nvSpPr>
        <p:spPr>
          <a:xfrm>
            <a:off x="2518871" y="0"/>
            <a:ext cx="949548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uk-UA" altLang="ru-RU" sz="4400" b="1" dirty="0">
                <a:solidFill>
                  <a:prstClr val="white"/>
                </a:solidFill>
                <a:latin typeface="Monotype Corsiva" panose="03010101010201010101" pitchFamily="66" charset="0"/>
              </a:rPr>
              <a:t>Вимірювання ЕРС і внутрішнього </a:t>
            </a:r>
          </a:p>
          <a:p>
            <a:pPr lvl="0" algn="ctr">
              <a:defRPr/>
            </a:pPr>
            <a:r>
              <a:rPr lang="uk-UA" altLang="ru-RU" sz="4400" b="1" dirty="0">
                <a:solidFill>
                  <a:prstClr val="white"/>
                </a:solidFill>
                <a:latin typeface="Monotype Corsiva" panose="03010101010201010101" pitchFamily="66" charset="0"/>
              </a:rPr>
              <a:t>опору джерела струму</a:t>
            </a:r>
            <a:endParaRPr kumimoji="0" lang="uk-UA" sz="12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FC905C2-4699-4295-997C-BB36B49E5150}"/>
              </a:ext>
            </a:extLst>
          </p:cNvPr>
          <p:cNvSpPr/>
          <p:nvPr/>
        </p:nvSpPr>
        <p:spPr>
          <a:xfrm>
            <a:off x="1348256" y="2445706"/>
            <a:ext cx="1033293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Початковий рівень</a:t>
            </a:r>
          </a:p>
          <a:p>
            <a:pPr algn="just"/>
            <a:r>
              <a:rPr lang="uk-UA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1). Які величини можуть бути виміряні в цьому колі за допомогою зображених електровимірювальних приладів?	(1 бал)</a:t>
            </a:r>
          </a:p>
          <a:p>
            <a:pPr algn="just"/>
            <a:r>
              <a:rPr lang="uk-UA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2). Як включаються в коло ці прилади?	(1 бал)</a:t>
            </a:r>
          </a:p>
          <a:p>
            <a:pPr algn="just"/>
            <a:r>
              <a:rPr lang="uk-UA" sz="2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Середній рівень</a:t>
            </a:r>
          </a:p>
          <a:p>
            <a:pPr algn="just"/>
            <a:r>
              <a:rPr lang="uk-UA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3).Накреслите принципову схему зображеного на малюнку електричного кола та позначте на ній знаками (« + », « – ») полярність затискачів електровимірювальних приладів.	(3 бали)</a:t>
            </a:r>
          </a:p>
          <a:p>
            <a:pPr algn="just"/>
            <a:r>
              <a:rPr lang="uk-UA" sz="2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Достатній рівень</a:t>
            </a:r>
          </a:p>
          <a:p>
            <a:pPr algn="just"/>
            <a:r>
              <a:rPr lang="uk-UA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4). Розрахуйте значення ЕРС і внутрішнього опору батарейки.	(4 бали).</a:t>
            </a:r>
            <a:endParaRPr lang="ru-RU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16" y="113401"/>
            <a:ext cx="2341229" cy="183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34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117C894-340A-4196-9D43-AF9330498D50}"/>
              </a:ext>
            </a:extLst>
          </p:cNvPr>
          <p:cNvSpPr/>
          <p:nvPr/>
        </p:nvSpPr>
        <p:spPr>
          <a:xfrm>
            <a:off x="2542934" y="444404"/>
            <a:ext cx="94954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2635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Вимірювання відносної вологості повітря</a:t>
            </a:r>
            <a:endParaRPr kumimoji="0" lang="ru-UA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FC905C2-4699-4295-997C-BB36B49E5150}"/>
              </a:ext>
            </a:extLst>
          </p:cNvPr>
          <p:cNvSpPr/>
          <p:nvPr/>
        </p:nvSpPr>
        <p:spPr>
          <a:xfrm>
            <a:off x="3417293" y="1835790"/>
            <a:ext cx="851434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1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Початковий рівень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Як називається прилад, зображений на малюнку?  (1 бал)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Визнач покази сухого термометра.  (1 бал)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Визнач покази вологого термометра.  (1 бал)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1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Середній рівень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 Обчисли різницю температур.   (1 бал)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5. За допомогою психрометричної таблиці визнач відносну вологість    повітря.  (2 бали)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1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Достатній рівень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6. Скориставшись таблицею залежності тиску насиченої пари від температури визнач,   чи  з’явиться роса, якщо температура повітря знизиться до 22 °C?  (3 бали)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9327FB-C164-0EE1-0191-4946BEB63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40" y="238623"/>
            <a:ext cx="2562721" cy="3571824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A5130D-F1AC-7554-963B-977002D13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76" y="3704879"/>
            <a:ext cx="1700633" cy="15603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ABE036-3310-F0FC-D6B0-040A60D6F4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363" y="5265196"/>
            <a:ext cx="2880402" cy="144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758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743E94A-350C-9457-57BE-5BCCB1EE31A2}"/>
              </a:ext>
            </a:extLst>
          </p:cNvPr>
          <p:cNvSpPr txBox="1"/>
          <p:nvPr/>
        </p:nvSpPr>
        <p:spPr>
          <a:xfrm>
            <a:off x="2748169" y="360715"/>
            <a:ext cx="876134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uk-UA" alt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Атомна та ядерна фізика</a:t>
            </a:r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86DB9D-92C0-0B5E-6703-FD284E0A02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85" y="1777925"/>
            <a:ext cx="2851785" cy="1604010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01A1A3-120C-6FD9-EBC4-B578FD676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8047" y="1876824"/>
            <a:ext cx="2871465" cy="1615580"/>
          </a:xfrm>
          <a:prstGeom prst="rect">
            <a:avLst/>
          </a:prstGeom>
        </p:spPr>
      </p:pic>
      <p:pic>
        <p:nvPicPr>
          <p:cNvPr id="8" name="Графіка 1">
            <a:extLst>
              <a:ext uri="{FF2B5EF4-FFF2-40B4-BE49-F238E27FC236}">
                <a16:creationId xmlns:a16="http://schemas.microsoft.com/office/drawing/2014/main" id="{68BD9D61-537F-9687-493E-84AD46A6F3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255465" y="1806893"/>
            <a:ext cx="2873375" cy="16160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73B1449-B34D-2704-B435-505447C041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1279" y="4387326"/>
            <a:ext cx="2877561" cy="162167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195BD23-EFE4-011B-8A9F-BC646DA13D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485" y="4584521"/>
            <a:ext cx="2822693" cy="158509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37FC9E3-0BF2-7CF7-344B-4EFFA4677B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122" y="4387326"/>
            <a:ext cx="2866390" cy="16116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9972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743E94A-350C-9457-57BE-5BCCB1EE31A2}"/>
              </a:ext>
            </a:extLst>
          </p:cNvPr>
          <p:cNvSpPr txBox="1"/>
          <p:nvPr/>
        </p:nvSpPr>
        <p:spPr>
          <a:xfrm>
            <a:off x="2748169" y="360715"/>
            <a:ext cx="876134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uk-UA" alt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Інтерактивні завдання</a:t>
            </a:r>
            <a:endParaRPr lang="uk-UA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CB31381-243B-3EE3-C461-A5FDEA94C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397" y="2060852"/>
            <a:ext cx="5720603" cy="386282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C07DCB-AFAB-71E9-9BEB-093D28776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227" y="1981587"/>
            <a:ext cx="5165818" cy="395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04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743E94A-350C-9457-57BE-5BCCB1EE31A2}"/>
              </a:ext>
            </a:extLst>
          </p:cNvPr>
          <p:cNvSpPr txBox="1"/>
          <p:nvPr/>
        </p:nvSpPr>
        <p:spPr>
          <a:xfrm>
            <a:off x="2748169" y="360715"/>
            <a:ext cx="747351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uk-UA" alt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Тестові завдання</a:t>
            </a:r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A5B574-79C2-F994-9AF8-FDE73B035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78" y="2060952"/>
            <a:ext cx="5708158" cy="321083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82BE0AA-1CD3-8599-134C-203CF8D81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963" y="2060952"/>
            <a:ext cx="5708159" cy="321083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34747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743E94A-350C-9457-57BE-5BCCB1EE31A2}"/>
              </a:ext>
            </a:extLst>
          </p:cNvPr>
          <p:cNvSpPr txBox="1"/>
          <p:nvPr/>
        </p:nvSpPr>
        <p:spPr>
          <a:xfrm>
            <a:off x="2748169" y="360715"/>
            <a:ext cx="77565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uk-UA" alt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Тестові завдання</a:t>
            </a:r>
            <a:endParaRPr lang="uk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081F843-3792-A329-A9A7-523C1F961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59" y="2335741"/>
            <a:ext cx="5749941" cy="323434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7179943-ECF4-9A19-6457-E688901C5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514" y="2335741"/>
            <a:ext cx="5749940" cy="323434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98269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743E94A-350C-9457-57BE-5BCCB1EE31A2}"/>
              </a:ext>
            </a:extLst>
          </p:cNvPr>
          <p:cNvSpPr txBox="1"/>
          <p:nvPr/>
        </p:nvSpPr>
        <p:spPr>
          <a:xfrm>
            <a:off x="3130427" y="404258"/>
            <a:ext cx="762591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uk-UA" alt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Тестові завдання</a:t>
            </a:r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97666D-9C63-BC76-818A-4D0ACDD31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25" y="2215605"/>
            <a:ext cx="5735204" cy="321636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1DA483-BD79-BEF6-45E1-7079AF2F8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679" y="2215606"/>
            <a:ext cx="5717983" cy="321636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76946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B7E5E69-8B41-4FB3-88B1-D3B521401A97}"/>
              </a:ext>
            </a:extLst>
          </p:cNvPr>
          <p:cNvSpPr/>
          <p:nvPr/>
        </p:nvSpPr>
        <p:spPr>
          <a:xfrm>
            <a:off x="7385298" y="1982698"/>
            <a:ext cx="40217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uk-UA" sz="2400" dirty="0">
                <a:solidFill>
                  <a:prstClr val="black"/>
                </a:solidFill>
                <a:latin typeface="Georgia" panose="02040502050405020303" pitchFamily="18" charset="0"/>
              </a:rPr>
              <a:t>1</a:t>
            </a:r>
            <a:r>
              <a:rPr lang="uk-UA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До динамометра підвісили горизонтально шматочок тонкої дротини. Потім дротину привели в стикання з поверхню води і стали повільно піднімати динамометр. На рисунку зображено момент відриву дротини від поверхні рідини. </a:t>
            </a:r>
            <a:r>
              <a:rPr lang="uk-UA" sz="2400" spc="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Визначити</a:t>
            </a:r>
            <a:r>
              <a:rPr lang="uk-UA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коефіцієнт поверхневого натягу води.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117C894-340A-4196-9D43-AF9330498D50}"/>
              </a:ext>
            </a:extLst>
          </p:cNvPr>
          <p:cNvSpPr/>
          <p:nvPr/>
        </p:nvSpPr>
        <p:spPr>
          <a:xfrm>
            <a:off x="2518871" y="296749"/>
            <a:ext cx="94954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63525">
              <a:defRPr/>
            </a:pPr>
            <a:r>
              <a:rPr lang="uk-UA" altLang="ru-RU" sz="4400" b="1" dirty="0">
                <a:solidFill>
                  <a:prstClr val="white"/>
                </a:solidFill>
                <a:latin typeface="Monotype Corsiva" panose="03010101010201010101" pitchFamily="66" charset="0"/>
              </a:rPr>
              <a:t>Визначення поверхневого натягу рідини</a:t>
            </a:r>
            <a:endParaRPr kumimoji="0" lang="ru-UA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8C8525-DC66-4761-9C45-A0492D77395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62" y="1873185"/>
            <a:ext cx="5853832" cy="43740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5565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6498B1-F5AD-42CE-9B30-361AC96FC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1672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kumimoji="0" lang="uk-UA" sz="8800" b="1" i="1" u="none" strike="noStrike" kern="10" cap="none" spc="0" normalizeH="0" baseline="0" noProof="0" dirty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B7B7"/>
                </a:solidFill>
                <a:effectLst>
                  <a:outerShdw dist="53882" dir="2700000" algn="ctr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Дякую за увагу</a:t>
            </a:r>
            <a:endParaRPr lang="ru-UA" sz="60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414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117C894-340A-4196-9D43-AF9330498D50}"/>
              </a:ext>
            </a:extLst>
          </p:cNvPr>
          <p:cNvSpPr/>
          <p:nvPr/>
        </p:nvSpPr>
        <p:spPr>
          <a:xfrm>
            <a:off x="2518871" y="296749"/>
            <a:ext cx="94954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63525">
              <a:defRPr/>
            </a:pPr>
            <a:r>
              <a:rPr lang="uk-UA" altLang="ru-RU" sz="4400" b="1" dirty="0">
                <a:solidFill>
                  <a:prstClr val="white"/>
                </a:solidFill>
                <a:latin typeface="Monotype Corsiva" panose="03010101010201010101" pitchFamily="66" charset="0"/>
              </a:rPr>
              <a:t>Визначення поверхневого натягу рідини</a:t>
            </a:r>
            <a:endParaRPr kumimoji="0" lang="ru-UA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DC2255-F29C-4369-9E20-9E157B742A2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55" y="1643781"/>
            <a:ext cx="6083474" cy="4801459"/>
          </a:xfrm>
          <a:prstGeom prst="rect">
            <a:avLst/>
          </a:prstGeom>
          <a:noFill/>
          <a:ln w="3175">
            <a:solidFill>
              <a:sysClr val="window" lastClr="FFFFFF">
                <a:lumMod val="50000"/>
              </a:sysClr>
            </a:solidFill>
          </a:ln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FC905C2-4699-4295-997C-BB36B49E5150}"/>
              </a:ext>
            </a:extLst>
          </p:cNvPr>
          <p:cNvSpPr/>
          <p:nvPr/>
        </p:nvSpPr>
        <p:spPr>
          <a:xfrm>
            <a:off x="7341029" y="2151685"/>
            <a:ext cx="41829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Тонке дротяне кільце підвішене до динамометру занурюють у посудину з водою, потім повільно піднімають. На рисунку зображено момент відриву кільця від поверхні рідини. Яке значення коефіцієнта поверхневого натягу води отримано в цьому досліді</a:t>
            </a:r>
            <a:r>
              <a:rPr lang="uk-UA" sz="2400" dirty="0">
                <a:solidFill>
                  <a:prstClr val="black"/>
                </a:solidFill>
                <a:latin typeface="Georgia" panose="02040502050405020303" pitchFamily="18" charset="0"/>
              </a:rPr>
              <a:t>? 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4001935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117C894-340A-4196-9D43-AF9330498D50}"/>
              </a:ext>
            </a:extLst>
          </p:cNvPr>
          <p:cNvSpPr/>
          <p:nvPr/>
        </p:nvSpPr>
        <p:spPr>
          <a:xfrm>
            <a:off x="4147127" y="333696"/>
            <a:ext cx="66897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63525">
              <a:defRPr/>
            </a:pPr>
            <a:r>
              <a:rPr lang="uk-UA" altLang="ru-RU" sz="4400" b="1" dirty="0">
                <a:solidFill>
                  <a:prstClr val="white"/>
                </a:solidFill>
                <a:latin typeface="Monotype Corsiva" panose="03010101010201010101" pitchFamily="66" charset="0"/>
              </a:rPr>
              <a:t>Поверхневий  натяг рідини</a:t>
            </a:r>
            <a:endParaRPr kumimoji="0" lang="ru-UA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FC905C2-4699-4295-997C-BB36B49E5150}"/>
              </a:ext>
            </a:extLst>
          </p:cNvPr>
          <p:cNvSpPr/>
          <p:nvPr/>
        </p:nvSpPr>
        <p:spPr>
          <a:xfrm>
            <a:off x="3802091" y="1875713"/>
            <a:ext cx="737985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Краплина води в момент відривання від піпетки. Діаметр краплини  збільшено в 25 раз (масштаб на малюнку в міліметрах).</a:t>
            </a:r>
          </a:p>
          <a:p>
            <a:pPr algn="just"/>
            <a:r>
              <a:rPr lang="uk-UA" sz="2400" spc="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Визначити:</a:t>
            </a:r>
          </a:p>
          <a:p>
            <a:pPr marL="457200" indent="-457200" algn="just">
              <a:buAutoNum type="arabicPeriod"/>
            </a:pPr>
            <a:r>
              <a:rPr lang="uk-UA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Вагу краплини води (користуватись горизонтальним виміром діаметра краплини).</a:t>
            </a:r>
          </a:p>
          <a:p>
            <a:pPr marL="457200" indent="-457200" algn="just">
              <a:buAutoNum type="arabicPeriod"/>
            </a:pPr>
            <a:r>
              <a:rPr lang="uk-UA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Коефіцієнт поверхневого натягу рідини. </a:t>
            </a:r>
          </a:p>
          <a:p>
            <a:pPr marL="457200" indent="-457200" algn="just">
              <a:buAutoNum type="arabicPeriod"/>
            </a:pPr>
            <a:r>
              <a:rPr lang="uk-UA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Вагу краплини гасу, яку дістали б за допомогою цієї піпетки в таких самих умовах.</a:t>
            </a:r>
          </a:p>
          <a:p>
            <a:pPr marL="457200" indent="-457200" algn="just">
              <a:buAutoNum type="arabicPeriod"/>
            </a:pPr>
            <a:r>
              <a:rPr lang="uk-UA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Кількість молекул води в цій краплині.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72" y="2133747"/>
            <a:ext cx="2284922" cy="326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43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B7E5E69-8B41-4FB3-88B1-D3B521401A97}"/>
              </a:ext>
            </a:extLst>
          </p:cNvPr>
          <p:cNvSpPr/>
          <p:nvPr/>
        </p:nvSpPr>
        <p:spPr>
          <a:xfrm>
            <a:off x="5868554" y="1584631"/>
            <a:ext cx="574650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На малюнку представлено електричне коло.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1. Опишіть словами зображене електричне коло.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2. Намалюйте принципову схему зображеного електричного кола.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525A0A-9BCB-6621-B453-B28FB7C6E7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0" t="21111" r="10982" b="4327"/>
          <a:stretch/>
        </p:blipFill>
        <p:spPr>
          <a:xfrm>
            <a:off x="776287" y="1584631"/>
            <a:ext cx="4795156" cy="2467114"/>
          </a:xfrm>
          <a:prstGeom prst="rect">
            <a:avLst/>
          </a:prstGeom>
        </p:spPr>
      </p:pic>
      <p:sp>
        <p:nvSpPr>
          <p:cNvPr id="2" name="Прямоугольник 5">
            <a:extLst>
              <a:ext uri="{FF2B5EF4-FFF2-40B4-BE49-F238E27FC236}">
                <a16:creationId xmlns:a16="http://schemas.microsoft.com/office/drawing/2014/main" id="{DC01746A-EAC9-7450-E44B-EFBFDA009BAC}"/>
              </a:ext>
            </a:extLst>
          </p:cNvPr>
          <p:cNvSpPr/>
          <p:nvPr/>
        </p:nvSpPr>
        <p:spPr>
          <a:xfrm>
            <a:off x="3173865" y="396739"/>
            <a:ext cx="70613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Електричний струм</a:t>
            </a:r>
            <a:endParaRPr kumimoji="0" lang="uk-UA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663835-1016-9E04-052B-D22538A98101}"/>
              </a:ext>
            </a:extLst>
          </p:cNvPr>
          <p:cNvSpPr txBox="1"/>
          <p:nvPr/>
        </p:nvSpPr>
        <p:spPr>
          <a:xfrm>
            <a:off x="1093787" y="4119207"/>
            <a:ext cx="1063942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3. Позначте на ній знаками (+, –) полярність затискачів </a:t>
            </a:r>
            <a:r>
              <a:rPr kumimoji="0" 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електрови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мірювальних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приладів, а стрілками – напрямок струму в колі.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4. Визначте ціну поділу електровимірювальних приладів.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                               С </a:t>
            </a:r>
            <a:r>
              <a:rPr kumimoji="0" lang="uk-UA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=                 С </a:t>
            </a:r>
            <a:r>
              <a:rPr kumimoji="0" lang="uk-UA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V 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5. Визначте показання амперметра та вольтметра в системі СІ.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6. Визначте опір реостату.</a:t>
            </a:r>
          </a:p>
        </p:txBody>
      </p:sp>
    </p:spTree>
    <p:extLst>
      <p:ext uri="{BB962C8B-B14F-4D97-AF65-F5344CB8AC3E}">
        <p14:creationId xmlns:p14="http://schemas.microsoft.com/office/powerpoint/2010/main" val="3206217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117C894-340A-4196-9D43-AF9330498D50}"/>
              </a:ext>
            </a:extLst>
          </p:cNvPr>
          <p:cNvSpPr/>
          <p:nvPr/>
        </p:nvSpPr>
        <p:spPr>
          <a:xfrm>
            <a:off x="4501001" y="343436"/>
            <a:ext cx="70613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Електричний струм</a:t>
            </a:r>
            <a:endParaRPr kumimoji="0" lang="uk-UA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FC905C2-4699-4295-997C-BB36B49E5150}"/>
              </a:ext>
            </a:extLst>
          </p:cNvPr>
          <p:cNvSpPr/>
          <p:nvPr/>
        </p:nvSpPr>
        <p:spPr>
          <a:xfrm>
            <a:off x="5032125" y="1574489"/>
            <a:ext cx="683858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Моток нікелінового дроту А включений в електричне коло так, як показано на малюнку.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Опишіть словами зображене електричне коло.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Намалюйте принципову схему зображеного електричного кола. Позначте на ній знаками (+, –) полярність затискачів </a:t>
            </a:r>
            <a:r>
              <a:rPr kumimoji="0" lang="uk-UA" sz="2400" b="0" i="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електровимірю</a:t>
            </a:r>
            <a:r>
              <a:rPr kumimoji="0" lang="uk-UA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-вальних приладів.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Визначте площу перерізу нікелінового дроту.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 Визначте опір мотка нікелінового дроту.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 Визначте довжину нікелінового дроту, якщо його питомий опір ρ = 4,2·10</a:t>
            </a:r>
            <a:r>
              <a:rPr kumimoji="0" lang="uk-UA" sz="2400" b="0" i="0" u="none" strike="noStrike" kern="1200" cap="none" spc="0" normalizeH="0" baseline="3000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7 </a:t>
            </a:r>
            <a:r>
              <a:rPr kumimoji="0" lang="uk-UA" sz="2400" b="0" i="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Ом</a:t>
            </a:r>
            <a:r>
              <a:rPr kumimoji="0" lang="uk-UA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·м.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860B4A7-768C-F692-226A-BA3AF8E009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072" y="150682"/>
            <a:ext cx="4054929" cy="36518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10FFA22-8640-2DAF-2F96-910B34B571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933" y="3953379"/>
            <a:ext cx="4333630" cy="256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42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117C894-340A-4196-9D43-AF9330498D50}"/>
              </a:ext>
            </a:extLst>
          </p:cNvPr>
          <p:cNvSpPr/>
          <p:nvPr/>
        </p:nvSpPr>
        <p:spPr>
          <a:xfrm>
            <a:off x="2998772" y="250371"/>
            <a:ext cx="70613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Електричний струм</a:t>
            </a:r>
            <a:endParaRPr kumimoji="0" lang="uk-UA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FC905C2-4699-4295-997C-BB36B49E5150}"/>
              </a:ext>
            </a:extLst>
          </p:cNvPr>
          <p:cNvSpPr/>
          <p:nvPr/>
        </p:nvSpPr>
        <p:spPr>
          <a:xfrm>
            <a:off x="772886" y="1574489"/>
            <a:ext cx="110978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 </a:t>
            </a:r>
            <a:r>
              <a:rPr kumimoji="0" lang="ru-RU" sz="2400" b="0" i="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Накреслити</a:t>
            </a:r>
            <a:r>
              <a:rPr kumimoji="0" lang="ru-RU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схему </a:t>
            </a:r>
            <a:r>
              <a:rPr kumimoji="0" lang="ru-RU" sz="2400" b="0" i="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електричного</a:t>
            </a:r>
            <a:r>
              <a:rPr kumimoji="0" lang="ru-RU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кола, </a:t>
            </a:r>
            <a:r>
              <a:rPr kumimoji="0" lang="ru-RU" sz="2400" b="0" i="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зображеної</a:t>
            </a:r>
            <a:r>
              <a:rPr kumimoji="0" lang="ru-RU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на </a:t>
            </a:r>
            <a:r>
              <a:rPr kumimoji="0" lang="ru-RU" sz="2400" b="0" i="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малюнку</a:t>
            </a:r>
            <a:r>
              <a:rPr kumimoji="0" lang="ru-RU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554542-05D0-634E-2452-7548D596EB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97" t="18730" r="20804" b="3651"/>
          <a:stretch/>
        </p:blipFill>
        <p:spPr>
          <a:xfrm>
            <a:off x="2318658" y="2428182"/>
            <a:ext cx="6259286" cy="40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42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117C894-340A-4196-9D43-AF9330498D50}"/>
              </a:ext>
            </a:extLst>
          </p:cNvPr>
          <p:cNvSpPr/>
          <p:nvPr/>
        </p:nvSpPr>
        <p:spPr>
          <a:xfrm>
            <a:off x="2998772" y="250371"/>
            <a:ext cx="70613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Електричний струм</a:t>
            </a:r>
            <a:endParaRPr kumimoji="0" lang="uk-UA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C03D31-094D-5AF1-4ACF-EE8220DA36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5" t="17619" r="893" b="2063"/>
          <a:stretch/>
        </p:blipFill>
        <p:spPr>
          <a:xfrm>
            <a:off x="772885" y="1480525"/>
            <a:ext cx="10831286" cy="507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71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117C894-340A-4196-9D43-AF9330498D50}"/>
              </a:ext>
            </a:extLst>
          </p:cNvPr>
          <p:cNvSpPr/>
          <p:nvPr/>
        </p:nvSpPr>
        <p:spPr>
          <a:xfrm>
            <a:off x="2518871" y="296749"/>
            <a:ext cx="94954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63525">
              <a:defRPr/>
            </a:pPr>
            <a:r>
              <a:rPr lang="uk-UA" altLang="ru-RU" sz="4400" b="1" dirty="0">
                <a:solidFill>
                  <a:prstClr val="white"/>
                </a:solidFill>
                <a:latin typeface="Monotype Corsiva" panose="03010101010201010101" pitchFamily="66" charset="0"/>
              </a:rPr>
              <a:t>Визначення модуля пружності речовини </a:t>
            </a:r>
            <a:endParaRPr kumimoji="0" lang="ru-UA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FC905C2-4699-4295-997C-BB36B49E5150}"/>
              </a:ext>
            </a:extLst>
          </p:cNvPr>
          <p:cNvSpPr/>
          <p:nvPr/>
        </p:nvSpPr>
        <p:spPr>
          <a:xfrm>
            <a:off x="7266614" y="1555611"/>
            <a:ext cx="423562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 мотка мідного дроту відрізали частину та закріпили між точками </a:t>
            </a:r>
            <a:r>
              <a:rPr lang="uk-UA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uk-UA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uk-UA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uk-UA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спеціального пристрою. В точці </a:t>
            </a:r>
            <a:r>
              <a:rPr lang="uk-UA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uk-UA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цього пристрою є стрілка, яка переміщується за шкалою. В точці </a:t>
            </a:r>
            <a:r>
              <a:rPr lang="uk-UA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uk-UA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 дроту підвісили вантаж. </a:t>
            </a:r>
            <a:r>
              <a:rPr lang="uk-UA" sz="2400" spc="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Визначити </a:t>
            </a:r>
            <a:r>
              <a:rPr lang="uk-UA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напругу у мідному дроті а також модуль Юнга, якщо елементи кожного рисунку представлені в одному тому же масштабі.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DA06034-DF25-4C9B-ABD7-45EBAF125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47" y="2024259"/>
            <a:ext cx="6688050" cy="432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70872"/>
      </p:ext>
    </p:extLst>
  </p:cSld>
  <p:clrMapOvr>
    <a:masterClrMapping/>
  </p:clrMapOvr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2317</TotalTime>
  <Words>755</Words>
  <Application>Microsoft Office PowerPoint</Application>
  <PresentationFormat>Широкоэкранный</PresentationFormat>
  <Paragraphs>82</Paragraphs>
  <Slides>20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Georgia</vt:lpstr>
      <vt:lpstr>Monotype Corsiva</vt:lpstr>
      <vt:lpstr>2_Тема Office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Наочні задачі з фізики як засіб розвитку уяви й творчих здібностей учнів ПТНЗ</dc:title>
  <dc:creator>Елена</dc:creator>
  <cp:lastModifiedBy>Administrator</cp:lastModifiedBy>
  <cp:revision>61</cp:revision>
  <dcterms:created xsi:type="dcterms:W3CDTF">2023-09-23T16:06:13Z</dcterms:created>
  <dcterms:modified xsi:type="dcterms:W3CDTF">2023-09-27T12:03:30Z</dcterms:modified>
</cp:coreProperties>
</file>