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6858000" cy="9144000"/>
  <p:embeddedFontLst>
    <p:embeddedFont>
      <p:font typeface="Pinyon Script"/>
      <p:regular r:id="rId20"/>
    </p:embeddedFont>
    <p:embeddedFont>
      <p:font typeface="Libre Franklin"/>
      <p:regular r:id="rId21"/>
      <p:bold r:id="rId22"/>
      <p:italic r:id="rId23"/>
      <p:boldItalic r:id="rId24"/>
    </p:embeddedFont>
    <p:embeddedFont>
      <p:font typeface="Bodoni"/>
      <p:regular r:id="rId25"/>
      <p:bold r:id="rId26"/>
      <p:italic r:id="rId27"/>
      <p:boldItalic r:id="rId2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r:id="rId29" roundtripDataSignature="AMtx7miKY/mS8opqW7w1OdWn0C14FNa9q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1" name="Katy Zapolna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PinyonScript-regular.fntdata"/><Relationship Id="rId22" Type="http://schemas.openxmlformats.org/officeDocument/2006/relationships/font" Target="fonts/LibreFranklin-bold.fntdata"/><Relationship Id="rId21" Type="http://schemas.openxmlformats.org/officeDocument/2006/relationships/font" Target="fonts/LibreFranklin-regular.fntdata"/><Relationship Id="rId24" Type="http://schemas.openxmlformats.org/officeDocument/2006/relationships/font" Target="fonts/LibreFranklin-boldItalic.fntdata"/><Relationship Id="rId23" Type="http://schemas.openxmlformats.org/officeDocument/2006/relationships/font" Target="fonts/LibreFranklin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3.xml"/><Relationship Id="rId26" Type="http://schemas.openxmlformats.org/officeDocument/2006/relationships/font" Target="fonts/Bodoni-bold.fntdata"/><Relationship Id="rId25" Type="http://schemas.openxmlformats.org/officeDocument/2006/relationships/font" Target="fonts/Bodoni-regular.fntdata"/><Relationship Id="rId28" Type="http://schemas.openxmlformats.org/officeDocument/2006/relationships/font" Target="fonts/Bodoni-boldItalic.fntdata"/><Relationship Id="rId27" Type="http://schemas.openxmlformats.org/officeDocument/2006/relationships/font" Target="fonts/Bodoni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customschemas.google.com/relationships/presentationmetadata" Target="meta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3-09-28T07:20:42.915">
    <p:pos x="6000" y="0"/>
    <p:text>Викладач англійської мови: Катерина ЗАПОЛЬНА</p:text>
    <p:extLst>
      <p:ext uri="{C676402C-5697-4E1C-873F-D02D1690AC5C}">
        <p15:threadingInfo timeZoneBias="0"/>
      </p:ext>
      <p:ext uri="http://customooxmlschemas.google.com/">
        <go:slidesCustomData xmlns:go="http://customooxmlschemas.google.com/" commentPostId="AAAA5-jhog0"/>
      </p:ext>
    </p:extLs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ru-RU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5" name="Google Shape;15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5" name="Google Shape;165;p1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9" name="Google Shape;149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ый слайд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5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0" name="Google Shape;20;p15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1" name="Google Shape;21;p15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2" name="Google Shape;22;p15"/>
          <p:cNvSpPr txBox="1"/>
          <p:nvPr>
            <p:ph type="ctrTitle"/>
          </p:nvPr>
        </p:nvSpPr>
        <p:spPr>
          <a:xfrm>
            <a:off x="228599" y="2819400"/>
            <a:ext cx="86868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Bodoni"/>
              <a:buNone/>
              <a:defRPr b="0" sz="7200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5"/>
          <p:cNvSpPr txBox="1"/>
          <p:nvPr>
            <p:ph idx="1" type="subTitle"/>
          </p:nvPr>
        </p:nvSpPr>
        <p:spPr>
          <a:xfrm>
            <a:off x="571499" y="4800600"/>
            <a:ext cx="80010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lvl="1" algn="ctr">
              <a:spcBef>
                <a:spcPts val="400"/>
              </a:spcBef>
              <a:spcAft>
                <a:spcPts val="0"/>
              </a:spcAft>
              <a:buSzPts val="17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280"/>
              </a:spcBef>
              <a:spcAft>
                <a:spcPts val="0"/>
              </a:spcAft>
              <a:buSzPts val="14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5"/>
          <p:cNvSpPr txBox="1"/>
          <p:nvPr>
            <p:ph idx="11" type="ftr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5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accen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b="0" i="0" sz="3200" u="none" cap="none" strike="noStrike">
              <a:solidFill>
                <a:schemeClr val="accen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27" name="Google Shape;27;p15"/>
          <p:cNvSpPr txBox="1"/>
          <p:nvPr>
            <p:ph idx="12" type="sldNum"/>
          </p:nvPr>
        </p:nvSpPr>
        <p:spPr>
          <a:xfrm>
            <a:off x="3962399" y="4392168"/>
            <a:ext cx="1219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dk2"/>
                </a:solidFill>
                <a:latin typeface="Bodoni"/>
                <a:ea typeface="Bodoni"/>
                <a:cs typeface="Bodoni"/>
                <a:sym typeface="Bodoni"/>
              </a:defRPr>
            </a:lvl1pPr>
            <a:lvl2pPr indent="0" lvl="1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dk2"/>
                </a:solidFill>
                <a:latin typeface="Bodoni"/>
                <a:ea typeface="Bodoni"/>
                <a:cs typeface="Bodoni"/>
                <a:sym typeface="Bodoni"/>
              </a:defRPr>
            </a:lvl2pPr>
            <a:lvl3pPr indent="0" lvl="2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dk2"/>
                </a:solidFill>
                <a:latin typeface="Bodoni"/>
                <a:ea typeface="Bodoni"/>
                <a:cs typeface="Bodoni"/>
                <a:sym typeface="Bodoni"/>
              </a:defRPr>
            </a:lvl3pPr>
            <a:lvl4pPr indent="0" lvl="3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dk2"/>
                </a:solidFill>
                <a:latin typeface="Bodoni"/>
                <a:ea typeface="Bodoni"/>
                <a:cs typeface="Bodoni"/>
                <a:sym typeface="Bodoni"/>
              </a:defRPr>
            </a:lvl4pPr>
            <a:lvl5pPr indent="0" lvl="4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dk2"/>
                </a:solidFill>
                <a:latin typeface="Bodoni"/>
                <a:ea typeface="Bodoni"/>
                <a:cs typeface="Bodoni"/>
                <a:sym typeface="Bodoni"/>
              </a:defRPr>
            </a:lvl5pPr>
            <a:lvl6pPr indent="0" lvl="5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dk2"/>
                </a:solidFill>
                <a:latin typeface="Bodoni"/>
                <a:ea typeface="Bodoni"/>
                <a:cs typeface="Bodoni"/>
                <a:sym typeface="Bodoni"/>
              </a:defRPr>
            </a:lvl6pPr>
            <a:lvl7pPr indent="0" lvl="6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dk2"/>
                </a:solidFill>
                <a:latin typeface="Bodoni"/>
                <a:ea typeface="Bodoni"/>
                <a:cs typeface="Bodoni"/>
                <a:sym typeface="Bodoni"/>
              </a:defRPr>
            </a:lvl7pPr>
            <a:lvl8pPr indent="0" lvl="7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dk2"/>
                </a:solidFill>
                <a:latin typeface="Bodoni"/>
                <a:ea typeface="Bodoni"/>
                <a:cs typeface="Bodoni"/>
                <a:sym typeface="Bodoni"/>
              </a:defRPr>
            </a:lvl8pPr>
            <a:lvl9pPr indent="0" lvl="8" marL="0" algn="ctr">
              <a:spcBef>
                <a:spcPts val="0"/>
              </a:spcBef>
              <a:buNone/>
              <a:defRPr b="0" i="0" sz="2400" u="none" cap="none" strike="noStrike">
                <a:solidFill>
                  <a:schemeClr val="dk2"/>
                </a:solidFill>
                <a:latin typeface="Bodoni"/>
                <a:ea typeface="Bodoni"/>
                <a:cs typeface="Bodoni"/>
                <a:sym typeface="Bodon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28" name="Google Shape;28;p15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chemeClr val="accent1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b="0" i="0" sz="3200" u="none" cap="none" strike="noStrike">
              <a:solidFill>
                <a:schemeClr val="accen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вертикальный текст" type="vertTx">
  <p:cSld name="VERTICAL_TEXT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4"/>
          <p:cNvSpPr txBox="1"/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4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🙡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94" name="Google Shape;94;p2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2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ый заголовок и текст" showMasterSp="0" type="vertTitleAndTx">
  <p:cSld name="VERTICAL_TITLE_AND_VERTICAL_TEXT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5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99" name="Google Shape;99;p25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00" name="Google Shape;100;p25"/>
          <p:cNvSpPr txBox="1"/>
          <p:nvPr>
            <p:ph type="title"/>
          </p:nvPr>
        </p:nvSpPr>
        <p:spPr>
          <a:xfrm rot="5400000">
            <a:off x="5113338" y="2476501"/>
            <a:ext cx="5851525" cy="1447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5"/>
          <p:cNvSpPr txBox="1"/>
          <p:nvPr>
            <p:ph idx="1" type="body"/>
          </p:nvPr>
        </p:nvSpPr>
        <p:spPr>
          <a:xfrm rot="5400000">
            <a:off x="708024" y="23813"/>
            <a:ext cx="5851525" cy="63531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🙡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102" name="Google Shape;102;p2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p2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5"/>
          <p:cNvSpPr txBox="1"/>
          <p:nvPr>
            <p:ph idx="12" type="sldNum"/>
          </p:nvPr>
        </p:nvSpPr>
        <p:spPr>
          <a:xfrm>
            <a:off x="60960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05" name="Google Shape;105;p25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объект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6"/>
          <p:cNvSpPr txBox="1"/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14325" lvl="0" marL="457200" algn="l">
              <a:spcBef>
                <a:spcPts val="360"/>
              </a:spcBef>
              <a:spcAft>
                <a:spcPts val="0"/>
              </a:spcAft>
              <a:buSzPts val="1350"/>
              <a:buChar char="🙡"/>
              <a:defRPr/>
            </a:lvl1pPr>
            <a:lvl2pPr indent="-325755" lvl="1" marL="914400" algn="l">
              <a:spcBef>
                <a:spcPts val="360"/>
              </a:spcBef>
              <a:spcAft>
                <a:spcPts val="0"/>
              </a:spcAft>
              <a:buSzPts val="1530"/>
              <a:buChar char="o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 слайд" showMasterSp="0" type="blank">
  <p:cSld name="BLANK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раздела" showMasterSp="0" type="secHead">
  <p:cSld name="SECTION_HEADER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8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1" name="Google Shape;41;p18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2" name="Google Shape;42;p1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3" name="Google Shape;43;p18"/>
          <p:cNvSpPr txBox="1"/>
          <p:nvPr>
            <p:ph type="title"/>
          </p:nvPr>
        </p:nvSpPr>
        <p:spPr>
          <a:xfrm>
            <a:off x="228599" y="2819400"/>
            <a:ext cx="8686800" cy="14630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Bodoni"/>
              <a:buNone/>
              <a:defRPr b="0" sz="72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8"/>
          <p:cNvSpPr txBox="1"/>
          <p:nvPr>
            <p:ph idx="1" type="body"/>
          </p:nvPr>
        </p:nvSpPr>
        <p:spPr>
          <a:xfrm>
            <a:off x="571499" y="4800600"/>
            <a:ext cx="8001000" cy="54864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00"/>
              </a:spcBef>
              <a:spcAft>
                <a:spcPts val="0"/>
              </a:spcAft>
              <a:buSzPts val="1500"/>
              <a:buNone/>
              <a:defRPr sz="20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SzPts val="153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5" name="Google Shape;45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11" type="ftr"/>
          </p:nvPr>
        </p:nvSpPr>
        <p:spPr>
          <a:xfrm>
            <a:off x="5791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8"/>
          <p:cNvSpPr txBox="1"/>
          <p:nvPr>
            <p:ph idx="12" type="sldNum"/>
          </p:nvPr>
        </p:nvSpPr>
        <p:spPr>
          <a:xfrm>
            <a:off x="3959352" y="4389120"/>
            <a:ext cx="121615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algn="ctr">
              <a:spcBef>
                <a:spcPts val="0"/>
              </a:spcBef>
              <a:buNone/>
              <a:defRPr b="0" i="0" sz="24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48" name="Google Shape;48;p18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🙢</a:t>
            </a:r>
            <a:endParaRPr b="0" i="0" sz="32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49" name="Google Shape;49;p18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ru-RU" sz="3200" u="none" cap="none" strike="noStrike">
                <a:solidFill>
                  <a:srgbClr val="FFFFFF"/>
                </a:solidFill>
                <a:latin typeface="Libre Franklin"/>
                <a:ea typeface="Libre Franklin"/>
                <a:cs typeface="Libre Franklin"/>
                <a:sym typeface="Libre Franklin"/>
              </a:rPr>
              <a:t>🙠</a:t>
            </a:r>
            <a:endParaRPr b="0" i="0" sz="32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ъекта" type="twoObj">
  <p:cSld name="TWO_OBJECTS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9"/>
          <p:cNvSpPr txBox="1"/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algn="l">
              <a:spcBef>
                <a:spcPts val="560"/>
              </a:spcBef>
              <a:spcAft>
                <a:spcPts val="0"/>
              </a:spcAft>
              <a:buSzPts val="2100"/>
              <a:buChar char="🙡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53" name="Google Shape;53;p19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61950" lvl="0" marL="457200" algn="l">
              <a:spcBef>
                <a:spcPts val="560"/>
              </a:spcBef>
              <a:spcAft>
                <a:spcPts val="0"/>
              </a:spcAft>
              <a:buSzPts val="2100"/>
              <a:buChar char="🙡"/>
              <a:defRPr sz="2800"/>
            </a:lvl1pPr>
            <a:lvl2pPr indent="-358140" lvl="1" marL="914400" algn="l">
              <a:spcBef>
                <a:spcPts val="480"/>
              </a:spcBef>
              <a:spcAft>
                <a:spcPts val="0"/>
              </a:spcAft>
              <a:buSzPts val="2040"/>
              <a:buChar char="o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54" name="Google Shape;54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Сравнение" type="twoTxTwoObj">
  <p:cSld name="TWO_OBJECTS_WITH_TEXT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20"/>
          <p:cNvSpPr txBox="1"/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Bodon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0" name="Google Shape;60;p20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SzPts val="1800"/>
              <a:buChar char="🙡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61" name="Google Shape;61;p20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ctr">
              <a:spcBef>
                <a:spcPts val="480"/>
              </a:spcBef>
              <a:spcAft>
                <a:spcPts val="0"/>
              </a:spcAft>
              <a:buSzPts val="18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SzPts val="17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62" name="Google Shape;62;p20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480"/>
              </a:spcBef>
              <a:spcAft>
                <a:spcPts val="0"/>
              </a:spcAft>
              <a:buSzPts val="1800"/>
              <a:buChar char="🙡"/>
              <a:defRPr sz="2400"/>
            </a:lvl1pPr>
            <a:lvl2pPr indent="-336550" lvl="1" marL="914400" algn="l">
              <a:spcBef>
                <a:spcPts val="400"/>
              </a:spcBef>
              <a:spcAft>
                <a:spcPts val="0"/>
              </a:spcAft>
              <a:buSzPts val="1700"/>
              <a:buChar char="o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63" name="Google Shape;63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олько заголовок" type="titleOnly">
  <p:cSld name="TITLE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21"/>
          <p:cNvSpPr txBox="1"/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Объект с подписью" type="objTx">
  <p:cSld name="OBJECT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2"/>
          <p:cNvSpPr txBox="1"/>
          <p:nvPr>
            <p:ph type="title"/>
          </p:nvPr>
        </p:nvSpPr>
        <p:spPr>
          <a:xfrm>
            <a:off x="457200" y="273050"/>
            <a:ext cx="5638800" cy="9461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Bodoni"/>
              <a:buNone/>
              <a:defRPr b="0"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2"/>
          <p:cNvSpPr txBox="1"/>
          <p:nvPr>
            <p:ph idx="1" type="body"/>
          </p:nvPr>
        </p:nvSpPr>
        <p:spPr>
          <a:xfrm>
            <a:off x="438912" y="1719072"/>
            <a:ext cx="8247888" cy="4535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640"/>
              </a:spcBef>
              <a:spcAft>
                <a:spcPts val="0"/>
              </a:spcAft>
              <a:buSzPts val="2400"/>
              <a:buChar char="🙡"/>
              <a:defRPr sz="3200"/>
            </a:lvl1pPr>
            <a:lvl2pPr indent="-379730" lvl="1" marL="914400" algn="l">
              <a:spcBef>
                <a:spcPts val="560"/>
              </a:spcBef>
              <a:spcAft>
                <a:spcPts val="0"/>
              </a:spcAft>
              <a:buSzPts val="2380"/>
              <a:buChar char="o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74" name="Google Shape;74;p2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77" name="Google Shape;77;p22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78" name="Google Shape;78;p22"/>
          <p:cNvSpPr txBox="1"/>
          <p:nvPr>
            <p:ph idx="2" type="body"/>
          </p:nvPr>
        </p:nvSpPr>
        <p:spPr>
          <a:xfrm>
            <a:off x="6248400" y="274320"/>
            <a:ext cx="2743200" cy="9448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9" name="Google Shape;79;p22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0" name="Google Shape;80;p22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с подписью" type="picTx">
  <p:cSld name="PICTURE_WITH_CAPTION_TEX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3"/>
          <p:cNvSpPr/>
          <p:nvPr>
            <p:ph idx="2" type="pic"/>
          </p:nvPr>
        </p:nvSpPr>
        <p:spPr>
          <a:xfrm>
            <a:off x="436880" y="1717040"/>
            <a:ext cx="8249920" cy="4531360"/>
          </a:xfrm>
          <a:prstGeom prst="rect">
            <a:avLst/>
          </a:prstGeom>
          <a:solidFill>
            <a:srgbClr val="EBEBEB"/>
          </a:solidFill>
          <a:ln>
            <a:noFill/>
          </a:ln>
          <a:effectLst>
            <a:outerShdw blurRad="76200" rotWithShape="0" algn="ctr" dir="3600000" dist="38100">
              <a:srgbClr val="000000">
                <a:alpha val="49803"/>
              </a:srgbClr>
            </a:outerShdw>
          </a:effectLst>
        </p:spPr>
      </p:sp>
      <p:sp>
        <p:nvSpPr>
          <p:cNvPr id="83" name="Google Shape;83;p2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86" name="Google Shape;86;p23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7" name="Google Shape;87;p23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88" name="Google Shape;88;p23"/>
          <p:cNvSpPr txBox="1"/>
          <p:nvPr>
            <p:ph type="title"/>
          </p:nvPr>
        </p:nvSpPr>
        <p:spPr>
          <a:xfrm>
            <a:off x="381000" y="228600"/>
            <a:ext cx="5638800" cy="1005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Bodoni"/>
              <a:buNone/>
              <a:defRPr b="0" sz="4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9" name="Google Shape;89;p23"/>
          <p:cNvSpPr txBox="1"/>
          <p:nvPr>
            <p:ph idx="1" type="body"/>
          </p:nvPr>
        </p:nvSpPr>
        <p:spPr>
          <a:xfrm>
            <a:off x="6248400" y="228600"/>
            <a:ext cx="2819400" cy="100584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SzPts val="1200"/>
              <a:buNone/>
              <a:defRPr sz="1600">
                <a:solidFill>
                  <a:srgbClr val="FFFFFF"/>
                </a:solidFill>
              </a:defRPr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SzPts val="102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0" name="Google Shape;90;p23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 rotWithShape="1">
          <a:blip r:embed="rId1">
            <a:alphaModFix/>
          </a:blip>
          <a:tile algn="tl" flip="none" tx="0" sx="52000" ty="0" sy="52000"/>
        </a:blip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4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1" name="Google Shape;11;p14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  <p:sp>
        <p:nvSpPr>
          <p:cNvPr id="12" name="Google Shape;12;p14"/>
          <p:cNvSpPr txBox="1"/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400"/>
              <a:buFont typeface="Bodoni"/>
              <a:buNone/>
              <a:defRPr b="0" i="0" sz="5400" u="none" cap="none" strike="noStrike">
                <a:solidFill>
                  <a:srgbClr val="FFFFFF"/>
                </a:solidFill>
                <a:latin typeface="Bodoni"/>
                <a:ea typeface="Bodoni"/>
                <a:cs typeface="Bodoni"/>
                <a:sym typeface="Bodon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Char char="🙡"/>
              <a:defRPr b="0" i="0" sz="2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-33655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700"/>
              <a:buFont typeface="Courier New"/>
              <a:buChar char="o"/>
              <a:defRPr b="0" i="0" sz="20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-317500" lvl="4" marL="22860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-317500" lvl="5" marL="2743200" marR="0" rtl="0" algn="l">
              <a:spcBef>
                <a:spcPts val="280"/>
              </a:spcBef>
              <a:spcAft>
                <a:spcPts val="0"/>
              </a:spcAft>
              <a:buClr>
                <a:schemeClr val="accent6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-317500" lvl="6" marL="3200400" marR="0" rtl="0" algn="l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-317500" lvl="7" marL="36576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5"/>
              </a:buClr>
              <a:buSzPts val="1400"/>
              <a:buFont typeface="Arial"/>
              <a:buChar char="•"/>
              <a:defRPr b="0" i="0" sz="14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4" name="Google Shape;14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5" name="Google Shape;15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/>
        </p:txBody>
      </p:sp>
      <p:sp>
        <p:nvSpPr>
          <p:cNvPr id="16" name="Google Shape;16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Libre Franklin"/>
                <a:ea typeface="Libre Franklin"/>
                <a:cs typeface="Libre Franklin"/>
                <a:sym typeface="Libre Frankli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  <p:sp>
        <p:nvSpPr>
          <p:cNvPr id="17" name="Google Shape;17;p14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Libre Franklin"/>
              <a:ea typeface="Libre Franklin"/>
              <a:cs typeface="Libre Franklin"/>
              <a:sym typeface="Libre Franklin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comments" Target="../comments/comment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"/>
          <p:cNvSpPr txBox="1"/>
          <p:nvPr/>
        </p:nvSpPr>
        <p:spPr>
          <a:xfrm>
            <a:off x="0" y="0"/>
            <a:ext cx="8644500" cy="116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18034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u="sng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Розвиток особистості здобувачів освіти ЗП(ПТ)О як наслідок упровадження компетентнісного підходу до завчання з дистанційною формою</a:t>
            </a:r>
            <a:endParaRPr b="1" u="sng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  <a:p>
            <a:pPr indent="18034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-RU" u="sng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Підтема:</a:t>
            </a:r>
            <a:r>
              <a:rPr b="1" lang="ru-RU">
                <a:solidFill>
                  <a:schemeClr val="dk1"/>
                </a:solidFill>
                <a:latin typeface="Times"/>
                <a:ea typeface="Times"/>
                <a:cs typeface="Times"/>
                <a:sym typeface="Times"/>
              </a:rPr>
              <a:t> " Розвиток творчих здібностей учнів на уроках англійської мови".</a:t>
            </a:r>
            <a:endParaRPr b="1">
              <a:solidFill>
                <a:schemeClr val="dk1"/>
              </a:solidFill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400"/>
              <a:buChar char="🙡"/>
            </a:pPr>
            <a:r>
              <a:rPr b="1" lang="ru-RU" sz="3200">
                <a:solidFill>
                  <a:srgbClr val="002060"/>
                </a:solidFill>
              </a:rPr>
              <a:t>Важливим є спілкування, співпраця вчителя і учнів на уроці.</a:t>
            </a:r>
            <a:endParaRPr/>
          </a:p>
          <a:p>
            <a:pPr indent="-190500" lvl="0" marL="342900" rtl="0" algn="l"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3200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🙡"/>
            </a:pPr>
            <a:r>
              <a:rPr b="1" lang="ru-RU" sz="3200">
                <a:solidFill>
                  <a:srgbClr val="002060"/>
                </a:solidFill>
              </a:rPr>
              <a:t> Зібратися разом – це початок,</a:t>
            </a:r>
            <a:endParaRPr b="1" sz="3200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🙡"/>
            </a:pPr>
            <a:r>
              <a:rPr b="1" lang="ru-RU" sz="3200">
                <a:solidFill>
                  <a:srgbClr val="002060"/>
                </a:solidFill>
              </a:rPr>
              <a:t>Триматися разом – це прогрес,</a:t>
            </a:r>
            <a:endParaRPr b="1" sz="3200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SzPts val="2400"/>
              <a:buChar char="🙡"/>
            </a:pPr>
            <a:r>
              <a:rPr b="1" lang="ru-RU" sz="3200">
                <a:solidFill>
                  <a:srgbClr val="002060"/>
                </a:solidFill>
              </a:rPr>
              <a:t>Працювати разом – це успіх.</a:t>
            </a:r>
            <a:endParaRPr b="1" sz="3200">
              <a:solidFill>
                <a:srgbClr val="002060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t/>
            </a:r>
            <a:endParaRPr b="1" sz="3200">
              <a:solidFill>
                <a:srgbClr val="002060"/>
              </a:solidFill>
            </a:endParaRPr>
          </a:p>
          <a:p>
            <a:pPr indent="0" lvl="0" marL="0" rtl="0" algn="l">
              <a:spcBef>
                <a:spcPts val="640"/>
              </a:spcBef>
              <a:spcAft>
                <a:spcPts val="0"/>
              </a:spcAft>
              <a:buSzPts val="2400"/>
              <a:buNone/>
            </a:pPr>
            <a:r>
              <a:rPr b="1" lang="ru-RU" sz="3200">
                <a:solidFill>
                  <a:srgbClr val="002060"/>
                </a:solidFill>
              </a:rPr>
              <a:t>Генрі Форд</a:t>
            </a:r>
            <a:endParaRPr b="1" sz="32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Google Shape;162;p11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55750" y="1600200"/>
            <a:ext cx="6034088" cy="45259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2"/>
          <p:cNvSpPr/>
          <p:nvPr/>
        </p:nvSpPr>
        <p:spPr>
          <a:xfrm>
            <a:off x="395536" y="2204864"/>
            <a:ext cx="8496944" cy="37856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449580" lvl="0" marL="0" marR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ru-RU" sz="3200" u="none" cap="none" strike="noStrike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Кожна дитина особлива, по-своєму неповторна й обдарована. Звернення вчителя до її найкращих почуттів обов’язково матиме успіх і знайде відгук у дитячих серцях.</a:t>
            </a:r>
            <a:endParaRPr b="0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3"/>
          <p:cNvSpPr txBox="1"/>
          <p:nvPr>
            <p:ph type="ctrTitle"/>
          </p:nvPr>
        </p:nvSpPr>
        <p:spPr>
          <a:xfrm>
            <a:off x="228599" y="2819400"/>
            <a:ext cx="86868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600"/>
              <a:buFont typeface="Pinyon Script"/>
              <a:buNone/>
            </a:pPr>
            <a:r>
              <a:rPr lang="ru-RU" sz="9600">
                <a:latin typeface="Pinyon Script"/>
                <a:ea typeface="Pinyon Script"/>
                <a:cs typeface="Pinyon Script"/>
                <a:sym typeface="Pinyon Script"/>
              </a:rPr>
              <a:t>Thank you</a:t>
            </a:r>
            <a:endParaRPr sz="9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700"/>
              <a:buChar char="🙡"/>
            </a:pPr>
            <a:r>
              <a:rPr b="1" lang="ru-RU" sz="3600">
                <a:solidFill>
                  <a:srgbClr val="002060"/>
                </a:solidFill>
              </a:rPr>
              <a:t>Немає абстрактного учня. Мистецтво й майстерність навчання і виховання полягає в тому, щоб розкривати сили й можливості кожної дитини, дати їй радість успіху в розумовій праці...</a:t>
            </a:r>
            <a:endParaRPr b="1" sz="3600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720"/>
              </a:spcBef>
              <a:spcAft>
                <a:spcPts val="0"/>
              </a:spcAft>
              <a:buSzPts val="2700"/>
              <a:buChar char="🙡"/>
            </a:pPr>
            <a:r>
              <a:rPr b="1" lang="ru-RU" sz="3600">
                <a:solidFill>
                  <a:srgbClr val="002060"/>
                </a:solidFill>
              </a:rPr>
              <a:t>В.Сухомлинський</a:t>
            </a:r>
            <a:endParaRPr sz="36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700"/>
              <a:buChar char="🙡"/>
            </a:pPr>
            <a:r>
              <a:rPr b="1" lang="ru-RU" sz="3600">
                <a:solidFill>
                  <a:srgbClr val="002060"/>
                </a:solidFill>
              </a:rPr>
              <a:t>Завдання вчителя – допомогти учневі знайти себе в житті; пробудити чи розвинути в дитині те творче зернятко, яке є в кожному, бо закладене там природою.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ct val="75000"/>
              <a:buChar char="🙡"/>
            </a:pPr>
            <a:r>
              <a:rPr b="1" lang="ru-RU" sz="3200">
                <a:solidFill>
                  <a:srgbClr val="002060"/>
                </a:solidFill>
              </a:rPr>
              <a:t>Завдання педагога - управляти процесами творчого пошуку, йдучи від простого до складного: створювати ситуації, що сприяють творчій активності та спрямованості школяра, розвивати його уяву, асоціативне мислення, здатність розуміти закономірності, прагнення постійно вдосконалюватися, розв'язувати дедалі складніші творчі завдання</a:t>
            </a:r>
            <a:r>
              <a:rPr b="1" lang="ru-RU" u="sng">
                <a:solidFill>
                  <a:srgbClr val="002060"/>
                </a:solidFill>
              </a:rPr>
              <a:t>. </a:t>
            </a:r>
            <a:endParaRPr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5"/>
          <p:cNvSpPr txBox="1"/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Bodoni"/>
              <a:buNone/>
            </a:pPr>
            <a:r>
              <a:rPr lang="ru-RU" sz="4400"/>
              <a:t>Модель творчої особистості учня:</a:t>
            </a:r>
            <a:endParaRPr sz="4400"/>
          </a:p>
        </p:txBody>
      </p:sp>
      <p:pic>
        <p:nvPicPr>
          <p:cNvPr id="131" name="Google Shape;131;p5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115616" y="1844824"/>
            <a:ext cx="7344816" cy="453650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6"/>
          <p:cNvSpPr txBox="1"/>
          <p:nvPr>
            <p:ph idx="1" type="body"/>
          </p:nvPr>
        </p:nvSpPr>
        <p:spPr>
          <a:xfrm>
            <a:off x="457200" y="1600201"/>
            <a:ext cx="8229600" cy="370100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700"/>
              <a:buChar char="🙡"/>
            </a:pPr>
            <a:r>
              <a:rPr b="1" lang="ru-RU" sz="3600">
                <a:solidFill>
                  <a:srgbClr val="002060"/>
                </a:solidFill>
              </a:rPr>
              <a:t>Інноваційний підхід забезпечує позитивну мотивацію здобуття знань, активне функціонування інтелектуальних і вольових сфер, сприяє розвитку творчої особистості.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2100"/>
              <a:buChar char="🙡"/>
            </a:pPr>
            <a:r>
              <a:rPr b="1" lang="ru-RU" sz="2800">
                <a:solidFill>
                  <a:srgbClr val="002060"/>
                </a:solidFill>
              </a:rPr>
              <a:t>Створення ситуації успіху, сприятливих умов для повноцінної діяльності кожної дитини – основна мета, що покладена в основу інноваційних технологій навчання. Багато з них варті уваги сучасного педагога, який прагне дати якісний рівень знань, зробити урок цікавим, досягти максимального взаєморозуміння і співпраці між вчителем і учнем.</a:t>
            </a:r>
            <a:endParaRPr b="1" sz="280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SzPts val="1800"/>
              <a:buChar char="🙡"/>
            </a:pPr>
            <a:r>
              <a:rPr b="1" lang="ru-RU">
                <a:solidFill>
                  <a:srgbClr val="002060"/>
                </a:solidFill>
              </a:rPr>
              <a:t>Сучасний урок – це урок демократичний. </a:t>
            </a:r>
            <a:endParaRPr b="1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800"/>
              <a:buChar char="🙡"/>
            </a:pPr>
            <a:r>
              <a:rPr b="1" lang="ru-RU">
                <a:solidFill>
                  <a:srgbClr val="002060"/>
                </a:solidFill>
              </a:rPr>
              <a:t>Для такого уроку характерними ознаками є : </a:t>
            </a:r>
            <a:endParaRPr b="1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800"/>
              <a:buChar char="🙡"/>
            </a:pPr>
            <a:r>
              <a:rPr b="1" lang="ru-RU">
                <a:solidFill>
                  <a:srgbClr val="002060"/>
                </a:solidFill>
              </a:rPr>
              <a:t>• підготовка не теоретиків, а гуманних освічених людей;</a:t>
            </a:r>
            <a:endParaRPr b="1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800"/>
              <a:buChar char="🙡"/>
            </a:pPr>
            <a:r>
              <a:rPr b="1" lang="ru-RU">
                <a:solidFill>
                  <a:srgbClr val="002060"/>
                </a:solidFill>
              </a:rPr>
              <a:t>• навчання не словом, а справою;</a:t>
            </a:r>
            <a:endParaRPr b="1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800"/>
              <a:buChar char="🙡"/>
            </a:pPr>
            <a:r>
              <a:rPr b="1" lang="ru-RU">
                <a:solidFill>
                  <a:srgbClr val="002060"/>
                </a:solidFill>
              </a:rPr>
              <a:t>• проведення його не для учнів, а разом з ними; </a:t>
            </a:r>
            <a:endParaRPr b="1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800"/>
              <a:buChar char="🙡"/>
            </a:pPr>
            <a:r>
              <a:rPr b="1" lang="ru-RU">
                <a:solidFill>
                  <a:srgbClr val="002060"/>
                </a:solidFill>
              </a:rPr>
              <a:t>• спрямовування діяльності не на клас в цілому, а на особистість кожного учня;</a:t>
            </a:r>
            <a:endParaRPr b="1">
              <a:solidFill>
                <a:srgbClr val="002060"/>
              </a:solidFill>
            </a:endParaRPr>
          </a:p>
          <a:p>
            <a:pPr indent="-342900" lvl="0" marL="342900" rtl="0" algn="l">
              <a:spcBef>
                <a:spcPts val="480"/>
              </a:spcBef>
              <a:spcAft>
                <a:spcPts val="0"/>
              </a:spcAft>
              <a:buSzPts val="1800"/>
              <a:buChar char="🙡"/>
            </a:pPr>
            <a:r>
              <a:rPr b="1" lang="ru-RU">
                <a:solidFill>
                  <a:srgbClr val="002060"/>
                </a:solidFill>
              </a:rPr>
              <a:t>• забезпечення повного засвоєння навчального матеріалу на уроці.</a:t>
            </a:r>
            <a:endParaRPr b="1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9"/>
          <p:cNvSpPr txBox="1"/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000"/>
              <a:buFont typeface="Bodoni"/>
              <a:buNone/>
            </a:pPr>
            <a:r>
              <a:rPr lang="ru-RU" sz="4000"/>
              <a:t>Складові ефективності й успішності уроку </a:t>
            </a:r>
            <a:endParaRPr sz="4000"/>
          </a:p>
        </p:txBody>
      </p:sp>
      <p:pic>
        <p:nvPicPr>
          <p:cNvPr id="152" name="Google Shape;152;p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7504" y="1772816"/>
            <a:ext cx="8856984" cy="3816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catur">
  <a:themeElements>
    <a:clrScheme name="Городская">
      <a:dk1>
        <a:srgbClr val="000000"/>
      </a:dk1>
      <a:lt1>
        <a:srgbClr val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2013-12-13T18:37:04Z</dcterms:created>
  <dc:creator>user</dc:creator>
</cp:coreProperties>
</file>