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56" r:id="rId1"/>
  </p:sldMasterIdLst>
  <p:notesMasterIdLst>
    <p:notesMasterId r:id="rId16"/>
  </p:notesMasterIdLst>
  <p:sldIdLst>
    <p:sldId id="305" r:id="rId2"/>
    <p:sldId id="291" r:id="rId3"/>
    <p:sldId id="279" r:id="rId4"/>
    <p:sldId id="292" r:id="rId5"/>
    <p:sldId id="299" r:id="rId6"/>
    <p:sldId id="293" r:id="rId7"/>
    <p:sldId id="295" r:id="rId8"/>
    <p:sldId id="296" r:id="rId9"/>
    <p:sldId id="297" r:id="rId10"/>
    <p:sldId id="298" r:id="rId11"/>
    <p:sldId id="304" r:id="rId12"/>
    <p:sldId id="301" r:id="rId13"/>
    <p:sldId id="302" r:id="rId14"/>
    <p:sldId id="303" r:id="rId15"/>
  </p:sldIdLst>
  <p:sldSz cx="12192000" cy="6858000"/>
  <p:notesSz cx="6858000" cy="9144000"/>
  <p:defaultTextStyle>
    <a:defPPr>
      <a:defRPr lang="ru-RU"/>
    </a:defPPr>
    <a:lvl1pPr marL="0" algn="l" defTabSz="9134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699" algn="l" defTabSz="9134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448" algn="l" defTabSz="9134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172" algn="l" defTabSz="9134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6896" algn="l" defTabSz="9134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3646" algn="l" defTabSz="9134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0342" algn="l" defTabSz="9134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7040" algn="l" defTabSz="9134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3739" algn="l" defTabSz="9134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C4"/>
    <a:srgbClr val="0067B4"/>
    <a:srgbClr val="796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4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02C6B-246B-420F-BBB6-D3EA9AF2C67B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88E82-921D-45C6-88A3-97DA035ED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890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4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699" algn="l" defTabSz="9134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448" algn="l" defTabSz="9134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172" algn="l" defTabSz="9134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896" algn="l" defTabSz="9134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3646" algn="l" defTabSz="9134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342" algn="l" defTabSz="9134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040" algn="l" defTabSz="9134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3739" algn="l" defTabSz="9134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42B8-FCC1-43F0-B6E1-7AC061D4FD60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196">
              <a:buClr>
                <a:srgbClr val="000000"/>
              </a:buClr>
            </a:pPr>
            <a:fld id="{00000000-1234-1234-1234-123412341234}" type="slidenum">
              <a:rPr lang="en" kern="0" smtClean="0"/>
              <a:pPr defTabSz="914196">
                <a:buClr>
                  <a:srgbClr val="000000"/>
                </a:buClr>
              </a:pPr>
              <a:t>‹#›</a:t>
            </a:fld>
            <a:endParaRPr lang="en" ker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42B8-FCC1-43F0-B6E1-7AC061D4FD60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196">
              <a:buClr>
                <a:srgbClr val="000000"/>
              </a:buClr>
            </a:pPr>
            <a:fld id="{00000000-1234-1234-1234-123412341234}" type="slidenum">
              <a:rPr lang="en" kern="0" smtClean="0"/>
              <a:pPr defTabSz="914196">
                <a:buClr>
                  <a:srgbClr val="000000"/>
                </a:buClr>
              </a:pPr>
              <a:t>‹#›</a:t>
            </a:fld>
            <a:endParaRPr lang="en" ker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42B8-FCC1-43F0-B6E1-7AC061D4FD60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196">
              <a:buClr>
                <a:srgbClr val="000000"/>
              </a:buClr>
            </a:pPr>
            <a:fld id="{00000000-1234-1234-1234-123412341234}" type="slidenum">
              <a:rPr lang="en" kern="0" smtClean="0"/>
              <a:pPr defTabSz="914196">
                <a:buClr>
                  <a:srgbClr val="000000"/>
                </a:buClr>
              </a:pPr>
              <a:t>‹#›</a:t>
            </a:fld>
            <a:endParaRPr lang="en" ker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"/>
          <p:cNvSpPr txBox="1">
            <a:spLocks noGrp="1"/>
          </p:cNvSpPr>
          <p:nvPr>
            <p:ph type="ctrTitle"/>
          </p:nvPr>
        </p:nvSpPr>
        <p:spPr>
          <a:xfrm>
            <a:off x="2948800" y="2655800"/>
            <a:ext cx="6294400" cy="1546400"/>
          </a:xfrm>
          <a:prstGeom prst="rect">
            <a:avLst/>
          </a:prstGeom>
          <a:effectLst>
            <a:outerShdw blurRad="857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873" tIns="121873" rIns="121873" bIns="121873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69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69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69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69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69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69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69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69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69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61135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7"/>
          <p:cNvSpPr txBox="1">
            <a:spLocks noGrp="1"/>
          </p:cNvSpPr>
          <p:nvPr>
            <p:ph type="title"/>
          </p:nvPr>
        </p:nvSpPr>
        <p:spPr>
          <a:xfrm>
            <a:off x="609600" y="1554833"/>
            <a:ext cx="6960400" cy="910800"/>
          </a:xfrm>
          <a:prstGeom prst="rect">
            <a:avLst/>
          </a:prstGeom>
        </p:spPr>
        <p:txBody>
          <a:bodyPr spcFirstLastPara="1" wrap="square" lIns="121873" tIns="121873" rIns="121873" bIns="121873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7"/>
          <p:cNvSpPr txBox="1">
            <a:spLocks noGrp="1"/>
          </p:cNvSpPr>
          <p:nvPr>
            <p:ph type="body" idx="1"/>
          </p:nvPr>
        </p:nvSpPr>
        <p:spPr>
          <a:xfrm>
            <a:off x="1426167" y="2610733"/>
            <a:ext cx="2982400" cy="3491200"/>
          </a:xfrm>
          <a:prstGeom prst="rect">
            <a:avLst/>
          </a:prstGeom>
        </p:spPr>
        <p:txBody>
          <a:bodyPr spcFirstLastPara="1" wrap="square" lIns="121873" tIns="121873" rIns="121873" bIns="121873" anchor="t" anchorCtr="0">
            <a:noAutofit/>
          </a:bodyPr>
          <a:lstStyle>
            <a:lvl1pPr marL="609443" lvl="0" indent="-423227">
              <a:spcBef>
                <a:spcPts val="800"/>
              </a:spcBef>
              <a:spcAft>
                <a:spcPts val="0"/>
              </a:spcAft>
              <a:buSzPts val="1400"/>
              <a:buChar char="￮"/>
              <a:defRPr sz="1900"/>
            </a:lvl1pPr>
            <a:lvl2pPr marL="1218900" lvl="1" indent="-423227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900"/>
            </a:lvl2pPr>
            <a:lvl3pPr marL="1828346" lvl="2" indent="-423227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900"/>
            </a:lvl3pPr>
            <a:lvl4pPr marL="2437798" lvl="3" indent="-423227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900"/>
            </a:lvl4pPr>
            <a:lvl5pPr marL="3047240" lvl="4" indent="-423227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900"/>
            </a:lvl5pPr>
            <a:lvl6pPr marL="3656683" lvl="5" indent="-423227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900"/>
            </a:lvl6pPr>
            <a:lvl7pPr marL="4266133" lvl="6" indent="-423227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900"/>
            </a:lvl7pPr>
            <a:lvl8pPr marL="4875581" lvl="7" indent="-423227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900"/>
            </a:lvl8pPr>
            <a:lvl9pPr marL="5485038" lvl="8" indent="-423227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900"/>
            </a:lvl9pPr>
          </a:lstStyle>
          <a:p>
            <a:endParaRPr/>
          </a:p>
        </p:txBody>
      </p:sp>
      <p:sp>
        <p:nvSpPr>
          <p:cNvPr id="78" name="Google Shape;78;p7"/>
          <p:cNvSpPr txBox="1">
            <a:spLocks noGrp="1"/>
          </p:cNvSpPr>
          <p:nvPr>
            <p:ph type="body" idx="2"/>
          </p:nvPr>
        </p:nvSpPr>
        <p:spPr>
          <a:xfrm>
            <a:off x="4587809" y="2610733"/>
            <a:ext cx="2982400" cy="3491200"/>
          </a:xfrm>
          <a:prstGeom prst="rect">
            <a:avLst/>
          </a:prstGeom>
        </p:spPr>
        <p:txBody>
          <a:bodyPr spcFirstLastPara="1" wrap="square" lIns="121873" tIns="121873" rIns="121873" bIns="121873" anchor="t" anchorCtr="0">
            <a:noAutofit/>
          </a:bodyPr>
          <a:lstStyle>
            <a:lvl1pPr marL="609443" lvl="0" indent="-423227">
              <a:spcBef>
                <a:spcPts val="800"/>
              </a:spcBef>
              <a:spcAft>
                <a:spcPts val="0"/>
              </a:spcAft>
              <a:buSzPts val="1400"/>
              <a:buChar char="￮"/>
              <a:defRPr sz="1900"/>
            </a:lvl1pPr>
            <a:lvl2pPr marL="1218900" lvl="1" indent="-423227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900"/>
            </a:lvl2pPr>
            <a:lvl3pPr marL="1828346" lvl="2" indent="-423227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900"/>
            </a:lvl3pPr>
            <a:lvl4pPr marL="2437798" lvl="3" indent="-423227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900"/>
            </a:lvl4pPr>
            <a:lvl5pPr marL="3047240" lvl="4" indent="-423227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900"/>
            </a:lvl5pPr>
            <a:lvl6pPr marL="3656683" lvl="5" indent="-423227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900"/>
            </a:lvl6pPr>
            <a:lvl7pPr marL="4266133" lvl="6" indent="-423227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900"/>
            </a:lvl7pPr>
            <a:lvl8pPr marL="4875581" lvl="7" indent="-423227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900"/>
            </a:lvl8pPr>
            <a:lvl9pPr marL="5485038" lvl="8" indent="-423227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900"/>
            </a:lvl9pPr>
          </a:lstStyle>
          <a:p>
            <a:endParaRPr/>
          </a:p>
        </p:txBody>
      </p:sp>
      <p:sp>
        <p:nvSpPr>
          <p:cNvPr id="79" name="Google Shape;79;p7"/>
          <p:cNvSpPr txBox="1">
            <a:spLocks noGrp="1"/>
          </p:cNvSpPr>
          <p:nvPr>
            <p:ph type="sldNum" idx="12"/>
          </p:nvPr>
        </p:nvSpPr>
        <p:spPr>
          <a:xfrm>
            <a:off x="11407833" y="6101933"/>
            <a:ext cx="580800" cy="580800"/>
          </a:xfrm>
          <a:prstGeom prst="rect">
            <a:avLst/>
          </a:prstGeom>
        </p:spPr>
        <p:txBody>
          <a:bodyPr spcFirstLastPara="1" wrap="square" lIns="121873" tIns="121873" rIns="121873" bIns="121873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7578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42B8-FCC1-43F0-B6E1-7AC061D4FD60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196">
              <a:buClr>
                <a:srgbClr val="000000"/>
              </a:buClr>
            </a:pPr>
            <a:fld id="{00000000-1234-1234-1234-123412341234}" type="slidenum">
              <a:rPr lang="en" kern="0" smtClean="0"/>
              <a:pPr defTabSz="914196">
                <a:buClr>
                  <a:srgbClr val="000000"/>
                </a:buClr>
              </a:pPr>
              <a:t>‹#›</a:t>
            </a:fld>
            <a:endParaRPr lang="en" ker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42B8-FCC1-43F0-B6E1-7AC061D4FD60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196">
              <a:buClr>
                <a:srgbClr val="000000"/>
              </a:buClr>
            </a:pPr>
            <a:fld id="{00000000-1234-1234-1234-123412341234}" type="slidenum">
              <a:rPr lang="en" kern="0" smtClean="0"/>
              <a:pPr defTabSz="914196">
                <a:buClr>
                  <a:srgbClr val="000000"/>
                </a:buClr>
              </a:pPr>
              <a:t>‹#›</a:t>
            </a:fld>
            <a:endParaRPr lang="en" ker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42B8-FCC1-43F0-B6E1-7AC061D4FD60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196">
              <a:buClr>
                <a:srgbClr val="000000"/>
              </a:buClr>
            </a:pPr>
            <a:fld id="{00000000-1234-1234-1234-123412341234}" type="slidenum">
              <a:rPr lang="en" kern="0" smtClean="0"/>
              <a:pPr defTabSz="914196">
                <a:buClr>
                  <a:srgbClr val="000000"/>
                </a:buClr>
              </a:pPr>
              <a:t>‹#›</a:t>
            </a:fld>
            <a:endParaRPr lang="en" ker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42B8-FCC1-43F0-B6E1-7AC061D4FD60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196">
              <a:buClr>
                <a:srgbClr val="000000"/>
              </a:buClr>
            </a:pPr>
            <a:fld id="{00000000-1234-1234-1234-123412341234}" type="slidenum">
              <a:rPr lang="en" kern="0" smtClean="0"/>
              <a:pPr defTabSz="914196">
                <a:buClr>
                  <a:srgbClr val="000000"/>
                </a:buClr>
              </a:pPr>
              <a:t>‹#›</a:t>
            </a:fld>
            <a:endParaRPr lang="en" kern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42B8-FCC1-43F0-B6E1-7AC061D4FD60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196">
              <a:buClr>
                <a:srgbClr val="000000"/>
              </a:buClr>
            </a:pPr>
            <a:fld id="{00000000-1234-1234-1234-123412341234}" type="slidenum">
              <a:rPr lang="en" kern="0" smtClean="0"/>
              <a:pPr defTabSz="914196">
                <a:buClr>
                  <a:srgbClr val="000000"/>
                </a:buClr>
              </a:pPr>
              <a:t>‹#›</a:t>
            </a:fld>
            <a:endParaRPr lang="en" ker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42B8-FCC1-43F0-B6E1-7AC061D4FD60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196">
              <a:buClr>
                <a:srgbClr val="000000"/>
              </a:buClr>
            </a:pPr>
            <a:fld id="{00000000-1234-1234-1234-123412341234}" type="slidenum">
              <a:rPr lang="en" kern="0" smtClean="0"/>
              <a:pPr defTabSz="914196">
                <a:buClr>
                  <a:srgbClr val="000000"/>
                </a:buClr>
              </a:pPr>
              <a:t>‹#›</a:t>
            </a:fld>
            <a:endParaRPr lang="en" ker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42B8-FCC1-43F0-B6E1-7AC061D4FD60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196">
              <a:buClr>
                <a:srgbClr val="000000"/>
              </a:buClr>
            </a:pPr>
            <a:fld id="{00000000-1234-1234-1234-123412341234}" type="slidenum">
              <a:rPr lang="en" kern="0" smtClean="0"/>
              <a:pPr defTabSz="914196">
                <a:buClr>
                  <a:srgbClr val="000000"/>
                </a:buClr>
              </a:pPr>
              <a:t>‹#›</a:t>
            </a:fld>
            <a:endParaRPr lang="en" ker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42B8-FCC1-43F0-B6E1-7AC061D4FD60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196">
              <a:buClr>
                <a:srgbClr val="000000"/>
              </a:buClr>
            </a:pPr>
            <a:fld id="{00000000-1234-1234-1234-123412341234}" type="slidenum">
              <a:rPr lang="en" kern="0" smtClean="0"/>
              <a:pPr defTabSz="914196">
                <a:buClr>
                  <a:srgbClr val="000000"/>
                </a:buClr>
              </a:pPr>
              <a:t>‹#›</a:t>
            </a:fld>
            <a:endParaRPr lang="en" ker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6A142B8-FCC1-43F0-B6E1-7AC061D4FD60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defTabSz="914196">
              <a:buClr>
                <a:srgbClr val="000000"/>
              </a:buClr>
            </a:pPr>
            <a:fld id="{00000000-1234-1234-1234-123412341234}" type="slidenum">
              <a:rPr lang="en" kern="0" smtClean="0"/>
              <a:pPr defTabSz="914196">
                <a:buClr>
                  <a:srgbClr val="000000"/>
                </a:buClr>
              </a:pPr>
              <a:t>‹#›</a:t>
            </a:fld>
            <a:endParaRPr lang="en" ker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7" r:id="rId1"/>
    <p:sldLayoutId id="2147484258" r:id="rId2"/>
    <p:sldLayoutId id="2147484259" r:id="rId3"/>
    <p:sldLayoutId id="2147484260" r:id="rId4"/>
    <p:sldLayoutId id="2147484261" r:id="rId5"/>
    <p:sldLayoutId id="2147484262" r:id="rId6"/>
    <p:sldLayoutId id="2147484263" r:id="rId7"/>
    <p:sldLayoutId id="2147484264" r:id="rId8"/>
    <p:sldLayoutId id="2147484265" r:id="rId9"/>
    <p:sldLayoutId id="2147484266" r:id="rId10"/>
    <p:sldLayoutId id="2147484267" r:id="rId11"/>
    <p:sldLayoutId id="2147484268" r:id="rId12"/>
    <p:sldLayoutId id="2147484269" r:id="rId13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22872" y="1020963"/>
            <a:ext cx="7899310" cy="1546400"/>
          </a:xfrm>
          <a:ln>
            <a:noFill/>
          </a:ln>
          <a:effectLst/>
          <a:scene3d>
            <a:camera prst="obliqueBottomRight"/>
            <a:lightRig rig="threePt" dir="t"/>
          </a:scene3d>
        </p:spPr>
        <p:txBody>
          <a:bodyPr/>
          <a:lstStyle/>
          <a:p>
            <a:r>
              <a:rPr lang="uk-UA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АТЕСТАЦІЯ</a:t>
            </a:r>
            <a:r>
              <a:rPr lang="uk-UA" sz="3200" dirty="0" smtClean="0">
                <a:solidFill>
                  <a:srgbClr val="0059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uk-UA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ПЕДАГОГІЧНИХ ПРАЦІВНИКІВ: НОВЕ ПОЛОЖЕННЯ</a:t>
            </a:r>
            <a:endParaRPr lang="uk-UA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264535"/>
            <a:ext cx="2378075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49927" y="2944252"/>
            <a:ext cx="799407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chemeClr val="accent3">
                    <a:lumMod val="50000"/>
                  </a:schemeClr>
                </a:solidFill>
              </a:rPr>
              <a:t>Атестація педагогічних працівників є стимулом для безперервного підвищення рівня професійної майстерності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943600" y="5729015"/>
            <a:ext cx="6096000" cy="9694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>
                <a:solidFill>
                  <a:srgbClr val="0059C4"/>
                </a:solidFill>
              </a:rPr>
              <a:t>Наталія СОЛОГУБ, </a:t>
            </a:r>
          </a:p>
          <a:p>
            <a:r>
              <a:rPr lang="uk-UA" dirty="0" smtClean="0">
                <a:solidFill>
                  <a:srgbClr val="0059C4"/>
                </a:solidFill>
              </a:rPr>
              <a:t>заступник директора </a:t>
            </a:r>
          </a:p>
          <a:p>
            <a:r>
              <a:rPr lang="uk-UA" dirty="0" smtClean="0">
                <a:solidFill>
                  <a:srgbClr val="0059C4"/>
                </a:solidFill>
              </a:rPr>
              <a:t>НМЦ ПТО у Харківській області</a:t>
            </a:r>
            <a:endParaRPr lang="uk-UA" dirty="0">
              <a:solidFill>
                <a:srgbClr val="0059C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216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1647" y="184213"/>
            <a:ext cx="11034532" cy="528610"/>
          </a:xfrm>
        </p:spPr>
        <p:txBody>
          <a:bodyPr/>
          <a:lstStyle/>
          <a:p>
            <a:r>
              <a:rPr lang="uk-UA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ОСОБЛИВОСТІ ПРОВЕДЕННЯ АТЕСТАЦІЇ ПЕДАГОГІВ, ЯКІ:</a:t>
            </a:r>
            <a:endParaRPr lang="uk-UA" sz="2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10</a:t>
            </a:fld>
            <a:endParaRPr lang="en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291" y="1108841"/>
            <a:ext cx="4835070" cy="65975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dirty="0" smtClean="0">
                <a:solidFill>
                  <a:srgbClr val="0067B4"/>
                </a:solidFill>
              </a:rPr>
              <a:t>мають </a:t>
            </a:r>
            <a:r>
              <a:rPr lang="uk-UA" sz="1600" b="1" dirty="0">
                <a:solidFill>
                  <a:srgbClr val="0067B4"/>
                </a:solidFill>
              </a:rPr>
              <a:t>педагогічне навантаження з кількох предметів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4911361" y="1234167"/>
            <a:ext cx="832626" cy="164939"/>
          </a:xfrm>
          <a:prstGeom prst="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07207" y="886686"/>
            <a:ext cx="6057831" cy="1456673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dirty="0">
                <a:solidFill>
                  <a:schemeClr val="tx1"/>
                </a:solidFill>
              </a:rPr>
              <a:t>атестуються з того предмета, який викладають за спеціальністю. У цьому випадку присвоєна кваліфікаційна категорія поширюється на все педагогічне навантаження. </a:t>
            </a:r>
            <a:r>
              <a:rPr lang="uk-UA" sz="1600" dirty="0" smtClean="0">
                <a:solidFill>
                  <a:schemeClr val="tx1"/>
                </a:solidFill>
              </a:rPr>
              <a:t>Умова: підвищення </a:t>
            </a:r>
            <a:r>
              <a:rPr lang="uk-UA" sz="1600" dirty="0">
                <a:solidFill>
                  <a:schemeClr val="tx1"/>
                </a:solidFill>
              </a:rPr>
              <a:t>кваліфікації з навчальних </a:t>
            </a:r>
            <a:r>
              <a:rPr lang="uk-UA" sz="1600" dirty="0" smtClean="0">
                <a:solidFill>
                  <a:schemeClr val="tx1"/>
                </a:solidFill>
              </a:rPr>
              <a:t>предметів, </a:t>
            </a:r>
            <a:r>
              <a:rPr lang="uk-UA" sz="1600" dirty="0">
                <a:solidFill>
                  <a:schemeClr val="tx1"/>
                </a:solidFill>
              </a:rPr>
              <a:t>що обов’язкові для вивчення відповідно до річного навчального плану закладу </a:t>
            </a:r>
            <a:r>
              <a:rPr lang="uk-UA" sz="1600" dirty="0" smtClean="0">
                <a:solidFill>
                  <a:schemeClr val="tx1"/>
                </a:solidFill>
              </a:rPr>
              <a:t>освіти</a:t>
            </a:r>
            <a:endParaRPr lang="uk-UA" sz="16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4624" y="2343360"/>
            <a:ext cx="4806737" cy="70605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b="1" dirty="0" smtClean="0">
                <a:solidFill>
                  <a:srgbClr val="0067B4"/>
                </a:solidFill>
              </a:rPr>
              <a:t>працюють за сумісництвом  або на умовах строкового трудового договору</a:t>
            </a:r>
            <a:endParaRPr lang="uk-UA" sz="1600" b="1" dirty="0">
              <a:solidFill>
                <a:srgbClr val="0067B4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832737" y="2423441"/>
            <a:ext cx="6032299" cy="54587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dirty="0">
                <a:solidFill>
                  <a:schemeClr val="tx1"/>
                </a:solidFill>
              </a:rPr>
              <a:t>атестуються на загальних підставах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6291" y="3216052"/>
            <a:ext cx="4835071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uk-UA" sz="1600" b="1" dirty="0" smtClean="0">
                <a:solidFill>
                  <a:srgbClr val="0067B4"/>
                </a:solidFill>
              </a:rPr>
              <a:t>обіймають </a:t>
            </a:r>
            <a:r>
              <a:rPr lang="uk-UA" sz="1600" b="1" dirty="0">
                <a:solidFill>
                  <a:srgbClr val="0067B4"/>
                </a:solidFill>
              </a:rPr>
              <a:t>різні педагогічні посади </a:t>
            </a:r>
            <a:r>
              <a:rPr lang="uk-UA" sz="1600" dirty="0">
                <a:solidFill>
                  <a:srgbClr val="0067B4"/>
                </a:solidFill>
              </a:rPr>
              <a:t>в одному і тому чи різних закладах освіти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901939" y="3294924"/>
            <a:ext cx="5975411" cy="58477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dirty="0">
                <a:solidFill>
                  <a:schemeClr val="tx1"/>
                </a:solidFill>
              </a:rPr>
              <a:t>атестуються за кожною з посад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04626" y="3959731"/>
            <a:ext cx="4806735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uk-UA" sz="1600" b="1" dirty="0" smtClean="0">
                <a:solidFill>
                  <a:srgbClr val="0067B4"/>
                </a:solidFill>
              </a:rPr>
              <a:t>працюють </a:t>
            </a:r>
            <a:r>
              <a:rPr lang="uk-UA" sz="1600" b="1" dirty="0">
                <a:solidFill>
                  <a:srgbClr val="0067B4"/>
                </a:solidFill>
              </a:rPr>
              <a:t>у різних закладах освіти </a:t>
            </a:r>
            <a:r>
              <a:rPr lang="uk-UA" sz="1600" dirty="0">
                <a:solidFill>
                  <a:srgbClr val="0067B4"/>
                </a:solidFill>
              </a:rPr>
              <a:t>за однією і тією самою посадою та/або викладають один </a:t>
            </a:r>
            <a:r>
              <a:rPr lang="uk-UA" sz="1600" dirty="0" smtClean="0">
                <a:solidFill>
                  <a:srgbClr val="0067B4"/>
                </a:solidFill>
              </a:rPr>
              <a:t>предмет</a:t>
            </a:r>
            <a:endParaRPr lang="uk-UA" sz="1600" dirty="0">
              <a:solidFill>
                <a:srgbClr val="0067B4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925580" y="4079246"/>
            <a:ext cx="5903500" cy="59196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dirty="0">
                <a:solidFill>
                  <a:schemeClr val="tx1"/>
                </a:solidFill>
              </a:rPr>
              <a:t>атестуються за основним місцем роботи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92" y="4964149"/>
            <a:ext cx="4835070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rgbClr val="0067B4"/>
                </a:solidFill>
              </a:rPr>
              <a:t>в </a:t>
            </a:r>
            <a:r>
              <a:rPr lang="uk-UA" sz="1600" dirty="0" err="1">
                <a:solidFill>
                  <a:srgbClr val="0067B4"/>
                </a:solidFill>
              </a:rPr>
              <a:t>міжатестаційний</a:t>
            </a:r>
            <a:r>
              <a:rPr lang="uk-UA" sz="1600" dirty="0">
                <a:solidFill>
                  <a:srgbClr val="0067B4"/>
                </a:solidFill>
              </a:rPr>
              <a:t> період </a:t>
            </a:r>
            <a:r>
              <a:rPr lang="uk-UA" sz="1600" b="1" dirty="0" smtClean="0">
                <a:solidFill>
                  <a:srgbClr val="0067B4"/>
                </a:solidFill>
              </a:rPr>
              <a:t>довантажені</a:t>
            </a:r>
            <a:r>
              <a:rPr lang="uk-UA" sz="1600" dirty="0" smtClean="0">
                <a:solidFill>
                  <a:srgbClr val="0067B4"/>
                </a:solidFill>
              </a:rPr>
              <a:t> </a:t>
            </a:r>
            <a:r>
              <a:rPr lang="uk-UA" sz="1600" dirty="0">
                <a:solidFill>
                  <a:srgbClr val="0067B4"/>
                </a:solidFill>
              </a:rPr>
              <a:t>годинами з інших предметів 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901939" y="4918057"/>
            <a:ext cx="5868365" cy="630867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dirty="0">
                <a:solidFill>
                  <a:schemeClr val="tx1"/>
                </a:solidFill>
              </a:rPr>
              <a:t>присвоєна кваліфікаційна категорія поширюється на все педагогічне навантаження до чергової атестації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08906" y="5709048"/>
            <a:ext cx="4802455" cy="107721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uk-UA" sz="1600" b="1" dirty="0" smtClean="0">
                <a:solidFill>
                  <a:srgbClr val="0067B4"/>
                </a:solidFill>
              </a:rPr>
              <a:t>переходять </a:t>
            </a:r>
            <a:r>
              <a:rPr lang="uk-UA" sz="1600" b="1" dirty="0">
                <a:solidFill>
                  <a:srgbClr val="0067B4"/>
                </a:solidFill>
              </a:rPr>
              <a:t>на роботу </a:t>
            </a:r>
            <a:r>
              <a:rPr lang="uk-UA" sz="1600" dirty="0">
                <a:solidFill>
                  <a:srgbClr val="0067B4"/>
                </a:solidFill>
              </a:rPr>
              <a:t>з одного закладу освіти до іншого, а також на інші педагогічні посади у цьому закладі освіти або які перервали роботу на педагогічній </a:t>
            </a:r>
            <a:r>
              <a:rPr lang="uk-UA" sz="1600" dirty="0" smtClean="0">
                <a:solidFill>
                  <a:srgbClr val="0067B4"/>
                </a:solidFill>
              </a:rPr>
              <a:t>посаді</a:t>
            </a:r>
            <a:endParaRPr lang="uk-UA" sz="1600" dirty="0">
              <a:solidFill>
                <a:srgbClr val="0067B4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916959" y="5818585"/>
            <a:ext cx="5766899" cy="76272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dirty="0">
                <a:solidFill>
                  <a:schemeClr val="tx1"/>
                </a:solidFill>
              </a:rPr>
              <a:t>зберігаються присвоєні за результатами останньої атестації кваліфікаційні категорії та педагогічні звання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0157" y="6090410"/>
            <a:ext cx="854075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939" y="5132198"/>
            <a:ext cx="854075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938" y="4265691"/>
            <a:ext cx="854075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81" y="3477775"/>
            <a:ext cx="854075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132" y="2506758"/>
            <a:ext cx="854075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875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39" y="142432"/>
            <a:ext cx="11852475" cy="505461"/>
          </a:xfrm>
        </p:spPr>
        <p:txBody>
          <a:bodyPr/>
          <a:lstStyle/>
          <a:p>
            <a:pPr algn="ctr"/>
            <a:r>
              <a:rPr lang="uk-UA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ПОРЯДОК ПРОВЕДЕННЯ АТЕСТАЦІЇ</a:t>
            </a:r>
            <a:endParaRPr lang="uk-UA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11</a:t>
            </a:fld>
            <a:endParaRPr lang="en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3915" y="919910"/>
            <a:ext cx="1990846" cy="51030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59C4"/>
                </a:solidFill>
              </a:rPr>
              <a:t>До 20 вересня</a:t>
            </a:r>
            <a:endParaRPr lang="uk-UA" dirty="0">
              <a:solidFill>
                <a:srgbClr val="0059C4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147075" y="2233971"/>
            <a:ext cx="596220" cy="224174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907323" y="712076"/>
            <a:ext cx="9085385" cy="92597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dirty="0">
                <a:solidFill>
                  <a:schemeClr val="tx1"/>
                </a:solidFill>
              </a:rPr>
              <a:t>Створюються атестаційні комісії.</a:t>
            </a:r>
          </a:p>
          <a:p>
            <a:r>
              <a:rPr lang="uk-UA" sz="1600" dirty="0">
                <a:solidFill>
                  <a:schemeClr val="tx1"/>
                </a:solidFill>
              </a:rPr>
              <a:t>Кількість членів атестаційної комісії не може бути менше ніж 5 осіб.</a:t>
            </a:r>
          </a:p>
          <a:p>
            <a:r>
              <a:rPr lang="uk-UA" sz="1600" dirty="0">
                <a:solidFill>
                  <a:schemeClr val="tx1"/>
                </a:solidFill>
              </a:rPr>
              <a:t>До роботи атестаційної комісії залучаються представники первинних або територіальних профспілкових організацій (до 2 осіб за згодою) із правом голосу.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3913" y="2078707"/>
            <a:ext cx="1990847" cy="48864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59C4"/>
                </a:solidFill>
              </a:rPr>
              <a:t>До 10 жовтня </a:t>
            </a:r>
            <a:endParaRPr lang="uk-UA" dirty="0">
              <a:solidFill>
                <a:srgbClr val="0059C4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3914" y="3292099"/>
            <a:ext cx="1990847" cy="38472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rgbClr val="0059C4"/>
                </a:solidFill>
              </a:rPr>
              <a:t>До 20 грудня</a:t>
            </a:r>
            <a:endParaRPr lang="uk-UA" dirty="0">
              <a:solidFill>
                <a:srgbClr val="0059C4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6689" y="4037608"/>
            <a:ext cx="1978072" cy="38472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rgbClr val="0059C4"/>
                </a:solidFill>
              </a:rPr>
              <a:t>До 01 квітня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907324" y="1876290"/>
            <a:ext cx="9085384" cy="125377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dirty="0">
                <a:solidFill>
                  <a:schemeClr val="tx1"/>
                </a:solidFill>
              </a:rPr>
              <a:t>Складається і затверджується список педагогічних працівників, які підлягають черговій атестації в наступному календарному році, строки проведення їх атестації та графік проведення засідань атестаційної комісії</a:t>
            </a:r>
            <a:r>
              <a:rPr lang="uk-UA" sz="1600" dirty="0" smtClean="0">
                <a:solidFill>
                  <a:schemeClr val="tx1"/>
                </a:solidFill>
              </a:rPr>
              <a:t>;</a:t>
            </a:r>
          </a:p>
          <a:p>
            <a:endParaRPr lang="uk-UA" sz="400" dirty="0">
              <a:solidFill>
                <a:schemeClr val="tx1"/>
              </a:solidFill>
            </a:endParaRPr>
          </a:p>
          <a:p>
            <a:pPr algn="just"/>
            <a:r>
              <a:rPr lang="uk-UA" sz="1600" dirty="0" smtClean="0">
                <a:solidFill>
                  <a:schemeClr val="tx1"/>
                </a:solidFill>
              </a:rPr>
              <a:t>визначається строк та адреса електронної пошти для подання педагогічними працівниками документів (у разі подання в електронній формі)</a:t>
            </a:r>
            <a:endParaRPr lang="uk-UA" sz="1600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907322" y="3219721"/>
            <a:ext cx="9085385" cy="52947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dirty="0">
                <a:solidFill>
                  <a:schemeClr val="tx1"/>
                </a:solidFill>
              </a:rPr>
              <a:t>Подається заява  </a:t>
            </a:r>
            <a:r>
              <a:rPr lang="uk-UA" sz="1600" dirty="0" err="1">
                <a:solidFill>
                  <a:schemeClr val="tx1"/>
                </a:solidFill>
              </a:rPr>
              <a:t>педпрацівниками</a:t>
            </a:r>
            <a:r>
              <a:rPr lang="uk-UA" sz="1600" dirty="0">
                <a:solidFill>
                  <a:schemeClr val="tx1"/>
                </a:solidFill>
              </a:rPr>
              <a:t> для проведення позачергової атестації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907323" y="3937226"/>
            <a:ext cx="9085383" cy="58548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r>
              <a:rPr lang="uk-UA" sz="1600" dirty="0" smtClean="0">
                <a:solidFill>
                  <a:schemeClr val="tx1"/>
                </a:solidFill>
              </a:rPr>
              <a:t>Рішення про результати атестації педагогічних працівників приймаються атестаційними комісіями І рівня</a:t>
            </a:r>
          </a:p>
          <a:p>
            <a:pPr algn="ctr"/>
            <a:endParaRPr lang="uk-UA" sz="16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12921" y="5834829"/>
            <a:ext cx="11470512" cy="82180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dirty="0">
                <a:solidFill>
                  <a:srgbClr val="002060"/>
                </a:solidFill>
              </a:rPr>
              <a:t>У разі незгоди педагогічного працівника з рішеннями атестаційних комісій І чи II рівнів він має право оскаржити таке рішення шляхом подання апеляції до відповідної атестаційної комісії вищого рівня упродовж семи робочих днів з дати отримання педагогічним працівником атестаційного листа (особисто або на електронну адресу</a:t>
            </a:r>
            <a:r>
              <a:rPr lang="uk-UA" sz="1600" dirty="0" smtClean="0">
                <a:solidFill>
                  <a:srgbClr val="002060"/>
                </a:solidFill>
              </a:rPr>
              <a:t>)</a:t>
            </a:r>
            <a:endParaRPr lang="uk-UA" sz="1600" dirty="0">
              <a:solidFill>
                <a:srgbClr val="00206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3914" y="4913745"/>
            <a:ext cx="1990846" cy="38868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>
              <a:solidFill>
                <a:srgbClr val="0059C4"/>
              </a:solidFill>
            </a:endParaRPr>
          </a:p>
          <a:p>
            <a:pPr algn="ctr"/>
            <a:r>
              <a:rPr lang="uk-UA" dirty="0" smtClean="0">
                <a:solidFill>
                  <a:srgbClr val="0059C4"/>
                </a:solidFill>
              </a:rPr>
              <a:t>До </a:t>
            </a:r>
            <a:r>
              <a:rPr lang="uk-UA" dirty="0">
                <a:solidFill>
                  <a:srgbClr val="0059C4"/>
                </a:solidFill>
              </a:rPr>
              <a:t>25 квітня</a:t>
            </a:r>
          </a:p>
          <a:p>
            <a:pPr algn="ctr"/>
            <a:endParaRPr lang="uk-UA" dirty="0">
              <a:solidFill>
                <a:srgbClr val="0059C4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07324" y="4792416"/>
            <a:ext cx="9085384" cy="721393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dirty="0" smtClean="0">
                <a:solidFill>
                  <a:schemeClr val="tx1"/>
                </a:solidFill>
              </a:rPr>
              <a:t>Рішення про результати атестації педагогічних працівників приймаються атестаційними комісіями ІІ та ІІІ рівнів</a:t>
            </a:r>
            <a:endParaRPr lang="uk-UA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075" y="1034569"/>
            <a:ext cx="622300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677" y="3343965"/>
            <a:ext cx="622300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298" y="4089474"/>
            <a:ext cx="622300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024" y="4967591"/>
            <a:ext cx="622300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31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347241"/>
            <a:ext cx="11219727" cy="578734"/>
          </a:xfrm>
        </p:spPr>
        <p:txBody>
          <a:bodyPr/>
          <a:lstStyle/>
          <a:p>
            <a:pPr algn="ctr"/>
            <a:r>
              <a:rPr lang="uk-UA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ЗМІНИ В РОБОТІ АТЕСТАЦІЙНОЇ КОМІСІЇ</a:t>
            </a:r>
            <a:endParaRPr lang="uk-UA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12</a:t>
            </a:fld>
            <a:endParaRPr lang="en"/>
          </a:p>
        </p:txBody>
      </p:sp>
      <p:sp>
        <p:nvSpPr>
          <p:cNvPr id="6" name="Прямоугольник 5"/>
          <p:cNvSpPr/>
          <p:nvPr/>
        </p:nvSpPr>
        <p:spPr>
          <a:xfrm>
            <a:off x="1050141" y="1270415"/>
            <a:ext cx="10518404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uk-UA" sz="2400" dirty="0" smtClean="0">
                <a:solidFill>
                  <a:srgbClr val="0059C4"/>
                </a:solidFill>
              </a:rPr>
              <a:t>Визначили  вимоги до роботи секретаря атестаційної комісії</a:t>
            </a:r>
          </a:p>
          <a:p>
            <a:endParaRPr lang="uk-UA" sz="2400" dirty="0" smtClean="0">
              <a:solidFill>
                <a:srgbClr val="0059C4"/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dirty="0" smtClean="0">
                <a:solidFill>
                  <a:srgbClr val="0059C4"/>
                </a:solidFill>
              </a:rPr>
              <a:t>Скасували вимогу щодо присутності педагога на засіданні атестаційної комісії</a:t>
            </a:r>
          </a:p>
          <a:p>
            <a:pPr marL="342900" indent="-342900">
              <a:buFont typeface="Wingdings" pitchFamily="2" charset="2"/>
              <a:buChar char="ü"/>
            </a:pPr>
            <a:endParaRPr lang="uk-UA" sz="2400" dirty="0" smtClean="0">
              <a:solidFill>
                <a:srgbClr val="0059C4"/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dirty="0" smtClean="0">
                <a:solidFill>
                  <a:srgbClr val="0059C4"/>
                </a:solidFill>
              </a:rPr>
              <a:t>Змінили вимоги до голосування</a:t>
            </a:r>
          </a:p>
          <a:p>
            <a:pPr marL="342900" indent="-342900">
              <a:buFont typeface="Wingdings" pitchFamily="2" charset="2"/>
              <a:buChar char="ü"/>
            </a:pPr>
            <a:endParaRPr lang="uk-UA" sz="2400" dirty="0" smtClean="0">
              <a:solidFill>
                <a:srgbClr val="0059C4"/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dirty="0" smtClean="0">
                <a:solidFill>
                  <a:srgbClr val="0059C4"/>
                </a:solidFill>
              </a:rPr>
              <a:t>Спростили норму щодо підписання протоколу та атестаційних листів</a:t>
            </a:r>
          </a:p>
          <a:p>
            <a:endParaRPr lang="uk-UA" sz="2400" dirty="0">
              <a:solidFill>
                <a:srgbClr val="0059C4"/>
              </a:solidFill>
            </a:endParaRPr>
          </a:p>
          <a:p>
            <a:endParaRPr lang="uk-UA" dirty="0">
              <a:solidFill>
                <a:srgbClr val="0059C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30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7695" y="196027"/>
            <a:ext cx="10826187" cy="632783"/>
          </a:xfrm>
        </p:spPr>
        <p:txBody>
          <a:bodyPr/>
          <a:lstStyle/>
          <a:p>
            <a:pPr algn="ctr"/>
            <a:r>
              <a:rPr lang="uk-UA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ЗРАЗОК АТЕСТАЦІЙНОГО ЛИСТА, ПРОТОКОЛУ</a:t>
            </a:r>
            <a:endParaRPr lang="uk-UA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13</a:t>
            </a:fld>
            <a:endParaRPr lang="en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697" y="1050482"/>
            <a:ext cx="3981451" cy="508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189" y="1226693"/>
            <a:ext cx="5095875" cy="47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580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8532" y="3686192"/>
            <a:ext cx="6960400" cy="910800"/>
          </a:xfrm>
        </p:spPr>
        <p:txBody>
          <a:bodyPr/>
          <a:lstStyle/>
          <a:p>
            <a:r>
              <a:rPr lang="uk-UA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uk-UA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uk-UA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uk-UA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uk-UA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uk-UA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uk-UA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ДЯКУЮ ЗА УВАГУ</a:t>
            </a:r>
            <a:br>
              <a:rPr lang="uk-UA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uk-UA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uk-UA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59C4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14</a:t>
            </a:fld>
            <a:endParaRPr lang="en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46" y="342900"/>
            <a:ext cx="28575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930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1251" y="104176"/>
            <a:ext cx="10305484" cy="868101"/>
          </a:xfrm>
        </p:spPr>
        <p:txBody>
          <a:bodyPr/>
          <a:lstStyle/>
          <a:p>
            <a:pPr algn="ctr"/>
            <a:r>
              <a:rPr lang="uk-UA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НОРМАТИВНО-ПРАВОВІ ДОКУМЕНТИ</a:t>
            </a:r>
            <a:endParaRPr lang="uk-UA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5704" y="1065908"/>
            <a:ext cx="11482085" cy="5326429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uk-UA" dirty="0"/>
              <a:t>Закон України «Про освіту» від 05.09.2017 №2145-</a:t>
            </a:r>
            <a:r>
              <a:rPr lang="en-US" dirty="0"/>
              <a:t>VIII (</a:t>
            </a:r>
            <a:r>
              <a:rPr lang="uk-UA" dirty="0"/>
              <a:t>із змінами</a:t>
            </a:r>
            <a:r>
              <a:rPr lang="uk-UA" dirty="0" smtClean="0"/>
              <a:t>)</a:t>
            </a:r>
            <a:endParaRPr lang="uk-UA" dirty="0"/>
          </a:p>
          <a:p>
            <a:pPr>
              <a:buFont typeface="Wingdings" pitchFamily="2" charset="2"/>
              <a:buChar char="ü"/>
            </a:pPr>
            <a:r>
              <a:rPr lang="uk-UA" dirty="0"/>
              <a:t>Закон України від 10.02.1998 №103/98-ВР «Про професійно-технічну освіту» (із змінами</a:t>
            </a:r>
            <a:r>
              <a:rPr lang="uk-UA" dirty="0" smtClean="0"/>
              <a:t>).</a:t>
            </a:r>
          </a:p>
          <a:p>
            <a:pPr>
              <a:buFont typeface="Wingdings" pitchFamily="2" charset="2"/>
              <a:buChar char="ü"/>
            </a:pPr>
            <a:r>
              <a:rPr lang="uk-UA" sz="2000" dirty="0"/>
              <a:t>Закон України від 14.10.2014  № 1700-VII «Про запобігання корупції</a:t>
            </a:r>
            <a:r>
              <a:rPr lang="uk-UA" sz="2000" dirty="0" smtClean="0"/>
              <a:t>»</a:t>
            </a:r>
          </a:p>
          <a:p>
            <a:pPr>
              <a:buFont typeface="Wingdings" pitchFamily="2" charset="2"/>
              <a:buChar char="ü"/>
            </a:pPr>
            <a:r>
              <a:rPr lang="uk-UA" sz="2000" dirty="0" smtClean="0"/>
              <a:t>Постанова </a:t>
            </a:r>
            <a:r>
              <a:rPr lang="uk-UA" dirty="0"/>
              <a:t>Кабінету Міністрів України від </a:t>
            </a:r>
            <a:r>
              <a:rPr lang="uk-UA" dirty="0" smtClean="0"/>
              <a:t>14.06.2000 </a:t>
            </a:r>
            <a:r>
              <a:rPr lang="uk-UA" dirty="0"/>
              <a:t>№ </a:t>
            </a:r>
            <a:r>
              <a:rPr lang="uk-UA" dirty="0" smtClean="0"/>
              <a:t>963 «Перелік посад педагогічних та науково-педагогічних працівників» (із змінами)</a:t>
            </a:r>
            <a:endParaRPr lang="uk-UA" dirty="0"/>
          </a:p>
          <a:p>
            <a:pPr>
              <a:buFont typeface="Wingdings" pitchFamily="2" charset="2"/>
              <a:buChar char="ü"/>
            </a:pPr>
            <a:r>
              <a:rPr lang="uk-UA" dirty="0"/>
              <a:t>Постанова Кабінету Міністрів України від 23.12.2015 № 1109 «Про затвердження переліку кваліфікаційних категорій і педагогічних звань педагогічних працівників» (із змінами, внесеними згідно з Постановою КМУ № 476 від 13.06.2018).</a:t>
            </a:r>
          </a:p>
          <a:p>
            <a:pPr>
              <a:buFont typeface="Wingdings" pitchFamily="2" charset="2"/>
              <a:buChar char="ü"/>
            </a:pPr>
            <a:r>
              <a:rPr lang="uk-UA" dirty="0"/>
              <a:t>Постанова Кабінету Міністрів України від 21.08.2019 № 800 «Порядок підвищення кваліфікації педагогічних та науково-педагогічних працівників» (із змінами).</a:t>
            </a:r>
          </a:p>
          <a:p>
            <a:pPr lvl="0" algn="just">
              <a:buFont typeface="Wingdings" pitchFamily="2" charset="2"/>
              <a:buChar char="ü"/>
            </a:pPr>
            <a:r>
              <a:rPr lang="uk-UA" sz="2000" dirty="0"/>
              <a:t>Наказ Міністерства освіти і науки України від 09.09.2022 </a:t>
            </a:r>
            <a:r>
              <a:rPr lang="uk-UA" sz="2000" dirty="0" smtClean="0"/>
              <a:t>№ 805 </a:t>
            </a:r>
            <a:r>
              <a:rPr lang="uk-UA" sz="2000" dirty="0"/>
              <a:t>«Положення про атестацію педагогічних </a:t>
            </a:r>
            <a:r>
              <a:rPr lang="uk-UA" sz="2000" dirty="0" smtClean="0"/>
              <a:t>працівників» </a:t>
            </a:r>
            <a:endParaRPr lang="uk-UA" sz="2000" dirty="0"/>
          </a:p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4853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5"/>
          <p:cNvSpPr txBox="1">
            <a:spLocks noGrp="1"/>
          </p:cNvSpPr>
          <p:nvPr>
            <p:ph type="title"/>
          </p:nvPr>
        </p:nvSpPr>
        <p:spPr>
          <a:xfrm>
            <a:off x="459131" y="178726"/>
            <a:ext cx="6960400" cy="910800"/>
          </a:xfrm>
          <a:prstGeom prst="rect">
            <a:avLst/>
          </a:prstGeom>
        </p:spPr>
        <p:txBody>
          <a:bodyPr spcFirstLastPara="1" wrap="square" lIns="121897" tIns="121897" rIns="121897" bIns="121897" anchor="b" anchorCtr="0">
            <a:noAutofit/>
          </a:bodyPr>
          <a:lstStyle/>
          <a:p>
            <a:r>
              <a:rPr lang="uk-UA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Нормативний документ</a:t>
            </a:r>
            <a:endParaRPr sz="4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5" name="Google Shape;155;p15"/>
          <p:cNvSpPr txBox="1">
            <a:spLocks noGrp="1"/>
          </p:cNvSpPr>
          <p:nvPr>
            <p:ph type="body" idx="1"/>
          </p:nvPr>
        </p:nvSpPr>
        <p:spPr>
          <a:xfrm>
            <a:off x="453159" y="1403830"/>
            <a:ext cx="4423239" cy="2479932"/>
          </a:xfrm>
          <a:prstGeom prst="rect">
            <a:avLst/>
          </a:prstGeom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pPr marL="0" indent="0">
              <a:buClr>
                <a:srgbClr val="0067B4"/>
              </a:buClr>
              <a:buSzPct val="100000"/>
              <a:buNone/>
            </a:pPr>
            <a:r>
              <a:rPr lang="uk-UA" b="1" u="sng" dirty="0" smtClean="0">
                <a:solidFill>
                  <a:srgbClr val="0059C4"/>
                </a:solidFill>
              </a:rPr>
              <a:t>Наказ від 09.09.2022</a:t>
            </a:r>
            <a:r>
              <a:rPr lang="uk-UA" b="1" u="sng" dirty="0">
                <a:solidFill>
                  <a:srgbClr val="0059C4"/>
                </a:solidFill>
              </a:rPr>
              <a:t> р. № 805 </a:t>
            </a:r>
          </a:p>
          <a:p>
            <a:pPr marL="0" indent="0">
              <a:buClr>
                <a:srgbClr val="0067B4"/>
              </a:buClr>
              <a:buSzPct val="100000"/>
              <a:buNone/>
            </a:pPr>
            <a:r>
              <a:rPr lang="uk-UA" dirty="0"/>
              <a:t>Положення про атестацію педагогічних працівників України зі змінами і доповненнями</a:t>
            </a:r>
            <a:endParaRPr lang="ru-RU" dirty="0">
              <a:latin typeface="Century Gothic" pitchFamily="34" charset="0"/>
            </a:endParaRPr>
          </a:p>
        </p:txBody>
      </p:sp>
      <p:sp>
        <p:nvSpPr>
          <p:cNvPr id="157" name="Google Shape;157;p1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fld id="{00000000-1234-1234-1234-123412341234}" type="slidenum">
              <a:rPr lang="en"/>
              <a:pPr/>
              <a:t>3</a:t>
            </a:fld>
            <a:endParaRPr/>
          </a:p>
        </p:txBody>
      </p:sp>
      <p:sp>
        <p:nvSpPr>
          <p:cNvPr id="15" name="Google Shape;154;p15"/>
          <p:cNvSpPr txBox="1">
            <a:spLocks/>
          </p:cNvSpPr>
          <p:nvPr/>
        </p:nvSpPr>
        <p:spPr>
          <a:xfrm>
            <a:off x="1476743" y="5188755"/>
            <a:ext cx="6637244" cy="945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443" marR="0" lvl="0" indent="-423227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 Light"/>
              <a:buChar char="￮"/>
              <a:defRPr sz="19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1218900" marR="0" lvl="1" indent="-42322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 Light"/>
              <a:buChar char="￮"/>
              <a:defRPr sz="19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1828346" marR="0" lvl="2" indent="-42322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 Light"/>
              <a:buChar char="￮"/>
              <a:defRPr sz="19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2437798" marR="0" lvl="3" indent="-42322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●"/>
              <a:defRPr sz="19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3047240" marR="0" lvl="4" indent="-42322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○"/>
              <a:defRPr sz="19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3656683" marR="0" lvl="5" indent="-42322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■"/>
              <a:defRPr sz="19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4266133" marR="0" lvl="6" indent="-42322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●"/>
              <a:defRPr sz="19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4875581" marR="0" lvl="7" indent="-42322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○"/>
              <a:defRPr sz="19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5485038" marR="0" lvl="8" indent="-42322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■"/>
              <a:defRPr sz="19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285750" indent="-285750">
              <a:buClr>
                <a:srgbClr val="0067B4"/>
              </a:buClr>
              <a:buSzPct val="100000"/>
              <a:buFont typeface="Wingdings" pitchFamily="2" charset="2"/>
              <a:buChar char="§"/>
            </a:pPr>
            <a:endParaRPr lang="uk-UA" sz="1800" dirty="0">
              <a:latin typeface="Century Gothic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891" y="1784131"/>
            <a:ext cx="6809220" cy="3404610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987" y="1242460"/>
            <a:ext cx="3460832" cy="4672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4014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562" y="402206"/>
            <a:ext cx="6898668" cy="604795"/>
          </a:xfrm>
        </p:spPr>
        <p:txBody>
          <a:bodyPr/>
          <a:lstStyle/>
          <a:p>
            <a:pPr algn="ctr"/>
            <a:r>
              <a:rPr lang="uk-UA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КЛЮЧОВІ АСПЕКТИ АТЕСТАЦІЇ</a:t>
            </a:r>
            <a:endParaRPr lang="uk-UA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4</a:t>
            </a:fld>
            <a:endParaRPr lang="en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83" y="924173"/>
            <a:ext cx="630116" cy="368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Скругленный прямоугольник 10"/>
          <p:cNvSpPr/>
          <p:nvPr/>
        </p:nvSpPr>
        <p:spPr>
          <a:xfrm>
            <a:off x="1229741" y="963538"/>
            <a:ext cx="8021256" cy="3670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800" dirty="0" smtClean="0">
                <a:solidFill>
                  <a:schemeClr val="tx1"/>
                </a:solidFill>
              </a:rPr>
              <a:t>Чергова атестація обов’язкова (не менше одного разу на 5 років)</a:t>
            </a:r>
            <a:endParaRPr lang="uk-UA" sz="1800" dirty="0">
              <a:solidFill>
                <a:schemeClr val="tx1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911" y="1509972"/>
            <a:ext cx="632688" cy="371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Скругленный прямоугольник 11"/>
          <p:cNvSpPr/>
          <p:nvPr/>
        </p:nvSpPr>
        <p:spPr>
          <a:xfrm>
            <a:off x="1229740" y="1470168"/>
            <a:ext cx="7974957" cy="45084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800" dirty="0" smtClean="0">
                <a:solidFill>
                  <a:schemeClr val="tx1"/>
                </a:solidFill>
              </a:rPr>
              <a:t>Чергова/позачергова (</a:t>
            </a:r>
            <a:r>
              <a:rPr lang="uk-UA" sz="1800" dirty="0" err="1" smtClean="0">
                <a:solidFill>
                  <a:schemeClr val="tx1"/>
                </a:solidFill>
              </a:rPr>
              <a:t>міжатестаційний</a:t>
            </a:r>
            <a:r>
              <a:rPr lang="uk-UA" sz="1800" dirty="0" smtClean="0">
                <a:solidFill>
                  <a:schemeClr val="tx1"/>
                </a:solidFill>
              </a:rPr>
              <a:t> період неменше ніж 3 роки)</a:t>
            </a:r>
            <a:endParaRPr lang="uk-UA" sz="1800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229743" y="2070786"/>
            <a:ext cx="7974957" cy="3472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800" dirty="0" smtClean="0">
                <a:solidFill>
                  <a:schemeClr val="tx1"/>
                </a:solidFill>
              </a:rPr>
              <a:t>Підвищення кваліфікації обов’язкова умова (150 годин)</a:t>
            </a:r>
            <a:endParaRPr lang="uk-UA" sz="1800" dirty="0">
              <a:solidFill>
                <a:schemeClr val="tx1"/>
              </a:solidFill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83" y="2046554"/>
            <a:ext cx="633412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83" y="2574643"/>
            <a:ext cx="633412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Скругленный прямоугольник 13"/>
          <p:cNvSpPr/>
          <p:nvPr/>
        </p:nvSpPr>
        <p:spPr>
          <a:xfrm>
            <a:off x="1229743" y="2574643"/>
            <a:ext cx="9025429" cy="5091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800" dirty="0" smtClean="0">
                <a:solidFill>
                  <a:schemeClr val="tx1"/>
                </a:solidFill>
              </a:rPr>
              <a:t>Атестація повинна проводитися з дотриманням академічної доброчесності</a:t>
            </a:r>
            <a:endParaRPr lang="uk-UA" sz="1800" dirty="0">
              <a:solidFill>
                <a:schemeClr val="tx1"/>
              </a:solidFill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005" y="3240126"/>
            <a:ext cx="633412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Скругленный прямоугольник 14"/>
          <p:cNvSpPr/>
          <p:nvPr/>
        </p:nvSpPr>
        <p:spPr>
          <a:xfrm>
            <a:off x="1206843" y="3200699"/>
            <a:ext cx="10576436" cy="8218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000" dirty="0" smtClean="0">
                <a:solidFill>
                  <a:schemeClr val="tx1"/>
                </a:solidFill>
              </a:rPr>
              <a:t>Час перебування педагогічного працівника в соціальних відпустках, навчання у закладах вищої освіти, а також період, на який переноситься атестація, до </a:t>
            </a:r>
            <a:r>
              <a:rPr lang="uk-UA" sz="2000" dirty="0" err="1" smtClean="0">
                <a:solidFill>
                  <a:schemeClr val="tx1"/>
                </a:solidFill>
              </a:rPr>
              <a:t>міжатестаційного</a:t>
            </a:r>
            <a:r>
              <a:rPr lang="uk-UA" sz="2000" dirty="0" smtClean="0">
                <a:solidFill>
                  <a:schemeClr val="tx1"/>
                </a:solidFill>
              </a:rPr>
              <a:t> періоду не включаються</a:t>
            </a:r>
            <a:endParaRPr lang="uk-UA" sz="2000" dirty="0">
              <a:solidFill>
                <a:schemeClr val="tx1"/>
              </a:solidFill>
            </a:endParaRP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005" y="4185939"/>
            <a:ext cx="628651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44" y="4909687"/>
            <a:ext cx="628651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Скругленный прямоугольник 15"/>
          <p:cNvSpPr/>
          <p:nvPr/>
        </p:nvSpPr>
        <p:spPr>
          <a:xfrm>
            <a:off x="1302894" y="4158443"/>
            <a:ext cx="8792591" cy="51332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800" dirty="0" smtClean="0">
                <a:solidFill>
                  <a:schemeClr val="tx1"/>
                </a:solidFill>
              </a:rPr>
              <a:t>Не раніше чім через рік після призначення, прийняття</a:t>
            </a:r>
            <a:endParaRPr lang="uk-UA" sz="1800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302894" y="6011493"/>
            <a:ext cx="8646288" cy="37472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800" dirty="0" smtClean="0">
                <a:solidFill>
                  <a:schemeClr val="tx1"/>
                </a:solidFill>
              </a:rPr>
              <a:t>Перенесення на один рік у разі тимчасової непрацездатності</a:t>
            </a:r>
            <a:endParaRPr lang="uk-UA" sz="1800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229743" y="4909687"/>
            <a:ext cx="10625311" cy="99930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800" dirty="0">
                <a:solidFill>
                  <a:schemeClr val="tx1"/>
                </a:solidFill>
              </a:rPr>
              <a:t>За педагогічними працівниками, які переходять на роботу з одного закладу освіти до іншого, а також на інші педагогічні посади у цьому закладі освіти або які перервали роботу на педагогічній посаді (незалежно від тривалості перерви у роботі), зберігаються присвоєні за результатами останньої атестації кваліфікаційні категорії та педагогічні </a:t>
            </a:r>
            <a:r>
              <a:rPr lang="uk-UA" sz="1800" dirty="0" smtClean="0">
                <a:solidFill>
                  <a:schemeClr val="tx1"/>
                </a:solidFill>
              </a:rPr>
              <a:t>звання</a:t>
            </a:r>
            <a:endParaRPr lang="uk-UA" sz="1800" dirty="0">
              <a:solidFill>
                <a:schemeClr val="tx1"/>
              </a:solidFill>
            </a:endParaRPr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25" y="6049026"/>
            <a:ext cx="628651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516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5</a:t>
            </a:fld>
            <a:endParaRPr lang="en"/>
          </a:p>
        </p:txBody>
      </p:sp>
      <p:sp>
        <p:nvSpPr>
          <p:cNvPr id="6" name="Прямоугольник 5"/>
          <p:cNvSpPr/>
          <p:nvPr/>
        </p:nvSpPr>
        <p:spPr>
          <a:xfrm>
            <a:off x="526852" y="150478"/>
            <a:ext cx="114554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СТВОРЕННЯ, СКЛАД ТА ПОВНОВАЖЕННЯ АТЕСТАЦІЙНОЇ КОМІСІЇ</a:t>
            </a:r>
            <a:endParaRPr lang="uk-UA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5180" y="758058"/>
            <a:ext cx="3294550" cy="37617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67B4"/>
                </a:solidFill>
              </a:rPr>
              <a:t>Атестаційна комісія І рівня</a:t>
            </a:r>
            <a:endParaRPr lang="uk-UA" dirty="0">
              <a:solidFill>
                <a:srgbClr val="0067B4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24123" y="732378"/>
            <a:ext cx="3512750" cy="38472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rgbClr val="0067B4"/>
                </a:solidFill>
              </a:rPr>
              <a:t>Атестаційна комісія ІІ рівня</a:t>
            </a:r>
            <a:endParaRPr lang="uk-UA" dirty="0">
              <a:solidFill>
                <a:srgbClr val="0067B4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70905" y="726322"/>
            <a:ext cx="3811400" cy="38472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rgbClr val="0067B4"/>
                </a:solidFill>
              </a:rPr>
              <a:t>Атестаційна комісія ІІІ рівня</a:t>
            </a:r>
            <a:endParaRPr lang="uk-UA" dirty="0">
              <a:solidFill>
                <a:srgbClr val="0067B4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31355" y="1326220"/>
            <a:ext cx="3468375" cy="11811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500" dirty="0" smtClean="0">
                <a:solidFill>
                  <a:schemeClr val="tx1"/>
                </a:solidFill>
              </a:rPr>
              <a:t>В закладах освіти, відокремлених структурних підрозділах, у яких працює більше 15 педагогічних працівників</a:t>
            </a:r>
            <a:endParaRPr lang="uk-UA" sz="15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740764" y="1309629"/>
            <a:ext cx="4173524" cy="124649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uk-UA" sz="1500" dirty="0"/>
              <a:t>В органах управління у сфері освіти</a:t>
            </a:r>
          </a:p>
          <a:p>
            <a:r>
              <a:rPr lang="uk-UA" sz="1500" dirty="0"/>
              <a:t>сільських, селищних, міських рад,</a:t>
            </a:r>
          </a:p>
          <a:p>
            <a:r>
              <a:rPr lang="uk-UA" sz="1500" dirty="0"/>
              <a:t>ЗП(ПТ)О, фахової </a:t>
            </a:r>
            <a:r>
              <a:rPr lang="uk-UA" sz="1500" dirty="0" err="1"/>
              <a:t>передвищої</a:t>
            </a:r>
            <a:r>
              <a:rPr lang="uk-UA" sz="1500" dirty="0"/>
              <a:t> та</a:t>
            </a:r>
          </a:p>
          <a:p>
            <a:r>
              <a:rPr lang="uk-UA" sz="1500" dirty="0"/>
              <a:t>вищої освіти, які мають</a:t>
            </a:r>
          </a:p>
          <a:p>
            <a:r>
              <a:rPr lang="uk-UA" sz="1500" dirty="0"/>
              <a:t>відокремлені структурні підрозділи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8170905" y="1326220"/>
            <a:ext cx="3869537" cy="124649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uk-UA" sz="1500" dirty="0"/>
              <a:t>В Міністерстві освіти і науки, молоді та спорту Автономної Республіки Крим, органах управління у сфері освіти обласних, Київської та Севастопольської міських державних </a:t>
            </a:r>
            <a:r>
              <a:rPr lang="uk-UA" sz="1500" dirty="0" smtClean="0"/>
              <a:t>адміністрацій</a:t>
            </a:r>
            <a:endParaRPr lang="uk-UA" sz="15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31356" y="3200401"/>
            <a:ext cx="3037740" cy="2313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400" dirty="0" smtClean="0">
                <a:solidFill>
                  <a:schemeClr val="tx1"/>
                </a:solidFill>
              </a:rPr>
              <a:t>- відповідність (невідповідність</a:t>
            </a:r>
            <a:r>
              <a:rPr lang="uk-UA" sz="1400" dirty="0">
                <a:solidFill>
                  <a:schemeClr val="tx1"/>
                </a:solidFill>
              </a:rPr>
              <a:t>)</a:t>
            </a:r>
          </a:p>
          <a:p>
            <a:r>
              <a:rPr lang="uk-UA" sz="1400" dirty="0">
                <a:solidFill>
                  <a:schemeClr val="tx1"/>
                </a:solidFill>
              </a:rPr>
              <a:t>педагогічних працівників</a:t>
            </a:r>
          </a:p>
          <a:p>
            <a:r>
              <a:rPr lang="uk-UA" sz="1400" dirty="0">
                <a:solidFill>
                  <a:schemeClr val="tx1"/>
                </a:solidFill>
              </a:rPr>
              <a:t>закладу освіти, структурного</a:t>
            </a:r>
          </a:p>
          <a:p>
            <a:r>
              <a:rPr lang="uk-UA" sz="1400" dirty="0">
                <a:solidFill>
                  <a:schemeClr val="tx1"/>
                </a:solidFill>
              </a:rPr>
              <a:t>підрозділу </a:t>
            </a:r>
            <a:r>
              <a:rPr lang="uk-UA" sz="1400" dirty="0" smtClean="0">
                <a:solidFill>
                  <a:schemeClr val="tx1"/>
                </a:solidFill>
              </a:rPr>
              <a:t>займаним посадам;</a:t>
            </a:r>
          </a:p>
          <a:p>
            <a:endParaRPr lang="uk-UA" sz="1400" dirty="0">
              <a:solidFill>
                <a:schemeClr val="tx1"/>
              </a:solidFill>
            </a:endParaRPr>
          </a:p>
          <a:p>
            <a:r>
              <a:rPr lang="uk-UA" sz="1400" dirty="0">
                <a:solidFill>
                  <a:schemeClr val="tx1"/>
                </a:solidFill>
              </a:rPr>
              <a:t>- </a:t>
            </a:r>
            <a:r>
              <a:rPr lang="uk-UA" sz="1400" dirty="0" smtClean="0">
                <a:solidFill>
                  <a:schemeClr val="tx1"/>
                </a:solidFill>
              </a:rPr>
              <a:t>присвоєння (підтвердження</a:t>
            </a:r>
            <a:r>
              <a:rPr lang="uk-UA" sz="1400" dirty="0">
                <a:solidFill>
                  <a:schemeClr val="tx1"/>
                </a:solidFill>
              </a:rPr>
              <a:t>)</a:t>
            </a:r>
          </a:p>
          <a:p>
            <a:r>
              <a:rPr lang="uk-UA" sz="1400" dirty="0">
                <a:solidFill>
                  <a:schemeClr val="tx1"/>
                </a:solidFill>
              </a:rPr>
              <a:t>кваліфікаційних категорій </a:t>
            </a:r>
            <a:r>
              <a:rPr lang="uk-UA" sz="1400" dirty="0" smtClean="0">
                <a:solidFill>
                  <a:schemeClr val="tx1"/>
                </a:solidFill>
              </a:rPr>
              <a:t>і педагогічних </a:t>
            </a:r>
            <a:r>
              <a:rPr lang="uk-UA" sz="1400" dirty="0">
                <a:solidFill>
                  <a:schemeClr val="tx1"/>
                </a:solidFill>
              </a:rPr>
              <a:t>звань або про</a:t>
            </a:r>
          </a:p>
          <a:p>
            <a:r>
              <a:rPr lang="uk-UA" sz="1400" dirty="0">
                <a:solidFill>
                  <a:schemeClr val="tx1"/>
                </a:solidFill>
              </a:rPr>
              <a:t>відмову в такому </a:t>
            </a:r>
            <a:r>
              <a:rPr lang="uk-UA" sz="1400" dirty="0" smtClean="0">
                <a:solidFill>
                  <a:schemeClr val="tx1"/>
                </a:solidFill>
              </a:rPr>
              <a:t>присвоєнні (підтвердженні</a:t>
            </a:r>
            <a:r>
              <a:rPr lang="uk-UA" sz="1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169097" y="3103418"/>
            <a:ext cx="500181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buFontTx/>
              <a:buChar char="-"/>
            </a:pPr>
            <a:r>
              <a:rPr lang="uk-UA" sz="1400" dirty="0"/>
              <a:t>відповідність (невідповідність) педагогічних працівників підпорядкованих закладів освіти, відокремлених структурних підрозділів (в яких працює менше 15 педагогічних працівників), займаним посадам;</a:t>
            </a:r>
          </a:p>
          <a:p>
            <a:endParaRPr lang="uk-UA" sz="400" dirty="0" smtClean="0"/>
          </a:p>
          <a:p>
            <a:pPr indent="-285750">
              <a:buFontTx/>
              <a:buChar char="-"/>
            </a:pPr>
            <a:r>
              <a:rPr lang="uk-UA" sz="1400" dirty="0"/>
              <a:t>присвоєння (підтвердження) кваліфікаційних </a:t>
            </a:r>
            <a:r>
              <a:rPr lang="uk-UA" sz="1400" dirty="0" smtClean="0"/>
              <a:t>категорій </a:t>
            </a:r>
            <a:r>
              <a:rPr lang="uk-UA" sz="1400" dirty="0"/>
              <a:t>і педагогічних звань або про відмову в такому присвоєнні (підтвердженні);</a:t>
            </a:r>
          </a:p>
          <a:p>
            <a:endParaRPr lang="uk-UA" sz="400" dirty="0"/>
          </a:p>
          <a:p>
            <a:pPr indent="-285750">
              <a:buFontTx/>
              <a:buChar char="-"/>
            </a:pPr>
            <a:r>
              <a:rPr lang="uk-UA" sz="1400" dirty="0"/>
              <a:t>відповідність (невідповідність) керівників підпорядкованих закладів освіти, відокремлених структурних підрозділів займаним посадам;</a:t>
            </a:r>
          </a:p>
          <a:p>
            <a:endParaRPr lang="uk-UA" sz="400" dirty="0"/>
          </a:p>
          <a:p>
            <a:pPr indent="-285750">
              <a:buFontTx/>
              <a:buChar char="-"/>
            </a:pPr>
            <a:r>
              <a:rPr lang="uk-UA" sz="1400" dirty="0" smtClean="0"/>
              <a:t>- </a:t>
            </a:r>
            <a:r>
              <a:rPr lang="uk-UA" sz="1400" dirty="0"/>
              <a:t>присвоєння (підтвердження) кваліфікаційних категорій і педагогічних звань або про відмову в такому присвоєнні (підтвердженні) керівникам підпорядкованих закладів освіти, відокремлених структурних підрозділів, </a:t>
            </a:r>
            <a:r>
              <a:rPr lang="uk-UA" sz="1400" dirty="0" smtClean="0"/>
              <a:t>які викладають </a:t>
            </a:r>
            <a:r>
              <a:rPr lang="uk-UA" sz="1400" dirty="0"/>
              <a:t>навчальні предмети (інтегровані курси)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170906" y="3103418"/>
            <a:ext cx="4021094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buFontTx/>
              <a:buChar char="-"/>
            </a:pPr>
            <a:r>
              <a:rPr lang="uk-UA" sz="1400" dirty="0"/>
              <a:t>відповідність (невідповідність) керівників підпорядкованих закладів освіти, відокремлених структурних підрозділів займаним посадам та присвоєння (підтвердження) кваліфікаційних категорій;</a:t>
            </a:r>
          </a:p>
          <a:p>
            <a:endParaRPr lang="uk-UA" sz="800" dirty="0"/>
          </a:p>
          <a:p>
            <a:r>
              <a:rPr lang="uk-UA" sz="1400" dirty="0"/>
              <a:t>- присвоєння (</a:t>
            </a:r>
            <a:r>
              <a:rPr lang="uk-UA" sz="1400" dirty="0" smtClean="0"/>
              <a:t>підтвердження) педагогічних </a:t>
            </a:r>
            <a:r>
              <a:rPr lang="uk-UA" sz="1400" dirty="0"/>
              <a:t>звань або про відмову </a:t>
            </a:r>
            <a:r>
              <a:rPr lang="uk-UA" sz="1400" dirty="0" smtClean="0"/>
              <a:t>в такому </a:t>
            </a:r>
            <a:r>
              <a:rPr lang="uk-UA" sz="1400" dirty="0"/>
              <a:t>присвоєнні (</a:t>
            </a:r>
            <a:r>
              <a:rPr lang="uk-UA" sz="1400" dirty="0" smtClean="0"/>
              <a:t>підтвердженні) керівникам </a:t>
            </a:r>
            <a:r>
              <a:rPr lang="uk-UA" sz="1400" dirty="0"/>
              <a:t>закладів </a:t>
            </a:r>
            <a:r>
              <a:rPr lang="uk-UA" sz="1400" dirty="0" smtClean="0"/>
              <a:t> Освіти</a:t>
            </a:r>
            <a:r>
              <a:rPr lang="uk-UA" sz="1400" dirty="0"/>
              <a:t>,</a:t>
            </a:r>
          </a:p>
          <a:p>
            <a:r>
              <a:rPr lang="uk-UA" sz="1400" dirty="0"/>
              <a:t>підпорядкованих Міністерству освіти і</a:t>
            </a:r>
          </a:p>
          <a:p>
            <a:r>
              <a:rPr lang="uk-UA" sz="1400" dirty="0"/>
              <a:t>науки, молоді та спорту </a:t>
            </a:r>
            <a:r>
              <a:rPr lang="uk-UA" sz="1400" dirty="0" smtClean="0"/>
              <a:t>Автономної Республіки </a:t>
            </a:r>
            <a:r>
              <a:rPr lang="uk-UA" sz="1400" dirty="0"/>
              <a:t>Крим, обласним, Київській та</a:t>
            </a:r>
          </a:p>
          <a:p>
            <a:r>
              <a:rPr lang="uk-UA" sz="1400" dirty="0"/>
              <a:t>Севастопольській міським державним</a:t>
            </a:r>
          </a:p>
          <a:p>
            <a:r>
              <a:rPr lang="uk-UA" sz="1400" dirty="0"/>
              <a:t>адміністраціям</a:t>
            </a:r>
            <a:r>
              <a:rPr lang="uk-UA" sz="1400" dirty="0" smtClean="0"/>
              <a:t>;</a:t>
            </a:r>
          </a:p>
          <a:p>
            <a:endParaRPr lang="uk-UA" sz="800" dirty="0"/>
          </a:p>
          <a:p>
            <a:r>
              <a:rPr lang="uk-UA" sz="1400" dirty="0" err="1" smtClean="0"/>
              <a:t>-розглядають</a:t>
            </a:r>
            <a:r>
              <a:rPr lang="uk-UA" sz="1400" dirty="0" smtClean="0"/>
              <a:t> </a:t>
            </a:r>
            <a:r>
              <a:rPr lang="uk-UA" sz="1400" dirty="0"/>
              <a:t>апеляції на рішення</a:t>
            </a:r>
          </a:p>
          <a:p>
            <a:r>
              <a:rPr lang="uk-UA" sz="1400" dirty="0"/>
              <a:t>атестаційних комісій І чи ІІ рівнів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69095" y="2663983"/>
            <a:ext cx="553516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 Р И Й М А Ю Т Ь  Р І Ш Е Н </a:t>
            </a:r>
            <a:r>
              <a:rPr lang="uk-UA" dirty="0" err="1" smtClean="0"/>
              <a:t>Н</a:t>
            </a:r>
            <a:r>
              <a:rPr lang="uk-UA" dirty="0" smtClean="0"/>
              <a:t> Я  П Р О: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001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263" y="489961"/>
            <a:ext cx="11505236" cy="783254"/>
          </a:xfrm>
        </p:spPr>
        <p:txBody>
          <a:bodyPr/>
          <a:lstStyle/>
          <a:p>
            <a:r>
              <a:rPr lang="uk-UA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ПОЛОЖЕННЯ ПРО АТЕСТАЦІЮ ПЕДАГОГІЧНИХ ПРАЦІВНИКІВ </a:t>
            </a:r>
            <a:endParaRPr lang="uk-UA" sz="2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2000" y="1354239"/>
            <a:ext cx="11111345" cy="4921870"/>
          </a:xfrm>
        </p:spPr>
        <p:txBody>
          <a:bodyPr/>
          <a:lstStyle/>
          <a:p>
            <a:pPr marL="186216" indent="0">
              <a:buNone/>
            </a:pPr>
            <a:r>
              <a:rPr lang="uk-UA" sz="2000" dirty="0"/>
              <a:t>За результатами атестації педагогічного працівника </a:t>
            </a:r>
            <a:r>
              <a:rPr lang="uk-UA" sz="2000" dirty="0" smtClean="0"/>
              <a:t>встановлюється </a:t>
            </a:r>
            <a:r>
              <a:rPr lang="uk-UA" sz="2000" dirty="0"/>
              <a:t>його відповідність або невідповідність займаній посаді та:</a:t>
            </a:r>
            <a:endParaRPr lang="ru-RU" sz="2000" dirty="0"/>
          </a:p>
          <a:p>
            <a:pPr marL="186216" indent="0">
              <a:buNone/>
            </a:pPr>
            <a:r>
              <a:rPr lang="uk-UA" sz="2000" dirty="0"/>
              <a:t>1) присвоюється (не присвоюється) кваліфікаційна категорія або </a:t>
            </a:r>
            <a:r>
              <a:rPr lang="uk-UA" sz="2000" b="1" dirty="0">
                <a:solidFill>
                  <a:srgbClr val="0059C4"/>
                </a:solidFill>
              </a:rPr>
              <a:t>підтверджується (не підтверджується)</a:t>
            </a:r>
            <a:r>
              <a:rPr lang="uk-UA" sz="2000" b="1" dirty="0">
                <a:solidFill>
                  <a:srgbClr val="0067B4"/>
                </a:solidFill>
              </a:rPr>
              <a:t> </a:t>
            </a:r>
            <a:r>
              <a:rPr lang="uk-UA" sz="2000" dirty="0"/>
              <a:t>раніше присвоєна кваліфікаційна категорія;</a:t>
            </a:r>
            <a:endParaRPr lang="ru-RU" sz="2000" dirty="0"/>
          </a:p>
          <a:p>
            <a:pPr marL="186216" indent="0">
              <a:buNone/>
            </a:pPr>
            <a:r>
              <a:rPr lang="uk-UA" sz="2000" dirty="0"/>
              <a:t>2) присвоюється (не присвоюється) педагогічне звання, </a:t>
            </a:r>
            <a:r>
              <a:rPr lang="uk-UA" sz="2000" b="1" dirty="0">
                <a:solidFill>
                  <a:srgbClr val="0059C4"/>
                </a:solidFill>
              </a:rPr>
              <a:t>підтверджується (не підтверджується)</a:t>
            </a:r>
            <a:r>
              <a:rPr lang="uk-UA" sz="2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uk-UA" sz="2000" dirty="0"/>
              <a:t>раніше присвоєне педагогічне звання (у разі наявності).</a:t>
            </a:r>
            <a:endParaRPr lang="ru-RU" sz="2000" dirty="0"/>
          </a:p>
          <a:p>
            <a:pPr marL="186216" indent="0">
              <a:buNone/>
            </a:pPr>
            <a:endParaRPr lang="uk-UA" sz="2000" dirty="0" smtClean="0"/>
          </a:p>
          <a:p>
            <a:pPr marL="186216" indent="0">
              <a:buNone/>
            </a:pPr>
            <a:r>
              <a:rPr lang="uk-UA" sz="2000" dirty="0" smtClean="0"/>
              <a:t>Педагогічним </a:t>
            </a:r>
            <a:r>
              <a:rPr lang="uk-UA" sz="2000" dirty="0"/>
              <a:t>працівникам, посади яких не передбачають присвоєння кваліфікаційних категорій за результатами атестації визначається відповідність (невідповідність) займаній посаді та у порядку, визначеному законодавством, встановлюється </a:t>
            </a:r>
            <a:r>
              <a:rPr lang="uk-UA" sz="2000" b="1" dirty="0">
                <a:solidFill>
                  <a:srgbClr val="0059C4"/>
                </a:solidFill>
              </a:rPr>
              <a:t>(підтверджується</a:t>
            </a:r>
            <a:r>
              <a:rPr lang="uk-UA" sz="2000" dirty="0">
                <a:solidFill>
                  <a:srgbClr val="0059C4"/>
                </a:solidFill>
              </a:rPr>
              <a:t>) </a:t>
            </a:r>
            <a:r>
              <a:rPr lang="uk-UA" sz="2000" dirty="0"/>
              <a:t>тарифний розряд.</a:t>
            </a:r>
            <a:endParaRPr lang="ru-RU" sz="2000" dirty="0"/>
          </a:p>
          <a:p>
            <a:pPr>
              <a:buFont typeface="Wingdings" pitchFamily="2" charset="2"/>
              <a:buChar char="Ø"/>
            </a:pPr>
            <a:endParaRPr lang="uk-UA" sz="2000" dirty="0" smtClean="0"/>
          </a:p>
          <a:p>
            <a:pPr marL="186216" indent="0">
              <a:buNone/>
            </a:pP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</a:rPr>
              <a:t>Відповідає (не відповідає)</a:t>
            </a:r>
            <a:endParaRPr lang="uk-UA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6</a:t>
            </a:fld>
            <a:endParaRPr lang="en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007001" y="5139159"/>
            <a:ext cx="30325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111173" y="6017433"/>
            <a:ext cx="2928395" cy="1157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29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0859" y="119752"/>
            <a:ext cx="6960400" cy="459161"/>
          </a:xfrm>
        </p:spPr>
        <p:txBody>
          <a:bodyPr/>
          <a:lstStyle/>
          <a:p>
            <a:pPr algn="ctr"/>
            <a:r>
              <a:rPr lang="uk-UA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59C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Атестація</a:t>
            </a:r>
            <a:endParaRPr lang="uk-UA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59C4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8323" y="826196"/>
            <a:ext cx="4258096" cy="5717893"/>
          </a:xfrm>
          <a:ln>
            <a:solidFill>
              <a:srgbClr val="FFFF00"/>
            </a:solidFill>
          </a:ln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uk-UA" sz="2000" b="1" dirty="0" smtClean="0">
                <a:solidFill>
                  <a:srgbClr val="0059C4"/>
                </a:solidFill>
              </a:rPr>
              <a:t>Чергова</a:t>
            </a:r>
          </a:p>
          <a:p>
            <a:pPr marL="186216" indent="0">
              <a:buNone/>
            </a:pPr>
            <a:r>
              <a:rPr lang="uk-UA" dirty="0">
                <a:solidFill>
                  <a:schemeClr val="tx1"/>
                </a:solidFill>
              </a:rPr>
              <a:t>Не рідше одного разу на 5 років</a:t>
            </a:r>
          </a:p>
          <a:p>
            <a:pPr marL="186216" indent="0">
              <a:buNone/>
            </a:pPr>
            <a:r>
              <a:rPr lang="uk-UA" dirty="0">
                <a:solidFill>
                  <a:schemeClr val="tx1"/>
                </a:solidFill>
              </a:rPr>
              <a:t>Не раніше , ніж через три роки після попередньої атестації (крім позачергової з ініціативи працівника)</a:t>
            </a:r>
          </a:p>
          <a:p>
            <a:pPr marL="186216" indent="0">
              <a:buNone/>
            </a:pPr>
            <a:r>
              <a:rPr lang="uk-UA" dirty="0">
                <a:solidFill>
                  <a:schemeClr val="tx1"/>
                </a:solidFill>
              </a:rPr>
              <a:t> Не раніше ніж через рік після призначення педагогічного працівника на посаду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421531" y="860393"/>
            <a:ext cx="7627716" cy="5949388"/>
          </a:xfrm>
          <a:ln>
            <a:solidFill>
              <a:srgbClr val="FFFF00"/>
            </a:solidFill>
          </a:ln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uk-UA" sz="2000" b="1" dirty="0" smtClean="0">
                <a:solidFill>
                  <a:srgbClr val="0059C4"/>
                </a:solidFill>
              </a:rPr>
              <a:t>Позачергова </a:t>
            </a:r>
          </a:p>
          <a:p>
            <a:pPr marL="186216" indent="0">
              <a:spcBef>
                <a:spcPts val="0"/>
              </a:spcBef>
              <a:buNone/>
            </a:pPr>
            <a:r>
              <a:rPr lang="uk-UA" dirty="0">
                <a:solidFill>
                  <a:schemeClr val="accent3">
                    <a:lumMod val="50000"/>
                  </a:schemeClr>
                </a:solidFill>
              </a:rPr>
              <a:t>За ініціативи керівника закладу освіти</a:t>
            </a:r>
          </a:p>
          <a:p>
            <a:pPr marL="186216" indent="0">
              <a:spcBef>
                <a:spcPts val="0"/>
              </a:spcBef>
              <a:buNone/>
            </a:pPr>
            <a:r>
              <a:rPr lang="uk-UA" dirty="0" smtClean="0"/>
              <a:t> у разі зниження якості педагогічної діяльності педагогічним працівником</a:t>
            </a:r>
          </a:p>
          <a:p>
            <a:pPr marL="186216" indent="0">
              <a:spcBef>
                <a:spcPts val="0"/>
              </a:spcBef>
              <a:buNone/>
            </a:pPr>
            <a:endParaRPr lang="uk-UA" sz="800" dirty="0" smtClean="0"/>
          </a:p>
          <a:p>
            <a:pPr marL="186216" indent="0">
              <a:spcBef>
                <a:spcPts val="0"/>
              </a:spcBef>
              <a:buNone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 За ініціативою керівника відповідного органу управління у сфері освіти </a:t>
            </a:r>
          </a:p>
          <a:p>
            <a:pPr marL="186216" indent="0">
              <a:spcBef>
                <a:spcPts val="0"/>
              </a:spcBef>
              <a:buNone/>
            </a:pPr>
            <a:r>
              <a:rPr lang="uk-UA" dirty="0" smtClean="0"/>
              <a:t>атестація керівника закладу освіти у разі виявлення за результатами інституційного аудиту, проведеного відповідно до законодавства, низької якості освітньої діяльності закладу освіти 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uk-UA" sz="800" dirty="0" smtClean="0">
              <a:solidFill>
                <a:schemeClr val="bg1"/>
              </a:solidFill>
            </a:endParaRPr>
          </a:p>
          <a:p>
            <a:pPr marL="186216" indent="0">
              <a:spcBef>
                <a:spcPts val="0"/>
              </a:spcBef>
              <a:buNone/>
            </a:pPr>
            <a:r>
              <a:rPr lang="uk-UA" dirty="0">
                <a:solidFill>
                  <a:schemeClr val="accent3">
                    <a:lumMod val="50000"/>
                  </a:schemeClr>
                </a:solidFill>
              </a:rPr>
              <a:t>За ініціативою педагогічного працівника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uk-UA" dirty="0" smtClean="0"/>
              <a:t>за </a:t>
            </a:r>
            <a:r>
              <a:rPr lang="uk-UA" dirty="0" smtClean="0"/>
              <a:t>умов підвищення кваліфікації в </a:t>
            </a:r>
            <a:r>
              <a:rPr lang="uk-UA" dirty="0" err="1" smtClean="0"/>
              <a:t>міжатестаційний</a:t>
            </a:r>
            <a:r>
              <a:rPr lang="uk-UA" dirty="0" smtClean="0"/>
              <a:t> період обсягом не менше ніж 150 годин педпрацівникам ЗП(ПТ)О упродовж 5 років </a:t>
            </a:r>
            <a:endParaRPr lang="uk-UA" dirty="0" smtClean="0"/>
          </a:p>
          <a:p>
            <a:pPr>
              <a:spcBef>
                <a:spcPts val="0"/>
              </a:spcBef>
              <a:buFontTx/>
              <a:buChar char="-"/>
            </a:pPr>
            <a:r>
              <a:rPr lang="uk-UA" dirty="0" smtClean="0"/>
              <a:t>- </a:t>
            </a:r>
            <a:r>
              <a:rPr lang="uk-UA" dirty="0" smtClean="0"/>
              <a:t>визнання переможцем, лауреатом фінальних етапів всеукраїнських, міжнародних фахових конкурсів; </a:t>
            </a:r>
            <a:endParaRPr lang="uk-UA" dirty="0" smtClean="0"/>
          </a:p>
          <a:p>
            <a:pPr>
              <a:spcBef>
                <a:spcPts val="0"/>
              </a:spcBef>
              <a:buFontTx/>
              <a:buChar char="-"/>
            </a:pPr>
            <a:r>
              <a:rPr lang="uk-UA" dirty="0" smtClean="0"/>
              <a:t>наявності </a:t>
            </a:r>
            <a:r>
              <a:rPr lang="uk-UA" dirty="0" err="1" smtClean="0"/>
              <a:t>освітньо</a:t>
            </a:r>
            <a:r>
              <a:rPr lang="uk-UA" dirty="0" smtClean="0"/>
              <a:t>-наукового/</a:t>
            </a:r>
            <a:r>
              <a:rPr lang="uk-UA" dirty="0" err="1" smtClean="0"/>
              <a:t>освітньо</a:t>
            </a:r>
            <a:r>
              <a:rPr lang="uk-UA" dirty="0" smtClean="0"/>
              <a:t>-творчого, наукового ступеня;</a:t>
            </a:r>
          </a:p>
          <a:p>
            <a:pPr marL="186216" indent="0">
              <a:spcBef>
                <a:spcPts val="0"/>
              </a:spcBef>
              <a:buNone/>
            </a:pPr>
            <a:r>
              <a:rPr lang="uk-UA" dirty="0" smtClean="0"/>
              <a:t>- успішного проходження сертифікації</a:t>
            </a: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7</a:t>
            </a:fld>
            <a:endParaRPr lang="en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3078867" y="474566"/>
            <a:ext cx="1192192" cy="3472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271059" y="474566"/>
            <a:ext cx="1088020" cy="3472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93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09" y="142432"/>
            <a:ext cx="11852475" cy="505461"/>
          </a:xfrm>
        </p:spPr>
        <p:txBody>
          <a:bodyPr/>
          <a:lstStyle/>
          <a:p>
            <a:r>
              <a:rPr lang="uk-UA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Умови </a:t>
            </a:r>
            <a:r>
              <a:rPr lang="uk-UA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присвоєння (підтвердження) </a:t>
            </a:r>
            <a:r>
              <a:rPr lang="uk-UA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кваліфікаційних категорій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8</a:t>
            </a:fld>
            <a:endParaRPr lang="en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38641" y="752210"/>
            <a:ext cx="1990847" cy="62590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800" dirty="0">
                <a:solidFill>
                  <a:srgbClr val="0059C4"/>
                </a:solidFill>
              </a:rPr>
              <a:t>Спеціаліст</a:t>
            </a:r>
          </a:p>
        </p:txBody>
      </p:sp>
      <p:sp>
        <p:nvSpPr>
          <p:cNvPr id="8" name="Стрелка вправо 7"/>
          <p:cNvSpPr/>
          <p:nvPr/>
        </p:nvSpPr>
        <p:spPr>
          <a:xfrm>
            <a:off x="2601694" y="856527"/>
            <a:ext cx="856527" cy="417268"/>
          </a:xfrm>
          <a:prstGeom prst="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76579" y="647893"/>
            <a:ext cx="8486466" cy="105329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dirty="0">
                <a:solidFill>
                  <a:schemeClr val="tx1"/>
                </a:solidFill>
              </a:rPr>
              <a:t>має освітній рівень фаховий молодший бакалавр (освітньо-кваліфікаційний рівень молодший спеціаліст), молодший бакалавр, </a:t>
            </a:r>
            <a:r>
              <a:rPr lang="uk-UA" sz="1600" dirty="0" err="1">
                <a:solidFill>
                  <a:schemeClr val="tx1"/>
                </a:solidFill>
              </a:rPr>
              <a:t>бакалавр</a:t>
            </a:r>
            <a:r>
              <a:rPr lang="uk-UA" sz="1600" dirty="0">
                <a:solidFill>
                  <a:schemeClr val="tx1"/>
                </a:solidFill>
              </a:rPr>
              <a:t> чи магістр (освітньо-кваліфікаційний рівень спеціаліст)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38640" y="1960456"/>
            <a:ext cx="1990847" cy="68895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800" dirty="0" smtClean="0">
                <a:solidFill>
                  <a:srgbClr val="0059C4"/>
                </a:solidFill>
              </a:rPr>
              <a:t>Спеціаліст другої категорії</a:t>
            </a:r>
            <a:endParaRPr lang="uk-UA" sz="1800" dirty="0">
              <a:solidFill>
                <a:srgbClr val="0059C4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8641" y="3138091"/>
            <a:ext cx="1990847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1800" dirty="0" smtClean="0">
                <a:solidFill>
                  <a:srgbClr val="0059C4"/>
                </a:solidFill>
              </a:rPr>
              <a:t>Спеціаліст першої категорії</a:t>
            </a:r>
            <a:endParaRPr lang="uk-UA" sz="1800" dirty="0">
              <a:solidFill>
                <a:srgbClr val="0059C4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1416" y="4391899"/>
            <a:ext cx="1978072" cy="67710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0059C4"/>
                </a:solidFill>
              </a:rPr>
              <a:t>Спеціаліст вищої категорії</a:t>
            </a:r>
            <a:endParaRPr lang="uk-UA" dirty="0">
              <a:solidFill>
                <a:srgbClr val="0059C4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576579" y="1782505"/>
            <a:ext cx="8486466" cy="1161799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dirty="0">
                <a:solidFill>
                  <a:schemeClr val="tx1"/>
                </a:solidFill>
              </a:rPr>
              <a:t>має освітній рівень молодший бакалавр (освітньо-кваліфікаційний рівень молодший спеціаліст), бакалавр чи магістр (освітньо-кваліфікаційний рівень спеціаліст), стаж роботи на посадах педагогічних працівників не менше ніж</a:t>
            </a:r>
            <a:r>
              <a:rPr lang="uk-UA" sz="1600" b="1" dirty="0">
                <a:solidFill>
                  <a:schemeClr val="tx1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три </a:t>
            </a:r>
            <a:r>
              <a:rPr lang="uk-UA" sz="1600" dirty="0">
                <a:solidFill>
                  <a:schemeClr val="tx1"/>
                </a:solidFill>
              </a:rPr>
              <a:t>роки</a:t>
            </a:r>
            <a:r>
              <a:rPr lang="uk-UA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76579" y="3062555"/>
            <a:ext cx="8486466" cy="1058951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dirty="0">
                <a:solidFill>
                  <a:schemeClr val="tx1"/>
                </a:solidFill>
              </a:rPr>
              <a:t>має освітній рівень бакалавр, магістр (освітньо-кваліфікаційний рівень спеціаліст), стаж роботи на посадах педагогічних працівників не менше ніж</a:t>
            </a:r>
            <a:r>
              <a:rPr lang="uk-UA" b="1" dirty="0">
                <a:solidFill>
                  <a:schemeClr val="tx1"/>
                </a:solidFill>
              </a:rPr>
              <a:t> п’ять </a:t>
            </a:r>
            <a:r>
              <a:rPr lang="uk-UA" sz="1600" dirty="0">
                <a:solidFill>
                  <a:schemeClr val="tx1"/>
                </a:solidFill>
              </a:rPr>
              <a:t>років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09743" y="4183289"/>
            <a:ext cx="8553302" cy="1491693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dirty="0" err="1">
                <a:solidFill>
                  <a:schemeClr val="tx1"/>
                </a:solidFill>
              </a:rPr>
              <a:t>-має</a:t>
            </a:r>
            <a:r>
              <a:rPr lang="uk-UA" sz="1600" dirty="0">
                <a:solidFill>
                  <a:schemeClr val="tx1"/>
                </a:solidFill>
              </a:rPr>
              <a:t> освітній рівень магістр (</a:t>
            </a:r>
            <a:r>
              <a:rPr lang="uk-UA" sz="1600" dirty="0" err="1">
                <a:solidFill>
                  <a:schemeClr val="tx1"/>
                </a:solidFill>
              </a:rPr>
              <a:t>освітньо-</a:t>
            </a:r>
            <a:r>
              <a:rPr lang="uk-UA" sz="1600" dirty="0">
                <a:solidFill>
                  <a:schemeClr val="tx1"/>
                </a:solidFill>
              </a:rPr>
              <a:t> кваліфікаційний рівень спеціаліст), стаж</a:t>
            </a:r>
          </a:p>
          <a:p>
            <a:r>
              <a:rPr lang="uk-UA" sz="1600" dirty="0">
                <a:solidFill>
                  <a:schemeClr val="tx1"/>
                </a:solidFill>
              </a:rPr>
              <a:t>роботи на посадах педагогічних працівників не менше ніж </a:t>
            </a:r>
            <a:r>
              <a:rPr lang="uk-UA" b="1" dirty="0">
                <a:solidFill>
                  <a:schemeClr val="tx1"/>
                </a:solidFill>
              </a:rPr>
              <a:t>сім </a:t>
            </a:r>
            <a:r>
              <a:rPr lang="uk-UA" sz="1600" dirty="0" smtClean="0">
                <a:solidFill>
                  <a:schemeClr val="tx1"/>
                </a:solidFill>
              </a:rPr>
              <a:t>років;</a:t>
            </a:r>
            <a:endParaRPr lang="uk-UA" sz="1600" dirty="0">
              <a:solidFill>
                <a:schemeClr val="tx1"/>
              </a:solidFill>
            </a:endParaRPr>
          </a:p>
          <a:p>
            <a:r>
              <a:rPr lang="uk-UA" sz="1600" dirty="0" err="1">
                <a:solidFill>
                  <a:schemeClr val="tx1"/>
                </a:solidFill>
              </a:rPr>
              <a:t>-або</a:t>
            </a:r>
            <a:r>
              <a:rPr lang="uk-UA" sz="1600" dirty="0">
                <a:solidFill>
                  <a:schemeClr val="tx1"/>
                </a:solidFill>
              </a:rPr>
              <a:t> має </a:t>
            </a:r>
            <a:r>
              <a:rPr lang="uk-UA" sz="1600" dirty="0" err="1">
                <a:solidFill>
                  <a:schemeClr val="tx1"/>
                </a:solidFill>
              </a:rPr>
              <a:t>освітньо-науковий</a:t>
            </a:r>
            <a:r>
              <a:rPr lang="uk-UA" sz="1600" dirty="0">
                <a:solidFill>
                  <a:schemeClr val="tx1"/>
                </a:solidFill>
              </a:rPr>
              <a:t>/</a:t>
            </a:r>
            <a:r>
              <a:rPr lang="uk-UA" sz="1600" dirty="0" err="1">
                <a:solidFill>
                  <a:schemeClr val="tx1"/>
                </a:solidFill>
              </a:rPr>
              <a:t>освітньо-творчий</a:t>
            </a:r>
            <a:r>
              <a:rPr lang="uk-UA" sz="1600" dirty="0">
                <a:solidFill>
                  <a:schemeClr val="tx1"/>
                </a:solidFill>
              </a:rPr>
              <a:t>, науковий ступінь, за результатами</a:t>
            </a:r>
          </a:p>
          <a:p>
            <a:r>
              <a:rPr lang="uk-UA" sz="1600" dirty="0">
                <a:solidFill>
                  <a:schemeClr val="tx1"/>
                </a:solidFill>
              </a:rPr>
              <a:t>атестації без дотримання послідовності на присвоєння може бути присвоєна</a:t>
            </a:r>
          </a:p>
          <a:p>
            <a:r>
              <a:rPr lang="uk-UA" sz="1600" dirty="0">
                <a:solidFill>
                  <a:schemeClr val="tx1"/>
                </a:solidFill>
              </a:rPr>
              <a:t>кваліфікаційна категорія «спеціаліст вищої категорії», за умови наявності в нього</a:t>
            </a:r>
          </a:p>
          <a:p>
            <a:r>
              <a:rPr lang="uk-UA" sz="1600" dirty="0">
                <a:solidFill>
                  <a:schemeClr val="tx1"/>
                </a:solidFill>
              </a:rPr>
              <a:t>стажу роботи на посадах педагогічних працівників не менше ніж </a:t>
            </a:r>
            <a:r>
              <a:rPr lang="uk-UA" sz="1600" b="1" dirty="0">
                <a:solidFill>
                  <a:schemeClr val="tx1"/>
                </a:solidFill>
              </a:rPr>
              <a:t>один</a:t>
            </a:r>
            <a:r>
              <a:rPr lang="uk-UA" sz="1600" dirty="0">
                <a:solidFill>
                  <a:schemeClr val="tx1"/>
                </a:solidFill>
              </a:rPr>
              <a:t> </a:t>
            </a:r>
            <a:r>
              <a:rPr lang="uk-UA" sz="1600" dirty="0" smtClean="0">
                <a:solidFill>
                  <a:schemeClr val="tx1"/>
                </a:solidFill>
              </a:rPr>
              <a:t>рік</a:t>
            </a:r>
            <a:endParaRPr lang="uk-UA" sz="16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3784" y="5723684"/>
            <a:ext cx="11969261" cy="10359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400" dirty="0">
                <a:solidFill>
                  <a:schemeClr val="tx1"/>
                </a:solidFill>
              </a:rPr>
              <a:t>Особи, які не мають педагогічної освіти, але мають стаж роботи в одній із галузей економіки (крім освітньої) та працюють </a:t>
            </a:r>
            <a:r>
              <a:rPr lang="uk-UA" sz="1400" dirty="0" smtClean="0">
                <a:solidFill>
                  <a:schemeClr val="tx1"/>
                </a:solidFill>
              </a:rPr>
              <a:t>на посадах </a:t>
            </a:r>
            <a:r>
              <a:rPr lang="uk-UA" sz="1400" dirty="0">
                <a:solidFill>
                  <a:schemeClr val="tx1"/>
                </a:solidFill>
              </a:rPr>
              <a:t>педагогічних працівників, атестуються як педагогічні працівники без дотримання послідовності на </a:t>
            </a:r>
            <a:r>
              <a:rPr lang="uk-UA" sz="1400" dirty="0" smtClean="0">
                <a:solidFill>
                  <a:schemeClr val="tx1"/>
                </a:solidFill>
              </a:rPr>
              <a:t>присвоєння кваліфікаційної </a:t>
            </a:r>
            <a:r>
              <a:rPr lang="uk-UA" sz="1400" dirty="0">
                <a:solidFill>
                  <a:schemeClr val="tx1"/>
                </a:solidFill>
              </a:rPr>
              <a:t>категорії:</a:t>
            </a:r>
          </a:p>
          <a:p>
            <a:pPr algn="just"/>
            <a:r>
              <a:rPr lang="uk-UA" sz="1400" dirty="0">
                <a:solidFill>
                  <a:schemeClr val="tx1"/>
                </a:solidFill>
              </a:rPr>
              <a:t>«спеціаліст другої категорії» за наявності не менше двох років стажу роботи;</a:t>
            </a:r>
          </a:p>
          <a:p>
            <a:pPr algn="just"/>
            <a:r>
              <a:rPr lang="uk-UA" sz="1400" dirty="0">
                <a:solidFill>
                  <a:schemeClr val="tx1"/>
                </a:solidFill>
              </a:rPr>
              <a:t>«спеціаліст першої категорії» - не менше п’яти років;</a:t>
            </a:r>
          </a:p>
          <a:p>
            <a:pPr algn="just"/>
            <a:r>
              <a:rPr lang="uk-UA" sz="1400" dirty="0">
                <a:solidFill>
                  <a:schemeClr val="tx1"/>
                </a:solidFill>
              </a:rPr>
              <a:t>«спеціаліст вищої категорії» - не менше семи років.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333" y="2069985"/>
            <a:ext cx="87788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334" y="3226306"/>
            <a:ext cx="87788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640" y="4495503"/>
            <a:ext cx="87788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788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935" y="327921"/>
            <a:ext cx="11381772" cy="540185"/>
          </a:xfrm>
        </p:spPr>
        <p:txBody>
          <a:bodyPr/>
          <a:lstStyle/>
          <a:p>
            <a:r>
              <a:rPr lang="uk-UA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УМОВИ ПРИСВОЄННЯ (ПІДТВЕРДЖЕННЯ) ПЕДАГОГІЧНИХ ЗВАНЬ </a:t>
            </a:r>
            <a:endParaRPr lang="uk-UA" sz="2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9</a:t>
            </a:fld>
            <a:endParaRPr lang="en"/>
          </a:p>
        </p:txBody>
      </p:sp>
      <p:sp>
        <p:nvSpPr>
          <p:cNvPr id="6" name="Прямоугольник 5"/>
          <p:cNvSpPr/>
          <p:nvPr/>
        </p:nvSpPr>
        <p:spPr>
          <a:xfrm>
            <a:off x="960699" y="1130287"/>
            <a:ext cx="1053857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solidFill>
                  <a:schemeClr val="accent3">
                    <a:lumMod val="50000"/>
                  </a:schemeClr>
                </a:solidFill>
              </a:rPr>
              <a:t>Мають кваліфікаційну категорію </a:t>
            </a:r>
            <a:r>
              <a:rPr lang="uk-UA" sz="2000" b="1" dirty="0">
                <a:solidFill>
                  <a:schemeClr val="accent3">
                    <a:lumMod val="50000"/>
                  </a:schemeClr>
                </a:solidFill>
              </a:rPr>
              <a:t>«спеціаліст </a:t>
            </a: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першої категорії</a:t>
            </a:r>
            <a:r>
              <a:rPr lang="uk-UA" sz="2000" b="1" dirty="0">
                <a:solidFill>
                  <a:schemeClr val="accent3">
                    <a:lumMod val="50000"/>
                  </a:schemeClr>
                </a:solidFill>
              </a:rPr>
              <a:t>»/«спеціаліст вищої категорії» </a:t>
            </a:r>
            <a:r>
              <a:rPr lang="uk-UA" sz="2000" dirty="0">
                <a:solidFill>
                  <a:schemeClr val="accent3">
                    <a:lumMod val="50000"/>
                  </a:schemeClr>
                </a:solidFill>
              </a:rPr>
              <a:t>та які зокрема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pPr algn="just"/>
            <a:endParaRPr lang="uk-UA" sz="2000" dirty="0"/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000" dirty="0" smtClean="0"/>
              <a:t>упроваджують </a:t>
            </a:r>
            <a:r>
              <a:rPr lang="uk-UA" sz="2000" dirty="0"/>
              <a:t>і поширюють методики </a:t>
            </a:r>
            <a:r>
              <a:rPr lang="uk-UA" sz="2000" dirty="0" err="1" smtClean="0"/>
              <a:t>компетентнісного</a:t>
            </a:r>
            <a:r>
              <a:rPr lang="uk-UA" sz="2000" dirty="0" smtClean="0"/>
              <a:t> навчання </a:t>
            </a:r>
            <a:r>
              <a:rPr lang="uk-UA" sz="2000" dirty="0"/>
              <a:t>та нові освітні технології, надають </a:t>
            </a:r>
            <a:r>
              <a:rPr lang="uk-UA" sz="2000" dirty="0" smtClean="0"/>
              <a:t>професійну  підтримку </a:t>
            </a:r>
            <a:r>
              <a:rPr lang="uk-UA" sz="2000" dirty="0"/>
              <a:t>та допомогу педагогічним працівникам (</a:t>
            </a:r>
            <a:r>
              <a:rPr lang="uk-UA" sz="2000" dirty="0" smtClean="0"/>
              <a:t>здійснюють </a:t>
            </a:r>
            <a:r>
              <a:rPr lang="uk-UA" sz="2000" dirty="0" err="1" smtClean="0"/>
              <a:t>супервізію</a:t>
            </a:r>
            <a:r>
              <a:rPr lang="uk-UA" sz="2000" dirty="0" smtClean="0"/>
              <a:t>);</a:t>
            </a:r>
          </a:p>
          <a:p>
            <a:pPr algn="just"/>
            <a:endParaRPr lang="uk-UA" sz="2000" dirty="0"/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000" dirty="0" smtClean="0"/>
              <a:t> </a:t>
            </a:r>
            <a:r>
              <a:rPr lang="uk-UA" sz="2000" dirty="0"/>
              <a:t>беруть участь у процедурах і заходах, пов’язаних </a:t>
            </a:r>
            <a:r>
              <a:rPr lang="uk-UA" sz="2000" dirty="0" smtClean="0"/>
              <a:t>із забезпеченням </a:t>
            </a:r>
            <a:r>
              <a:rPr lang="uk-UA" sz="2000" dirty="0"/>
              <a:t>якості освіти та впровадженням </a:t>
            </a:r>
            <a:r>
              <a:rPr lang="uk-UA" sz="2000" dirty="0" smtClean="0"/>
              <a:t>інновацій, педагогічних </a:t>
            </a:r>
            <a:r>
              <a:rPr lang="uk-UA" sz="2000" dirty="0"/>
              <a:t>новацій і технологій у системі освіти</a:t>
            </a:r>
            <a:r>
              <a:rPr lang="uk-UA" sz="2000" dirty="0" smtClean="0"/>
              <a:t>;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uk-UA" sz="2000" dirty="0"/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000" dirty="0" smtClean="0"/>
              <a:t>були </a:t>
            </a:r>
            <a:r>
              <a:rPr lang="uk-UA" sz="2000" dirty="0"/>
              <a:t>визнані переможцями, лауреатами </a:t>
            </a:r>
            <a:r>
              <a:rPr lang="uk-UA" sz="2000" dirty="0" smtClean="0"/>
              <a:t>всеукраїнських, міжнародних </a:t>
            </a:r>
            <a:r>
              <a:rPr lang="uk-UA" sz="2000" dirty="0"/>
              <a:t>фахових конкурсів</a:t>
            </a:r>
            <a:r>
              <a:rPr lang="uk-UA" sz="2000" dirty="0" smtClean="0"/>
              <a:t>;</a:t>
            </a:r>
          </a:p>
          <a:p>
            <a:pPr algn="just"/>
            <a:endParaRPr lang="uk-UA" sz="2000" dirty="0"/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000" dirty="0" smtClean="0"/>
              <a:t> </a:t>
            </a:r>
            <a:r>
              <a:rPr lang="uk-UA" sz="2000" dirty="0"/>
              <a:t>підготували переможців всеукраїнських, міжнародних </a:t>
            </a:r>
            <a:r>
              <a:rPr lang="uk-UA" sz="2000" dirty="0" smtClean="0"/>
              <a:t>олімпіад, конкурсів</a:t>
            </a:r>
            <a:r>
              <a:rPr lang="uk-UA" sz="2000" dirty="0"/>
              <a:t>, змагань, тощо.</a:t>
            </a:r>
          </a:p>
        </p:txBody>
      </p:sp>
    </p:spTree>
    <p:extLst>
      <p:ext uri="{BB962C8B-B14F-4D97-AF65-F5344CB8AC3E}">
        <p14:creationId xmlns:p14="http://schemas.microsoft.com/office/powerpoint/2010/main" val="329638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2728</TotalTime>
  <Words>1554</Words>
  <Application>Microsoft Office PowerPoint</Application>
  <PresentationFormat>Широкоэкранный</PresentationFormat>
  <Paragraphs>169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Calibri</vt:lpstr>
      <vt:lpstr>Century Gothic</vt:lpstr>
      <vt:lpstr>Georgia</vt:lpstr>
      <vt:lpstr>Poppins Light</vt:lpstr>
      <vt:lpstr>Trebuchet MS</vt:lpstr>
      <vt:lpstr>Wingdings</vt:lpstr>
      <vt:lpstr>Воздушный поток</vt:lpstr>
      <vt:lpstr>АТЕСТАЦІЯ ПЕДАГОГІЧНИХ ПРАЦІВНИКІВ: НОВЕ ПОЛОЖЕННЯ</vt:lpstr>
      <vt:lpstr>НОРМАТИВНО-ПРАВОВІ ДОКУМЕНТИ</vt:lpstr>
      <vt:lpstr>Нормативний документ</vt:lpstr>
      <vt:lpstr>КЛЮЧОВІ АСПЕКТИ АТЕСТАЦІЇ</vt:lpstr>
      <vt:lpstr>Презентация PowerPoint</vt:lpstr>
      <vt:lpstr>ПОЛОЖЕННЯ ПРО АТЕСТАЦІЮ ПЕДАГОГІЧНИХ ПРАЦІВНИКІВ </vt:lpstr>
      <vt:lpstr>Атестація</vt:lpstr>
      <vt:lpstr>Умови присвоєння (підтвердження) кваліфікаційних категорій</vt:lpstr>
      <vt:lpstr>УМОВИ ПРИСВОЄННЯ (ПІДТВЕРДЖЕННЯ) ПЕДАГОГІЧНИХ ЗВАНЬ </vt:lpstr>
      <vt:lpstr>ОСОБЛИВОСТІ ПРОВЕДЕННЯ АТЕСТАЦІЇ ПЕДАГОГІВ, ЯКІ:</vt:lpstr>
      <vt:lpstr>ПОРЯДОК ПРОВЕДЕННЯ АТЕСТАЦІЇ</vt:lpstr>
      <vt:lpstr>ЗМІНИ В РОБОТІ АТЕСТАЦІЙНОЇ КОМІСІЇ</vt:lpstr>
      <vt:lpstr>ЗРАЗОК АТЕСТАЦІЙНОГО ЛИСТА, ПРОТОКОЛУ</vt:lpstr>
      <vt:lpstr>      ДЯКУЮ ЗА УВАГУ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Павленко</dc:creator>
  <cp:lastModifiedBy>Administrator</cp:lastModifiedBy>
  <cp:revision>212</cp:revision>
  <dcterms:created xsi:type="dcterms:W3CDTF">2020-10-16T09:30:08Z</dcterms:created>
  <dcterms:modified xsi:type="dcterms:W3CDTF">2023-09-07T08:30:06Z</dcterms:modified>
</cp:coreProperties>
</file>