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5" r:id="rId18"/>
    <p:sldId id="272" r:id="rId19"/>
    <p:sldId id="307" r:id="rId20"/>
    <p:sldId id="306" r:id="rId21"/>
  </p:sldIdLst>
  <p:sldSz cx="12188825" cy="6858000"/>
  <p:notesSz cx="6888163" cy="100203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961" autoAdjust="0"/>
  </p:normalViewPr>
  <p:slideViewPr>
    <p:cSldViewPr snapToGrid="0" showGuides="1">
      <p:cViewPr varScale="1">
        <p:scale>
          <a:sx n="81" d="100"/>
          <a:sy n="81" d="100"/>
        </p:scale>
        <p:origin x="120" y="522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r">
              <a:defRPr sz="1300"/>
            </a:lvl1pPr>
          </a:lstStyle>
          <a:p>
            <a:pPr rtl="0"/>
            <a:fld id="{A3BC5DFD-D59C-4A78-9863-7389301FC12B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r">
              <a:defRPr sz="13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 rtl="0"/>
            <a:fld id="{4772CC64-04AB-4F40-B370-C9EC22A15BA9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5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3" tIns="48301" rIns="96603" bIns="48301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6603" tIns="48301" rIns="96603" bIns="48301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1015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90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663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79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66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36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и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8E289087-3B90-4B7A-B0B3-663DF715D0C0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76F26-008E-40CD-B0DF-FD99CADBA164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и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20A7CE-0912-4C2F-926E-0DDC0C423B66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1BBC6F-1CE0-4655-9B16-DDAF1AD7C72C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8" name="Пи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A0BB48E-C38A-489F-B21D-27EBF8DA1A52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824002-8F04-447D-8224-40D7ED6840A4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510220-7851-4877-87D8-65579BB1DD91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D1B4D7-E962-4AD5-804D-44BB05D648F1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E49B0F-5FC4-452C-84B9-DC5DB8F7EAF7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19F4E1-C9E2-4C86-91EE-CF98446AD814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C544DC91-F540-462A-9952-3A556B4DB6D1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и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A4F087A6-40E8-4131-BEAB-4F5033CC1517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microsoft.com/office/2007/relationships/hdphoto" Target="../media/hdphoto1.wdp"/><Relationship Id="rId9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332657"/>
            <a:ext cx="10342885" cy="1368152"/>
          </a:xfrm>
        </p:spPr>
        <p:txBody>
          <a:bodyPr rtlCol="0" anchor="t"/>
          <a:lstStyle/>
          <a:p>
            <a:pPr algn="ctr" rtl="0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професійної (професійно-технічної) освіти</a:t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«Харківський професійний коледж»</a:t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3117" y="1484416"/>
            <a:ext cx="8940956" cy="3610098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b="1" dirty="0" err="1">
                <a:solidFill>
                  <a:srgbClr val="002060"/>
                </a:solidFill>
              </a:rPr>
              <a:t>Організаційно-методичний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супровід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монітор</a:t>
            </a:r>
            <a:r>
              <a:rPr lang="uk-UA" sz="4000" b="1" dirty="0">
                <a:solidFill>
                  <a:srgbClr val="002060"/>
                </a:solidFill>
              </a:rPr>
              <a:t>и</a:t>
            </a:r>
            <a:r>
              <a:rPr lang="ru-RU" sz="4000" b="1" dirty="0" err="1">
                <a:solidFill>
                  <a:srgbClr val="002060"/>
                </a:solidFill>
              </a:rPr>
              <a:t>нгу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якості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освіти</a:t>
            </a:r>
            <a:r>
              <a:rPr lang="ru-RU" sz="4000" b="1" dirty="0">
                <a:solidFill>
                  <a:srgbClr val="002060"/>
                </a:solidFill>
              </a:rPr>
              <a:t> на </a:t>
            </a:r>
            <a:r>
              <a:rPr lang="ru-RU" sz="4000" b="1" dirty="0" err="1">
                <a:solidFill>
                  <a:srgbClr val="002060"/>
                </a:solidFill>
              </a:rPr>
              <a:t>рівні</a:t>
            </a:r>
            <a:r>
              <a:rPr lang="ru-RU" sz="4000" b="1" dirty="0">
                <a:solidFill>
                  <a:srgbClr val="002060"/>
                </a:solidFill>
              </a:rPr>
              <a:t> ЗП(ПТ)О: </a:t>
            </a:r>
            <a:r>
              <a:rPr lang="ru-RU" sz="4000" b="1" dirty="0" err="1">
                <a:solidFill>
                  <a:srgbClr val="002060"/>
                </a:solidFill>
              </a:rPr>
              <a:t>цифрові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технології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</a:p>
          <a:p>
            <a:pPr algn="ctr" rtl="0"/>
            <a:endParaRPr lang="uk-UA" sz="1400" b="1" dirty="0">
              <a:solidFill>
                <a:srgbClr val="002060"/>
              </a:solidFill>
            </a:endParaRPr>
          </a:p>
          <a:p>
            <a:pPr algn="ctr" rtl="0"/>
            <a:endParaRPr lang="uk-UA" sz="1400" b="1" dirty="0">
              <a:solidFill>
                <a:srgbClr val="002060"/>
              </a:solidFill>
            </a:endParaRPr>
          </a:p>
          <a:p>
            <a:pPr algn="ctr" rtl="0"/>
            <a:endParaRPr lang="uk-UA" sz="1400" b="1" dirty="0">
              <a:solidFill>
                <a:srgbClr val="002060"/>
              </a:solidFill>
            </a:endParaRPr>
          </a:p>
          <a:p>
            <a:pPr algn="ctr" rtl="0"/>
            <a:endParaRPr lang="uk-UA" sz="1400" b="1" dirty="0">
              <a:solidFill>
                <a:srgbClr val="002060"/>
              </a:solidFill>
            </a:endParaRPr>
          </a:p>
          <a:p>
            <a:pPr algn="ctr" rtl="0"/>
            <a:r>
              <a:rPr lang="uk-UA" sz="1400" b="1" dirty="0">
                <a:solidFill>
                  <a:srgbClr val="002060"/>
                </a:solidFill>
              </a:rPr>
              <a:t>				</a:t>
            </a:r>
            <a:r>
              <a:rPr lang="uk-UA" sz="1600" b="1" dirty="0">
                <a:solidFill>
                  <a:srgbClr val="002060"/>
                </a:solidFill>
              </a:rPr>
              <a:t>Заступник директора з НР Ольга ЯРМОЛЮК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661248"/>
            <a:ext cx="1196752" cy="11967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6" y="5651142"/>
            <a:ext cx="1260000" cy="12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2813" y="6043473"/>
            <a:ext cx="710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серпня  202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року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Онлайн-сервіси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анкетування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2. </a:t>
            </a:r>
            <a:r>
              <a:rPr lang="en-US" dirty="0"/>
              <a:t>Online Test Pad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4098" name="Picture 2" descr="E:\2022-23 новий\Доповідь на серпень\доповідь\фото\16907866050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65" y="2220686"/>
            <a:ext cx="2534159" cy="5490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2022-23 новий\Доповідь на серпень\доповідь\фото\1690786605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76" y="1793174"/>
            <a:ext cx="2592634" cy="561737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2022-23 новий\Доповідь на серпень\доповідь\фото\16907866050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63" y="1619892"/>
            <a:ext cx="2752587" cy="596393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Онлайн-сервіси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анкетування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Triventy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5122" name="Picture 2" descr="E:\2022-23 новий\Доповідь на серпень\доповідь\фото\1690786605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34" y="2256311"/>
            <a:ext cx="2915061" cy="63159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2022-23 новий\Доповідь на серпень\доповідь\фото\1690786604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23" y="1579418"/>
            <a:ext cx="2859818" cy="619627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постереження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7" name="Рисунок 6" descr="https://api.school.glavbukh.ru/api/v2/file_download?id=6ec321e9-7c5c-4018-ad42-d664da3e80a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17" y="1833562"/>
            <a:ext cx="7897090" cy="4721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8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постереження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освітнім середовищем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64814"/>
              </p:ext>
            </p:extLst>
          </p:nvPr>
        </p:nvGraphicFramePr>
        <p:xfrm>
          <a:off x="2125683" y="1769423"/>
          <a:ext cx="8870868" cy="523150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956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7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91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 dirty="0">
                          <a:effectLst/>
                        </a:rPr>
                        <a:t>Зміст спостереження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Хто проводить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Мета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18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 dirty="0">
                          <a:effectLst/>
                        </a:rPr>
                        <a:t>Оформлення навчальних приміщень, коридорів, рекреацій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Заступник директора</a:t>
                      </a:r>
                      <a:endParaRPr lang="ru-RU" sz="700">
                        <a:effectLst/>
                      </a:endParaRPr>
                    </a:p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Соціальний педагог</a:t>
                      </a:r>
                      <a:endParaRPr lang="ru-RU" sz="700"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Здобувачі освіти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Чи зручні, інформативні, доступні об’єкти середовища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Стан кабінетів, спортивної та актової зали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Адміністрація закладу освіти</a:t>
                      </a:r>
                      <a:endParaRPr lang="ru-RU" sz="700"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Представник засновника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Чи чисто, чи функціональний дизайн приміщень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Огляд їдальні та харчоблоку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Представники батьків — за наявності санітарних книжок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Як харчуються здобувачі освіти, чистота та дизайн приміщень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19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Взаємини здобувачів освіти,</a:t>
                      </a:r>
                      <a:endParaRPr lang="ru-RU" sz="700"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поведінка під час перерв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Представники учнівського самоврядування</a:t>
                      </a:r>
                      <a:endParaRPr lang="ru-RU" sz="700">
                        <a:effectLst/>
                      </a:endParaRPr>
                    </a:p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Соціальний-педагог</a:t>
                      </a:r>
                      <a:endParaRPr lang="ru-RU" sz="700"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Практичний психолог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Чи змінилася ситуація з дисципліною після запровадження Правил поведінки на рівні групи чи закладу освіти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Стан санітарних вузлів, коридорів та рекреацій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Адміністрація закладу освіти</a:t>
                      </a:r>
                      <a:endParaRPr lang="ru-RU" sz="700">
                        <a:effectLst/>
                      </a:endParaRPr>
                    </a:p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Представник засновника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Чи достатньо комфортно облаштовані туалети, коридори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5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Стан навчальних кабінетів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Адміністрація закладу освіти</a:t>
                      </a:r>
                      <a:endParaRPr lang="ru-RU" sz="700">
                        <a:effectLst/>
                      </a:endParaRPr>
                    </a:p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Здобувачі освіти</a:t>
                      </a:r>
                      <a:endParaRPr lang="ru-RU" sz="700">
                        <a:effectLst/>
                      </a:endParaRPr>
                    </a:p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</a:pPr>
                      <a:r>
                        <a:rPr lang="uk-UA" sz="900">
                          <a:effectLst/>
                        </a:rPr>
                        <a:t>Представник засновника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Чи є мотивуючим наповнення навчальних кабінетів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2" marR="4464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постереження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проведенням навчального заняття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якість педагогічної діяльності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систему оцінювання навчальної діяльності здобувачів освіти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забезпечення </a:t>
            </a:r>
            <a:r>
              <a:rPr lang="uk-UA" dirty="0" err="1"/>
              <a:t>компетентнісного</a:t>
            </a:r>
            <a:r>
              <a:rPr lang="uk-UA" dirty="0"/>
              <a:t> підходу у навчанні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побудову відносин викладача та здобувачів освіти на засадах педагогіки партнерства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ресурсне забезпечення освітнього процесу 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ефективність методичного забезпечення освітнього процесу тощо.</a:t>
            </a:r>
            <a:endParaRPr lang="ru-RU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смертельних гріхів»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uk-UA" sz="9600" dirty="0"/>
              <a:t>1. Марність — вимірювання проводять лише для того, щоб справити гарне враження.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2. Провінційність — вузькі організаційні межі та локальні проблеми диктують показники.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3. </a:t>
            </a:r>
            <a:r>
              <a:rPr lang="uk-UA" sz="9600" dirty="0" err="1"/>
              <a:t>Нарцисизм</a:t>
            </a:r>
            <a:r>
              <a:rPr lang="uk-UA" sz="9600" dirty="0"/>
              <a:t> — вимірювання проводять виключно з власної точки зору, а не з позиції замовника.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4. Лінь — люди знають, що саме важливо вимірювати, але не приділяють цьому належної уваги чи зусиль.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5. Дріб’язковість — вимірюють лише незначну частину того, що має значення.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6. Нерозумність — не думають про наслідки для поведінки та діяльності людини.</a:t>
            </a:r>
            <a:endParaRPr lang="ru-RU" sz="9600" dirty="0"/>
          </a:p>
          <a:p>
            <a:pPr marL="0" indent="0" fontAlgn="base">
              <a:buNone/>
            </a:pPr>
            <a:r>
              <a:rPr lang="uk-UA" sz="9600" dirty="0"/>
              <a:t>7. Фривольність — несерйозно ставляться до вимірювань</a:t>
            </a:r>
            <a:endParaRPr lang="ru-RU" sz="9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1" dirty="0">
                <a:latin typeface="+mn-lt"/>
              </a:rPr>
              <a:t>Форма вивчення педагогічної діяльності  (загальноосвітня підготовка)</a:t>
            </a:r>
            <a:br>
              <a:rPr lang="ru-RU" sz="1800" dirty="0">
                <a:latin typeface="+mn-lt"/>
              </a:rPr>
            </a:br>
            <a:r>
              <a:rPr lang="uk-UA" sz="1800" b="1" dirty="0">
                <a:latin typeface="+mn-lt"/>
              </a:rPr>
              <a:t> </a:t>
            </a:r>
            <a:br>
              <a:rPr lang="ru-RU" sz="1800" dirty="0">
                <a:latin typeface="+mn-lt"/>
              </a:rPr>
            </a:br>
            <a:r>
              <a:rPr lang="uk-UA" sz="1800" b="1" dirty="0">
                <a:latin typeface="+mn-lt"/>
              </a:rPr>
              <a:t>Назва закладу освіти </a:t>
            </a:r>
            <a:r>
              <a:rPr lang="en-US" sz="1800" b="1" dirty="0">
                <a:latin typeface="+mn-lt"/>
              </a:rPr>
              <a:t>- </a:t>
            </a:r>
            <a:r>
              <a:rPr lang="uk-UA" sz="1800" b="1" dirty="0">
                <a:latin typeface="+mn-lt"/>
              </a:rPr>
              <a:t>Заклад професійної (професійно-технічної) освіти «Харківський професійний коледж»</a:t>
            </a:r>
            <a:endParaRPr lang="ru-RU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26292"/>
              </p:ext>
            </p:extLst>
          </p:nvPr>
        </p:nvGraphicFramePr>
        <p:xfrm>
          <a:off x="1460664" y="1615046"/>
          <a:ext cx="10010899" cy="471123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008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3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7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7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Напрям оцінювання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Характеристика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</a:rPr>
                        <a:t>Українська література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</a:rPr>
                        <a:t>Математика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</a:rPr>
                        <a:t>Біологія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</a:rPr>
                        <a:t>Географія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</a:rPr>
                        <a:t>Фізика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</a:rPr>
                        <a:t>Хімія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73">
                <a:tc rowSpan="10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 Розвиток і формування ключових компетентностей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1.1. Вільне володіння державною мовою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1.2. Математична компетентність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1.3. Компетентності у галузі природничих наук, техніки і технології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1.4. Інноваційність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1.5. Екологічна компетентність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1.6. Інформаційно-комунікаційна компетентність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1.7. Навчання впродовж життя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1.8. Громадянські та соціальні компетентності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1.9. Культурна компетентність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1.10. Підприємливість та фінансова грамотність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+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015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2. Робота здобувачів освіти під час проведення навчального заняття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2.1. Усі здобувачі освіти працювали під час проведення навчального заняття із зацікавленням, співпрацювали між собою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1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2.2. Більшість здобувачів освіти працювала під час проведення навчального заняття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+ 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4" marR="5259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5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13085" y="284656"/>
            <a:ext cx="9782801" cy="123983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1" dirty="0">
                <a:latin typeface="+mn-lt"/>
              </a:rPr>
              <a:t>Форма вивчення педагогічної діяльності  (загальноосвітня підготовка)</a:t>
            </a:r>
            <a:br>
              <a:rPr lang="ru-RU" sz="1800" dirty="0">
                <a:latin typeface="+mn-lt"/>
              </a:rPr>
            </a:br>
            <a:r>
              <a:rPr lang="uk-UA" sz="1800" b="1" dirty="0">
                <a:latin typeface="+mn-lt"/>
              </a:rPr>
              <a:t> </a:t>
            </a:r>
            <a:br>
              <a:rPr lang="ru-RU" sz="1800" dirty="0">
                <a:latin typeface="+mn-lt"/>
              </a:rPr>
            </a:br>
            <a:r>
              <a:rPr lang="uk-UA" sz="1800" b="1" dirty="0">
                <a:latin typeface="+mn-lt"/>
              </a:rPr>
              <a:t>Назва закладу освіти </a:t>
            </a:r>
            <a:r>
              <a:rPr lang="en-US" sz="1800" b="1" dirty="0">
                <a:latin typeface="+mn-lt"/>
              </a:rPr>
              <a:t>- </a:t>
            </a:r>
            <a:r>
              <a:rPr lang="uk-UA" sz="1800" b="1" dirty="0">
                <a:latin typeface="+mn-lt"/>
              </a:rPr>
              <a:t>Заклад професійної (професійно-технічної) освіти «Харківський професійний коледж»</a:t>
            </a:r>
            <a:endParaRPr lang="ru-RU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247467"/>
              </p:ext>
            </p:extLst>
          </p:nvPr>
        </p:nvGraphicFramePr>
        <p:xfrm>
          <a:off x="1753692" y="1699948"/>
          <a:ext cx="9486240" cy="47800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83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3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83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Напрям оцінювання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Українська література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Біологія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Географія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Фізика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Хімія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9109"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6.2.3. Орієнтація партнерської діяльності викладача та здобувача освіти на розвиток творчої активності, творчого мислення, вміння застосувати критичне мислення в нових умовах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91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6.3. У роботі із здобувачами освіти застосовує авторитарний підхід (нав’язування своєї думки, блокування ініціативи здобувачів освіти, зневага до гідності підлітка, його прав)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6.4. Дотримується принципів академічної доброчесності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6.4.1. Вказує джерело інформації, авторство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6.4.2. Акцентує увагу на цінності самостійного виконання завдань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+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6.4.2. Добирає завдання/вправи, що унеможливлюють списування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96" marR="6769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4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70709" y="533640"/>
            <a:ext cx="9782801" cy="32160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учасні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кабінети та майстерні нашого закладу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0" y="767021"/>
            <a:ext cx="576000" cy="57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85B81-A6CE-4381-A5A2-925766454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62" y="951142"/>
            <a:ext cx="3766848" cy="282513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BDA87-5137-4EEA-B637-3929CB4F2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026" y="1205560"/>
            <a:ext cx="3766848" cy="282807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CBA0FA-63C2-4135-9A35-098D7AD02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9" y="951142"/>
            <a:ext cx="3676909" cy="275768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F52C1E-DF6B-45E5-8A78-C0A55EF1F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4746" y="3969651"/>
            <a:ext cx="2453739" cy="327165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AFCCC-9ABF-45E1-904E-CC61FBB4E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9450" y="4188857"/>
            <a:ext cx="2336614" cy="31154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FFE750-614D-4553-9FCB-2952BAE25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4562" y="4168157"/>
            <a:ext cx="1749298" cy="346119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D4530B-9DCA-4C6D-94C8-EE653EE3C2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474" y="4047734"/>
            <a:ext cx="2330384" cy="311548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31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70709" y="533640"/>
            <a:ext cx="9782801" cy="78657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учасні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кабінети та майстерні нашого закладу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0" y="767021"/>
            <a:ext cx="576000" cy="57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>
          <a:xfrm>
            <a:off x="4072246" y="1320212"/>
            <a:ext cx="3711325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r="16716"/>
          <a:stretch/>
        </p:blipFill>
        <p:spPr>
          <a:xfrm>
            <a:off x="3639673" y="4138863"/>
            <a:ext cx="3711325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1"/>
          <a:stretch/>
        </p:blipFill>
        <p:spPr>
          <a:xfrm>
            <a:off x="7505377" y="1320212"/>
            <a:ext cx="3386473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77" y="4138863"/>
            <a:ext cx="3360000" cy="2520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dnzregionalcentr.com.ua/wp-content/uploads/2023/06/5-4-150x1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36" y="1310324"/>
            <a:ext cx="2729516" cy="2539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nzregionalcentr.com.ua/wp-content/uploads/2023/05/6-11-150x1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055736"/>
            <a:ext cx="2597645" cy="259764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  моніторингу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5" name="Объект 4" descr="https://api.school.glavbukh.ru/api/v1/api/File/_download?id=81b182b3-47e4-4793-9ee1-caae6f844b99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27" y="1450841"/>
            <a:ext cx="8775864" cy="5104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82584" y="1745673"/>
            <a:ext cx="9782801" cy="2018805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увагу.</a:t>
            </a:r>
            <a:b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Разом до Перемоги!</a:t>
            </a:r>
            <a:b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буде Україна!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0" y="767021"/>
            <a:ext cx="576000" cy="576000"/>
          </a:xfrm>
          <a:prstGeom prst="rect">
            <a:avLst/>
          </a:prstGeom>
        </p:spPr>
      </p:pic>
      <p:pic>
        <p:nvPicPr>
          <p:cNvPr id="1026" name="Picture 2" descr="Український кліпарт ⋆ Картинки, листівки, привітання Украина, Образец, Вдохновение, Европа, Герб">
            <a:extLst>
              <a:ext uri="{FF2B5EF4-FFF2-40B4-BE49-F238E27FC236}">
                <a16:creationId xmlns:a16="http://schemas.microsoft.com/office/drawing/2014/main" id="{219201CF-25B6-4A9F-9914-89EFFC84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50" y="0"/>
            <a:ext cx="3632694" cy="3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країнський кліпарт ⋆ Картинки, листівки, привітання">
            <a:extLst>
              <a:ext uri="{FF2B5EF4-FFF2-40B4-BE49-F238E27FC236}">
                <a16:creationId xmlns:a16="http://schemas.microsoft.com/office/drawing/2014/main" id="{BD690E43-CE10-4C9E-B15B-671A4F92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35" y="4121666"/>
            <a:ext cx="3810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 напрями моніторингу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dirty="0"/>
              <a:t>якість освіти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рівень соціалізації здобувачів освіти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інтереси здобувачів освіти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освітні потреби здобувачів освіти та місцевої громади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рівень професіоналізму педагогів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стан здоров</a:t>
            </a:r>
            <a:r>
              <a:rPr lang="en-US" dirty="0"/>
              <a:t>’</a:t>
            </a:r>
            <a:r>
              <a:rPr lang="uk-UA" dirty="0"/>
              <a:t>я здобувачів освіти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3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Ефективність освітнього моніторингу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888177" y="2137559"/>
            <a:ext cx="2956955" cy="124691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Об</a:t>
            </a:r>
            <a:r>
              <a:rPr lang="en-US" dirty="0"/>
              <a:t>’</a:t>
            </a:r>
            <a:r>
              <a:rPr lang="uk-UA" dirty="0" err="1"/>
              <a:t>єктивність</a:t>
            </a:r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8205850" y="2137559"/>
            <a:ext cx="2778826" cy="124691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Валідність</a:t>
            </a:r>
            <a:endParaRPr lang="ru-RU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130140" y="3384469"/>
            <a:ext cx="2933205" cy="129440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Надійність</a:t>
            </a:r>
            <a:endParaRPr lang="ru-RU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054431" y="4762005"/>
            <a:ext cx="3158837" cy="122315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Систематичність</a:t>
            </a:r>
            <a:endParaRPr lang="ru-RU" dirty="0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205850" y="4762006"/>
            <a:ext cx="2921329" cy="122315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Гуманістична спрямованість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Розподіл 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язків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здійснення моніторингу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291200"/>
              </p:ext>
            </p:extLst>
          </p:nvPr>
        </p:nvGraphicFramePr>
        <p:xfrm>
          <a:off x="2351314" y="1320212"/>
          <a:ext cx="7956468" cy="524426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1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53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Посада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8" marR="6025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За що відповідає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8" marR="6025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545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Директор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8" marR="60258" marT="0" marB="0"/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економічні показники діяльності закладу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 err="1">
                          <a:effectLst/>
                        </a:rPr>
                        <a:t>семестровий</a:t>
                      </a:r>
                      <a:r>
                        <a:rPr lang="uk-UA" sz="1400" dirty="0">
                          <a:effectLst/>
                        </a:rPr>
                        <a:t> аналіз діяльності закладу з окремих проблем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 err="1">
                          <a:effectLst/>
                        </a:rPr>
                        <a:t>контрольний</a:t>
                      </a:r>
                      <a:r>
                        <a:rPr lang="uk-UA" sz="1400" dirty="0">
                          <a:effectLst/>
                        </a:rPr>
                        <a:t> зріз раз на рік, на три — п’ять років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аналіз ефективності діяльності закладу за всіма компонентами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0258" marR="6025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897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Заступники директора та голови методичних комісій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8" marR="60258" marT="0" marB="0"/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педагогічна компетентність, обізнаність педагогів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виконання державного стандарту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аналіз якості знань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працевлаштування випускників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фізичне здоров’я здобувачів освіти і </a:t>
                      </a:r>
                      <a:r>
                        <a:rPr lang="uk-UA" sz="1400" dirty="0" err="1">
                          <a:effectLst/>
                        </a:rPr>
                        <a:t>педагогі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виховання здобувачів освіти тощо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0258" marR="6025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328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Практичний психолог, соціальний педагог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8" marR="60258" marT="0" marB="0"/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збалансованість і гнучкість навчальних планів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здатність усіх учасників освітнього процесу до навчання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ефективність спілкування учасників освітнього процесу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840"/>
                        </a:spcAft>
                        <a:buFont typeface="Symbol"/>
                        <a:buChar char=""/>
                      </a:pPr>
                      <a:r>
                        <a:rPr lang="uk-UA" sz="1400" dirty="0">
                          <a:effectLst/>
                        </a:rPr>
                        <a:t>психологічне здоров’я педагогів тощо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0258" marR="6025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7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Складові інструментарію моніторингу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fontAlgn="base">
              <a:buFont typeface="Wingdings" pitchFamily="2" charset="2"/>
              <a:buChar char="Ø"/>
            </a:pPr>
            <a:r>
              <a:rPr lang="uk-UA" dirty="0"/>
              <a:t>контрольний комплекс та обробка статистичних даних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анкети для реципієнтів, працівників, </a:t>
            </a:r>
            <a:r>
              <a:rPr lang="uk-UA" dirty="0" err="1"/>
              <a:t>адміністрації</a:t>
            </a:r>
            <a:r>
              <a:rPr lang="uk-UA" dirty="0"/>
              <a:t> тощо</a:t>
            </a:r>
            <a:endParaRPr lang="ru-RU" dirty="0"/>
          </a:p>
          <a:p>
            <a:pPr fontAlgn="base">
              <a:buFont typeface="Wingdings" pitchFamily="2" charset="2"/>
              <a:buChar char="Ø"/>
            </a:pPr>
            <a:r>
              <a:rPr lang="uk-UA" dirty="0" err="1"/>
              <a:t>інструкції</a:t>
            </a:r>
            <a:r>
              <a:rPr lang="uk-UA" dirty="0"/>
              <a:t> для проведення моніторингу в закладі освіти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база завдань для контрольного комплексу робіт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 err="1"/>
              <a:t>інструкції</a:t>
            </a:r>
            <a:r>
              <a:rPr lang="uk-UA" dirty="0"/>
              <a:t> з проведення моніторингових робіт в закладі освіти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інструкція для </a:t>
            </a:r>
            <a:r>
              <a:rPr lang="uk-UA" dirty="0" err="1"/>
              <a:t>кваліметрії</a:t>
            </a:r>
            <a:r>
              <a:rPr lang="uk-UA" dirty="0"/>
              <a:t>, </a:t>
            </a:r>
            <a:r>
              <a:rPr lang="uk-UA" dirty="0" err="1"/>
              <a:t>шкалювання</a:t>
            </a:r>
            <a:r>
              <a:rPr lang="uk-UA" dirty="0"/>
              <a:t>, аналізу та </a:t>
            </a:r>
            <a:r>
              <a:rPr lang="uk-UA" dirty="0" err="1"/>
              <a:t>інтерпретації</a:t>
            </a:r>
            <a:r>
              <a:rPr lang="uk-UA" dirty="0"/>
              <a:t> результатів дослідження виконаних робіт</a:t>
            </a:r>
            <a:endParaRPr lang="ru-RU" dirty="0"/>
          </a:p>
          <a:p>
            <a:pPr lvl="0" fontAlgn="base">
              <a:buFont typeface="Wingdings" pitchFamily="2" charset="2"/>
              <a:buChar char="Ø"/>
            </a:pPr>
            <a:r>
              <a:rPr lang="uk-UA" dirty="0"/>
              <a:t>алгоритм </a:t>
            </a:r>
            <a:r>
              <a:rPr lang="uk-UA" dirty="0" err="1"/>
              <a:t>прийняття</a:t>
            </a:r>
            <a:r>
              <a:rPr lang="uk-UA" dirty="0"/>
              <a:t> відповідних управлінських рішень за результатами проведеного моніторингового дослідження.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6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Анкетування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5" name="Объект 4" descr="https://api.school.glavbukh.ru/api/v1/api/File/_download?id=47d9cf77-d9a1-4ae6-9f1c-0bec36fc6b8c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1647825"/>
            <a:ext cx="7877175" cy="447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4"/>
            <a:ext cx="9782801" cy="5760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Анкетування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pic>
        <p:nvPicPr>
          <p:cNvPr id="2050" name="Picture 2" descr="E:\2022-23 новий\Доповідь на серпень\доповідь\фото\16907866051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212"/>
            <a:ext cx="6238007" cy="288100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2-23 новий\Доповідь на серпень\доповідь\фото\1690786605114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11" y="1544288"/>
            <a:ext cx="6723114" cy="310505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B881C-BE0A-4388-8A1B-10B3F772D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52" y="4150315"/>
            <a:ext cx="4161106" cy="192179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7EAD3-8044-43EC-AD10-56093701D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858" y="4676911"/>
            <a:ext cx="4161107" cy="19217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24D1E9-C078-4AA3-8DE2-8ADF34A84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9594" y="5118092"/>
            <a:ext cx="3816721" cy="17627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28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556" y="320283"/>
            <a:ext cx="9782801" cy="1239837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Онлайн-сервіси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анкетування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" y="744212"/>
            <a:ext cx="576000" cy="576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1. Форми </a:t>
            </a:r>
            <a:r>
              <a:rPr lang="en-US" dirty="0"/>
              <a:t>Google</a:t>
            </a: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E:\2022-23 новий\Доповідь на серпень\доповідь\фото\1690794209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08" y="1983179"/>
            <a:ext cx="2736006" cy="592801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22-23 новий\Доповідь на серпень\доповідь\фото\16907942098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09" y="1567542"/>
            <a:ext cx="3564218" cy="772247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Математика 16 х 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82_TF02787947.potx" id="{3964D7A7-1B85-4031-AAD6-1B50F98CF473}" vid="{CAF00616-F4D4-4454-9A4A-5919532F2D53}"/>
    </a:ext>
  </a:extLst>
</a:theme>
</file>

<file path=ppt/theme/theme2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по математике с числом «Пи» (широкоэкранный формат)</Template>
  <TotalTime>731</TotalTime>
  <Words>984</Words>
  <Application>Microsoft Office PowerPoint</Application>
  <PresentationFormat>Произвольный</PresentationFormat>
  <Paragraphs>292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Euphemia</vt:lpstr>
      <vt:lpstr>Symbol</vt:lpstr>
      <vt:lpstr>Times New Roman</vt:lpstr>
      <vt:lpstr>Wingdings</vt:lpstr>
      <vt:lpstr>Математика 16 х 9</vt:lpstr>
      <vt:lpstr>Заклад професійної (професійно-технічної) освіти «Харківський професійний коледж»   </vt:lpstr>
      <vt:lpstr>Види  моніторингу</vt:lpstr>
      <vt:lpstr>Основні напрями моніторингу</vt:lpstr>
      <vt:lpstr>Ефективність освітнього моніторингу</vt:lpstr>
      <vt:lpstr>Розподіл обов’язків для здійснення моніторингу</vt:lpstr>
      <vt:lpstr>Складові інструментарію моніторингу</vt:lpstr>
      <vt:lpstr>Анкетування</vt:lpstr>
      <vt:lpstr>Анкетування</vt:lpstr>
      <vt:lpstr>Онлайн-сервіси для анкетування</vt:lpstr>
      <vt:lpstr>Онлайн-сервіси для анкетування</vt:lpstr>
      <vt:lpstr>Онлайн-сервіси для анкетування</vt:lpstr>
      <vt:lpstr>Cпостереження</vt:lpstr>
      <vt:lpstr>Cпостереження за освітнім середовищем</vt:lpstr>
      <vt:lpstr>Cпостереження за проведенням навчального заняття</vt:lpstr>
      <vt:lpstr>«Cім смертельних гріхів»</vt:lpstr>
      <vt:lpstr>Форма вивчення педагогічної діяльності  (загальноосвітня підготовка)   Назва закладу освіти - Заклад професійної (професійно-технічної) освіти «Харківський професійний коледж»</vt:lpstr>
      <vt:lpstr>Форма вивчення педагогічної діяльності  (загальноосвітня підготовка)   Назва закладу освіти - Заклад професійної (професійно-технічної) освіти «Харківський професійний коледж»</vt:lpstr>
      <vt:lpstr>Cучасні кабінети та майстерні нашого закладу</vt:lpstr>
      <vt:lpstr>Cучасні кабінети та майстерні нашого закладу</vt:lpstr>
      <vt:lpstr>Дякую за увагу. Разом до Перемоги! Все буде Україна!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навчальний заклад «Регіональний механіко-технологічний центр  професійної освіти Харківської області»</dc:title>
  <dc:creator>Учитель</dc:creator>
  <cp:lastModifiedBy>Пользователь</cp:lastModifiedBy>
  <cp:revision>76</cp:revision>
  <cp:lastPrinted>2020-09-30T09:46:55Z</cp:lastPrinted>
  <dcterms:created xsi:type="dcterms:W3CDTF">2019-10-29T07:31:21Z</dcterms:created>
  <dcterms:modified xsi:type="dcterms:W3CDTF">2023-08-18T09:58:51Z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