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73" r:id="rId4"/>
    <p:sldId id="261" r:id="rId5"/>
    <p:sldId id="257" r:id="rId6"/>
    <p:sldId id="266" r:id="rId7"/>
    <p:sldId id="267" r:id="rId8"/>
    <p:sldId id="262" r:id="rId9"/>
    <p:sldId id="265" r:id="rId10"/>
    <p:sldId id="263" r:id="rId11"/>
    <p:sldId id="264" r:id="rId12"/>
    <p:sldId id="258" r:id="rId13"/>
    <p:sldId id="260" r:id="rId14"/>
    <p:sldId id="269" r:id="rId15"/>
    <p:sldId id="268" r:id="rId16"/>
    <p:sldId id="271" r:id="rId17"/>
    <p:sldId id="259" r:id="rId18"/>
    <p:sldId id="270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D7C8090-A3E9-48D0-8307-39E84400BB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F119366-C60E-4794-A4ED-317D3E4552B3}" type="slidenum">
              <a:rPr lang="en-US" smtClean="0"/>
              <a:t>‹№›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395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8090-A3E9-48D0-8307-39E84400BB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9366-C60E-4794-A4ED-317D3E4552B3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5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8090-A3E9-48D0-8307-39E84400BB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9366-C60E-4794-A4ED-317D3E4552B3}" type="slidenum">
              <a:rPr lang="en-US" smtClean="0"/>
              <a:t>‹№›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693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8090-A3E9-48D0-8307-39E84400BB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9366-C60E-4794-A4ED-317D3E4552B3}" type="slidenum">
              <a:rPr lang="en-US" smtClean="0"/>
              <a:t>‹№›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38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8090-A3E9-48D0-8307-39E84400BB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9366-C60E-4794-A4ED-317D3E4552B3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29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8090-A3E9-48D0-8307-39E84400BB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9366-C60E-4794-A4ED-317D3E4552B3}" type="slidenum">
              <a:rPr lang="en-US" smtClean="0"/>
              <a:t>‹№›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518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8090-A3E9-48D0-8307-39E84400BB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9366-C60E-4794-A4ED-317D3E4552B3}" type="slidenum">
              <a:rPr lang="en-US" smtClean="0"/>
              <a:t>‹№›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916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8090-A3E9-48D0-8307-39E84400BB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9366-C60E-4794-A4ED-317D3E4552B3}" type="slidenum">
              <a:rPr lang="en-US" smtClean="0"/>
              <a:t>‹№›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84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8090-A3E9-48D0-8307-39E84400BB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9366-C60E-4794-A4ED-317D3E4552B3}" type="slidenum">
              <a:rPr lang="en-US" smtClean="0"/>
              <a:t>‹№›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131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8090-A3E9-48D0-8307-39E84400BB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9366-C60E-4794-A4ED-317D3E4552B3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08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8090-A3E9-48D0-8307-39E84400BB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9366-C60E-4794-A4ED-317D3E4552B3}" type="slidenum">
              <a:rPr lang="en-US" smtClean="0"/>
              <a:t>‹№›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192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8090-A3E9-48D0-8307-39E84400BB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9366-C60E-4794-A4ED-317D3E4552B3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89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8090-A3E9-48D0-8307-39E84400BB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9366-C60E-4794-A4ED-317D3E4552B3}" type="slidenum">
              <a:rPr lang="en-US" smtClean="0"/>
              <a:t>‹№›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31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8090-A3E9-48D0-8307-39E84400BB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9366-C60E-4794-A4ED-317D3E4552B3}" type="slidenum">
              <a:rPr lang="en-US" smtClean="0"/>
              <a:t>‹№›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4463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8090-A3E9-48D0-8307-39E84400BB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9366-C60E-4794-A4ED-317D3E4552B3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97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8090-A3E9-48D0-8307-39E84400BB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9366-C60E-4794-A4ED-317D3E4552B3}" type="slidenum">
              <a:rPr lang="en-US" smtClean="0"/>
              <a:t>‹№›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22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8090-A3E9-48D0-8307-39E84400BB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19366-C60E-4794-A4ED-317D3E4552B3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24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D7C8090-A3E9-48D0-8307-39E84400BB5E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F119366-C60E-4794-A4ED-317D3E4552B3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6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7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docs.google.com/forms/d/1P75FYRaXW37HE1KKOMz-TUvxzXmKSv43vNk6m0szvVU/edi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hyperlink" Target="https://docs.google.com/forms/d/1foWh3Bby4_p4wJTO0Yx7C-XviIyRm8ynQiPedHRSah4/edit" TargetMode="Externa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6EA25-E38D-2D75-3840-E7522C45F8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uk-UA" sz="2400" b="1" i="0" u="none" strike="noStrike" kern="1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Контрольно-аналітична робота </a:t>
            </a:r>
            <a:br>
              <a:rPr kumimoji="0" lang="uk-UA" sz="2400" b="1" i="0" u="none" strike="noStrike" kern="1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uk-UA" sz="2400" b="1" i="0" u="none" strike="noStrike" kern="1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заступника директора з навчально-виховної роботи: з досвіду роботи</a:t>
            </a:r>
            <a:endParaRPr lang="en-US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A58F54B-EE49-F484-D91C-7BBBD0F61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2606" y="3657597"/>
            <a:ext cx="4385461" cy="1320802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Катерина ТОРЯНИК,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заступник директора з навчально-виховної роботи 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Закладу професійної (професійно-технічної) освіти 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«Чугуївський регіональний центр 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4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професійної освіти Харківської області»</a:t>
            </a:r>
            <a:endParaRPr lang="en-US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05A7C0-6AB2-6D7C-F3D0-728FE8668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87" y="86847"/>
            <a:ext cx="1319165" cy="131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6604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0055DC-4A75-6D1B-2ABA-CF5CE7FF2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78" y="968360"/>
            <a:ext cx="2388888" cy="435580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A4A1B9-0FB2-7537-46E5-746112FC3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02" y="1399661"/>
            <a:ext cx="2344649" cy="435580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B17DFB-654E-D2B1-48D1-E49DA404D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090" y="1399662"/>
            <a:ext cx="2388888" cy="435580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DAB12F-1597-7510-6434-2EE244650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714" y="2957818"/>
            <a:ext cx="3187656" cy="194655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4849912-3B38-7CC6-C082-AE213FE96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9475" y="968360"/>
            <a:ext cx="3046979" cy="177305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3CD5D6-2C27-1962-28CB-3E715F6F7944}"/>
              </a:ext>
            </a:extLst>
          </p:cNvPr>
          <p:cNvSpPr txBox="1"/>
          <p:nvPr/>
        </p:nvSpPr>
        <p:spPr>
          <a:xfrm>
            <a:off x="3257159" y="768305"/>
            <a:ext cx="4984323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Aptos Narrow" panose="020B0004020202020204" pitchFamily="34" charset="0"/>
              </a:rPr>
              <a:t>чати для обміну та збору інформації</a:t>
            </a:r>
            <a:endParaRPr lang="en-US" sz="2000" b="1" dirty="0">
              <a:solidFill>
                <a:srgbClr val="002060"/>
              </a:solidFill>
              <a:latin typeface="Aptos Narrow" panose="020B00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26D6D8-7998-A280-5AE1-3579DCDD3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87" y="86847"/>
            <a:ext cx="1319165" cy="131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831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253E92-ABD8-A5EE-EBE4-AB35B045469E}"/>
              </a:ext>
            </a:extLst>
          </p:cNvPr>
          <p:cNvSpPr txBox="1"/>
          <p:nvPr/>
        </p:nvSpPr>
        <p:spPr>
          <a:xfrm>
            <a:off x="3730201" y="676073"/>
            <a:ext cx="4569318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Aptos Narrow" panose="020B0004020202020204" pitchFamily="34" charset="0"/>
              </a:rPr>
              <a:t>чати для обміну та збору інформації</a:t>
            </a:r>
            <a:endParaRPr lang="en-US" sz="2000" b="1" dirty="0">
              <a:solidFill>
                <a:srgbClr val="002060"/>
              </a:solidFill>
              <a:latin typeface="Aptos Narrow" panose="020B00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460542-77A9-7D2B-0486-3C2AE38DB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176" y="1174506"/>
            <a:ext cx="2413656" cy="488841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BC19BD5-86C6-0452-88FD-ACCFC8ADE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362" y="1222795"/>
            <a:ext cx="2485767" cy="479183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C8A91D-F323-A795-966E-C3FE3F560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66" y="1222795"/>
            <a:ext cx="2485766" cy="477028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119AFD-C234-024D-A851-89072560F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87" y="86847"/>
            <a:ext cx="1319165" cy="131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7640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7C6734-9F53-33C7-326F-6D37D876E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321" y="988247"/>
            <a:ext cx="2848769" cy="4312941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61A1E7-BFE6-38F4-D903-084BD24B7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797" y="988247"/>
            <a:ext cx="3044882" cy="386004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953F3C-62AC-BB79-0645-F936ABCB4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699" y="2945152"/>
            <a:ext cx="4894490" cy="2924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75BAB8-3DFC-F82A-51D2-8260F3973766}"/>
              </a:ext>
            </a:extLst>
          </p:cNvPr>
          <p:cNvSpPr txBox="1"/>
          <p:nvPr/>
        </p:nvSpPr>
        <p:spPr>
          <a:xfrm>
            <a:off x="4086462" y="1264858"/>
            <a:ext cx="3822962" cy="95410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  <a:latin typeface="Aptos Narrow" panose="020B0004020202020204" pitchFamily="34" charset="0"/>
              </a:rPr>
              <a:t>Рада профілактики </a:t>
            </a:r>
          </a:p>
          <a:p>
            <a:pPr algn="ctr"/>
            <a:r>
              <a:rPr lang="uk-UA" sz="2800" b="1" dirty="0">
                <a:solidFill>
                  <a:srgbClr val="002060"/>
                </a:solidFill>
                <a:latin typeface="Aptos Narrow" panose="020B0004020202020204" pitchFamily="34" charset="0"/>
              </a:rPr>
              <a:t>правопорушень</a:t>
            </a:r>
            <a:endParaRPr lang="en-US" sz="2800" b="1" dirty="0">
              <a:solidFill>
                <a:srgbClr val="002060"/>
              </a:solidFill>
              <a:latin typeface="Aptos Narrow" panose="020B00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9297BF-6AC2-24A3-9054-F10F1B4C22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87" y="86847"/>
            <a:ext cx="1319165" cy="131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2814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0A6FB1A-221B-379F-0A46-9AA3875B7892}"/>
              </a:ext>
            </a:extLst>
          </p:cNvPr>
          <p:cNvSpPr txBox="1"/>
          <p:nvPr/>
        </p:nvSpPr>
        <p:spPr>
          <a:xfrm>
            <a:off x="2218524" y="752230"/>
            <a:ext cx="7579360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Aptos Narrow" panose="020B0004020202020204" pitchFamily="34" charset="0"/>
              </a:rPr>
              <a:t>Спортивно-масова та фізкультурно оздоровча робота</a:t>
            </a:r>
            <a:endParaRPr lang="en-US" sz="2000" b="1" dirty="0">
              <a:solidFill>
                <a:srgbClr val="002060"/>
              </a:solidFill>
              <a:latin typeface="Aptos Narrow" panose="020B00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D75DEBA-6B38-F284-FC9A-63FAF86C2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536" y="1391814"/>
            <a:ext cx="2615372" cy="364805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751DC50-883D-D00F-6FF4-C0DBAF730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91814"/>
            <a:ext cx="2558173" cy="1878761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6786FD1-AB30-5F52-663E-7AC5A7335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803" y="4325996"/>
            <a:ext cx="2732090" cy="179397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24CFD4-7BB7-5634-F009-0B4FC09C0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635" y="3215839"/>
            <a:ext cx="3198802" cy="1616661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226FB8-6769-D185-B864-B3EE2643D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165" y="2569869"/>
            <a:ext cx="2482064" cy="3263891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E5FDE5-3A75-AE6C-4604-29C1369BE0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87" y="86847"/>
            <a:ext cx="1319165" cy="131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1003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D39C7C-955B-9F1B-5232-90CF1D1AE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58" y="1538629"/>
            <a:ext cx="3499110" cy="423794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FE8AC8-7920-83AB-2A69-FE68381CF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134" y="2164017"/>
            <a:ext cx="3860388" cy="274332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1F63E8-5E53-A5B5-118A-8A8063BD89F4}"/>
              </a:ext>
            </a:extLst>
          </p:cNvPr>
          <p:cNvSpPr txBox="1"/>
          <p:nvPr/>
        </p:nvSpPr>
        <p:spPr>
          <a:xfrm>
            <a:off x="4084732" y="830574"/>
            <a:ext cx="3860388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Aptos Narrow" panose="020B0004020202020204" pitchFamily="34" charset="0"/>
              </a:rPr>
              <a:t>«Краща група закладу освіти»</a:t>
            </a:r>
            <a:endParaRPr lang="en-US" sz="2000" b="1" dirty="0">
              <a:solidFill>
                <a:srgbClr val="002060"/>
              </a:solidFill>
              <a:latin typeface="Aptos Narrow" panose="020B00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0EC29C-3F69-6CE2-0AA6-06E5C4ECB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788" y="1354102"/>
            <a:ext cx="2891303" cy="414979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D08EDC-F2FC-4EB6-FE16-2E168A8C6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87" y="86847"/>
            <a:ext cx="1319165" cy="131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7870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13B7E6-F028-53DE-4D6E-D8AABB497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1" y="3475750"/>
            <a:ext cx="2981519" cy="258991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05ACC4-F879-037D-C19B-89BFA5D66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85" y="3832005"/>
            <a:ext cx="4974554" cy="231482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A05B4B-9ECD-C120-3B73-A09EB4588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435" y="1312773"/>
            <a:ext cx="5161904" cy="242530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91F928-E4C1-11A0-4015-8DAB23A2B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6" y="792334"/>
            <a:ext cx="4578747" cy="254316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D6D41B-9A6A-B816-E6C4-2CC68139B3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94" y="3216552"/>
            <a:ext cx="1602495" cy="293027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861D3D-B024-16EC-C8F2-98D7F3F2ED17}"/>
              </a:ext>
            </a:extLst>
          </p:cNvPr>
          <p:cNvSpPr txBox="1"/>
          <p:nvPr/>
        </p:nvSpPr>
        <p:spPr>
          <a:xfrm>
            <a:off x="5681630" y="757628"/>
            <a:ext cx="3860388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Aptos Narrow" panose="020B0004020202020204" pitchFamily="34" charset="0"/>
              </a:rPr>
              <a:t>гурткова робота</a:t>
            </a:r>
            <a:endParaRPr lang="en-US" sz="2000" b="1" dirty="0">
              <a:solidFill>
                <a:srgbClr val="002060"/>
              </a:solidFill>
              <a:latin typeface="Aptos Narrow" panose="020B00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C5E5CC-870C-ACAF-D43F-B5D0CA442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87" y="86847"/>
            <a:ext cx="1319165" cy="131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2595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4767A8-0C9A-F97B-2C56-AF2185E5E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147" y="1536266"/>
            <a:ext cx="2928024" cy="434742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845FF9-A2BA-AA9D-3568-BDC63A269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576" y="1536267"/>
            <a:ext cx="3032310" cy="434742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0C3FA6-4060-76DD-BF77-8520F3BDFC8D}"/>
              </a:ext>
            </a:extLst>
          </p:cNvPr>
          <p:cNvSpPr txBox="1"/>
          <p:nvPr/>
        </p:nvSpPr>
        <p:spPr>
          <a:xfrm>
            <a:off x="3939368" y="778636"/>
            <a:ext cx="4290859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Aptos Narrow" panose="020B0004020202020204" pitchFamily="34" charset="0"/>
              </a:rPr>
              <a:t>підсумково-аналітична робота за рік</a:t>
            </a:r>
            <a:endParaRPr lang="en-US" sz="2000" b="1" dirty="0">
              <a:solidFill>
                <a:srgbClr val="002060"/>
              </a:solidFill>
              <a:latin typeface="Aptos Narrow" panose="020B00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3B4DD1-AA7C-6AF9-EA24-711D0BD88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965" y="1428905"/>
            <a:ext cx="3032311" cy="440110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A6C54B-254B-AA7D-CDA2-96E067220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87" y="86847"/>
            <a:ext cx="1319165" cy="131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3589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07C6CA-8F49-099D-612C-09F2858FD026}"/>
              </a:ext>
            </a:extLst>
          </p:cNvPr>
          <p:cNvSpPr txBox="1"/>
          <p:nvPr/>
        </p:nvSpPr>
        <p:spPr>
          <a:xfrm>
            <a:off x="8662720" y="4428725"/>
            <a:ext cx="2550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Вступне ан</a:t>
            </a:r>
            <a:r>
              <a:rPr lang="uk-UA" sz="1200" b="1" u="sng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</a:t>
            </a:r>
            <a:r>
              <a:rPr lang="en-US" sz="1200" b="1" u="sng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етування здобувачів освіти Закладу професійної (професійно-технічної) освіти "Чугуївський регіональний центр професійної освіти Харківської області" - Google Формы</a:t>
            </a:r>
            <a:endParaRPr lang="en-US" sz="12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1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338F57-E659-A573-BB4F-E0AB22EB3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36" y="1104205"/>
            <a:ext cx="3440043" cy="4461091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B9C72B-8B37-D650-115C-D2B9DC4E6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028" y="1290580"/>
            <a:ext cx="3245692" cy="4823279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E7FF4A-F681-5FA0-A36E-CFE0C87CF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946" y="1044280"/>
            <a:ext cx="2965582" cy="301972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F43F16-FACC-5503-E217-79FBD561BC9B}"/>
              </a:ext>
            </a:extLst>
          </p:cNvPr>
          <p:cNvSpPr txBox="1"/>
          <p:nvPr/>
        </p:nvSpPr>
        <p:spPr>
          <a:xfrm>
            <a:off x="4639781" y="704095"/>
            <a:ext cx="3320542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Aptos Narrow" panose="020B0004020202020204" pitchFamily="34" charset="0"/>
              </a:rPr>
              <a:t>вступне анкетування</a:t>
            </a:r>
            <a:endParaRPr lang="en-US" sz="2000" b="1" dirty="0">
              <a:solidFill>
                <a:srgbClr val="002060"/>
              </a:solidFill>
              <a:latin typeface="Aptos Narrow" panose="020B00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5DE57A-3B9A-0CE7-A56B-093DDD914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87" y="86847"/>
            <a:ext cx="1319165" cy="131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5614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07B21E-FA31-9C78-C8F3-FFF32907C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80" y="1391920"/>
            <a:ext cx="7500547" cy="386949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1293A32-A461-029A-C150-D1624FC15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648" y="3083560"/>
            <a:ext cx="5964672" cy="27957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6EB56B-214A-B70D-116C-99ACF2AE4B2D}"/>
              </a:ext>
            </a:extLst>
          </p:cNvPr>
          <p:cNvSpPr txBox="1"/>
          <p:nvPr/>
        </p:nvSpPr>
        <p:spPr>
          <a:xfrm>
            <a:off x="3939368" y="778636"/>
            <a:ext cx="4290859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Aptos Narrow" panose="020B0004020202020204" pitchFamily="34" charset="0"/>
              </a:rPr>
              <a:t>результати вступного анкетування</a:t>
            </a:r>
            <a:endParaRPr lang="en-US" sz="2000" b="1" dirty="0">
              <a:solidFill>
                <a:srgbClr val="002060"/>
              </a:solidFill>
              <a:latin typeface="Aptos Narrow" panose="020B00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1C1563-8AAC-E21D-29DB-6C2368EFA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87" y="86847"/>
            <a:ext cx="1319165" cy="131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8552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61053D3-B69A-093A-8EE5-BA7D1ABB93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Дякую за увагу!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B65746-4694-CA02-E80E-8B06D4E3793C}"/>
              </a:ext>
            </a:extLst>
          </p:cNvPr>
          <p:cNvSpPr txBox="1"/>
          <p:nvPr/>
        </p:nvSpPr>
        <p:spPr>
          <a:xfrm>
            <a:off x="6194323" y="4041058"/>
            <a:ext cx="3008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Мої контакти:</a:t>
            </a:r>
            <a:br>
              <a:rPr lang="uk-UA" b="1" dirty="0"/>
            </a:br>
            <a:r>
              <a:rPr lang="uk-UA" b="1" dirty="0"/>
              <a:t>	</a:t>
            </a:r>
            <a:r>
              <a:rPr lang="uk-UA" dirty="0"/>
              <a:t>0989326929</a:t>
            </a:r>
          </a:p>
          <a:p>
            <a:r>
              <a:rPr lang="uk-UA" dirty="0"/>
              <a:t>	</a:t>
            </a:r>
            <a:r>
              <a:rPr lang="en-US" dirty="0"/>
              <a:t>toryanikate@gmail.com</a:t>
            </a:r>
          </a:p>
        </p:txBody>
      </p:sp>
    </p:spTree>
    <p:extLst>
      <p:ext uri="{BB962C8B-B14F-4D97-AF65-F5344CB8AC3E}">
        <p14:creationId xmlns:p14="http://schemas.microsoft.com/office/powerpoint/2010/main" val="3738749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1424F2D5-760B-4384-9C17-CBFA36B21A9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14848" y="1187525"/>
            <a:ext cx="9591675" cy="118090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0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основі внутрішнього  контролю  в закладі освіти лежать два види управлінської діяльності:</a:t>
            </a:r>
            <a:br>
              <a:rPr lang="en-US" sz="20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Місце для тексту 6">
            <a:extLst>
              <a:ext uri="{FF2B5EF4-FFF2-40B4-BE49-F238E27FC236}">
                <a16:creationId xmlns:a16="http://schemas.microsoft.com/office/drawing/2014/main" id="{271922E0-9ED3-8284-7BE2-B355A30B01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00162" y="4164880"/>
            <a:ext cx="9591675" cy="10772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uk-U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  </a:t>
            </a:r>
            <a:r>
              <a:rPr lang="uk-UA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комунікативний</a:t>
            </a:r>
            <a:r>
              <a:rPr lang="uk-UA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що передбачає створення комунікативної мережі, по якій іде інформація, необхідна для управління  педагогічним процесом, спілкування заступника директора  з педагогами та здобувачами освіти</a:t>
            </a:r>
            <a:endParaRPr lang="en-US" sz="2000" b="1" dirty="0">
              <a:solidFill>
                <a:schemeClr val="tx1"/>
              </a:solidFill>
              <a:latin typeface="Aptos Narrow" panose="020B0004020202020204" pitchFamily="34" charset="0"/>
            </a:endParaRPr>
          </a:p>
        </p:txBody>
      </p:sp>
      <p:sp>
        <p:nvSpPr>
          <p:cNvPr id="8" name="Місце для тексту 6">
            <a:extLst>
              <a:ext uri="{FF2B5EF4-FFF2-40B4-BE49-F238E27FC236}">
                <a16:creationId xmlns:a16="http://schemas.microsoft.com/office/drawing/2014/main" id="{5B56F043-91CA-029E-C816-DDD8E4987AB8}"/>
              </a:ext>
            </a:extLst>
          </p:cNvPr>
          <p:cNvSpPr txBox="1">
            <a:spLocks/>
          </p:cNvSpPr>
          <p:nvPr/>
        </p:nvSpPr>
        <p:spPr>
          <a:xfrm>
            <a:off x="1298575" y="2268399"/>
            <a:ext cx="9593262" cy="18312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uk-UA" sz="2400" b="1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перцептивний</a:t>
            </a:r>
            <a:r>
              <a:rPr lang="uk-UA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тобто пов’язаний зі збором інформації щодо ходу і розвитку навчально-виховного процесу, який передбачає порівняння дійсного стану справ з еталоном  через безпосереднє сприймання педагогічної діяльності  заступником директора з навчально-виховної роботи, </a:t>
            </a:r>
            <a:endParaRPr lang="uk-UA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</a:t>
            </a:r>
            <a:endParaRPr lang="en-US" b="1" dirty="0">
              <a:solidFill>
                <a:srgbClr val="002060"/>
              </a:solidFill>
              <a:latin typeface="Aptos Narrow" panose="020B00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7F64FD-3449-E6AD-FD42-97807051F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23" y="96680"/>
            <a:ext cx="1319165" cy="131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5506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C15208EF-212E-1A50-6984-91969F254F7D}"/>
              </a:ext>
            </a:extLst>
          </p:cNvPr>
          <p:cNvSpPr/>
          <p:nvPr/>
        </p:nvSpPr>
        <p:spPr>
          <a:xfrm>
            <a:off x="2304302" y="1452910"/>
            <a:ext cx="2660857" cy="124377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ПЛАНУВАННЯ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6AFEB13B-8759-A204-E0F9-DFE04BD5FFED}"/>
              </a:ext>
            </a:extLst>
          </p:cNvPr>
          <p:cNvSpPr/>
          <p:nvPr/>
        </p:nvSpPr>
        <p:spPr>
          <a:xfrm>
            <a:off x="2304303" y="4247540"/>
            <a:ext cx="2660857" cy="114054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ДІЯЛЬНІСТЬ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9DBEFACA-2221-FFF4-003E-CCD55E5B0342}"/>
              </a:ext>
            </a:extLst>
          </p:cNvPr>
          <p:cNvSpPr/>
          <p:nvPr/>
        </p:nvSpPr>
        <p:spPr>
          <a:xfrm>
            <a:off x="6414799" y="1469921"/>
            <a:ext cx="2660856" cy="116777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АНАЛІЗ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5412BD4D-132E-7307-F041-C61612D4A7A3}"/>
              </a:ext>
            </a:extLst>
          </p:cNvPr>
          <p:cNvSpPr/>
          <p:nvPr/>
        </p:nvSpPr>
        <p:spPr>
          <a:xfrm>
            <a:off x="6491280" y="4247540"/>
            <a:ext cx="2584375" cy="114054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КОНТРОЛЬ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Стрілка: вліво 15">
            <a:extLst>
              <a:ext uri="{FF2B5EF4-FFF2-40B4-BE49-F238E27FC236}">
                <a16:creationId xmlns:a16="http://schemas.microsoft.com/office/drawing/2014/main" id="{CB5BE31A-7DD6-BD06-D870-E8E7B8398783}"/>
              </a:ext>
            </a:extLst>
          </p:cNvPr>
          <p:cNvSpPr/>
          <p:nvPr/>
        </p:nvSpPr>
        <p:spPr>
          <a:xfrm flipH="1">
            <a:off x="5267946" y="4572003"/>
            <a:ext cx="920547" cy="491613"/>
          </a:xfrm>
          <a:prstGeom prst="leftArrow">
            <a:avLst/>
          </a:prstGeom>
          <a:solidFill>
            <a:schemeClr val="accent3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Стрілка: вліво 16">
            <a:extLst>
              <a:ext uri="{FF2B5EF4-FFF2-40B4-BE49-F238E27FC236}">
                <a16:creationId xmlns:a16="http://schemas.microsoft.com/office/drawing/2014/main" id="{8503E084-9B92-9597-F132-B60220E7896E}"/>
              </a:ext>
            </a:extLst>
          </p:cNvPr>
          <p:cNvSpPr/>
          <p:nvPr/>
        </p:nvSpPr>
        <p:spPr>
          <a:xfrm>
            <a:off x="5229705" y="2025444"/>
            <a:ext cx="920548" cy="491613"/>
          </a:xfrm>
          <a:prstGeom prst="leftArrow">
            <a:avLst/>
          </a:prstGeom>
          <a:solidFill>
            <a:schemeClr val="accent3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Стрілка: вліво 17">
            <a:extLst>
              <a:ext uri="{FF2B5EF4-FFF2-40B4-BE49-F238E27FC236}">
                <a16:creationId xmlns:a16="http://schemas.microsoft.com/office/drawing/2014/main" id="{8D6E2E19-5AF7-4B53-8747-58AB762D5D32}"/>
              </a:ext>
            </a:extLst>
          </p:cNvPr>
          <p:cNvSpPr/>
          <p:nvPr/>
        </p:nvSpPr>
        <p:spPr>
          <a:xfrm rot="5400000" flipH="1">
            <a:off x="3174457" y="3222523"/>
            <a:ext cx="920547" cy="491613"/>
          </a:xfrm>
          <a:prstGeom prst="leftArrow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Стрілка: вліво 18">
            <a:extLst>
              <a:ext uri="{FF2B5EF4-FFF2-40B4-BE49-F238E27FC236}">
                <a16:creationId xmlns:a16="http://schemas.microsoft.com/office/drawing/2014/main" id="{F943EF9F-F5C0-0A30-2081-142832F55CC5}"/>
              </a:ext>
            </a:extLst>
          </p:cNvPr>
          <p:cNvSpPr/>
          <p:nvPr/>
        </p:nvSpPr>
        <p:spPr>
          <a:xfrm rot="16200000" flipH="1">
            <a:off x="7284953" y="3222523"/>
            <a:ext cx="920547" cy="491613"/>
          </a:xfrm>
          <a:prstGeom prst="leftArrow">
            <a:avLst/>
          </a:prstGeom>
          <a:solidFill>
            <a:schemeClr val="accent3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D1FD4F-EDB5-91D6-3166-FC353F9B2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87" y="86847"/>
            <a:ext cx="1319165" cy="131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1939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529B7A-31CB-7B92-29A4-AF663804F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052" y="1884679"/>
            <a:ext cx="6960782" cy="393929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B1CA68-7108-2E3E-FF0A-B67DE392B885}"/>
              </a:ext>
            </a:extLst>
          </p:cNvPr>
          <p:cNvSpPr txBox="1"/>
          <p:nvPr/>
        </p:nvSpPr>
        <p:spPr>
          <a:xfrm>
            <a:off x="890081" y="899936"/>
            <a:ext cx="10559845" cy="8309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Aptos Narrow" panose="020B0004020202020204" pitchFamily="34" charset="0"/>
              </a:rPr>
              <a:t>матеріали для організації та проведення навчально-виховної роботи 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  <a:latin typeface="Aptos Narrow" panose="020B0004020202020204" pitchFamily="34" charset="0"/>
              </a:rPr>
              <a:t>в закладі освіти розміщені на </a:t>
            </a:r>
            <a:r>
              <a:rPr lang="en-US" sz="2400" b="1" dirty="0">
                <a:solidFill>
                  <a:srgbClr val="002060"/>
                </a:solidFill>
                <a:latin typeface="Aptos Narrow" panose="020B0004020202020204" pitchFamily="34" charset="0"/>
              </a:rPr>
              <a:t>Google disk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21AF56D-A9A2-028A-59DA-E2EC64CB4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99" y="1884679"/>
            <a:ext cx="2074412" cy="420134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C127F52-0658-FF51-A3D1-D188F4883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032" y="3379009"/>
            <a:ext cx="4950894" cy="270701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0AD2DF-0602-0736-DF0F-6CB2141667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343" y="112398"/>
            <a:ext cx="1319165" cy="131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9682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4F58C2-E095-B74C-5A02-1FE23242D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721" y="1358591"/>
            <a:ext cx="3246557" cy="4749249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6B9FD2-0820-44CC-807B-B310F18F3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9000" contras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8" y="1358296"/>
            <a:ext cx="3335812" cy="474954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03C635-EE84-25E6-22F4-2D89136995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2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547" y="1358592"/>
            <a:ext cx="3298501" cy="474924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4D05FD-A7F1-3315-C6D2-2270A47092B1}"/>
              </a:ext>
            </a:extLst>
          </p:cNvPr>
          <p:cNvSpPr txBox="1"/>
          <p:nvPr/>
        </p:nvSpPr>
        <p:spPr>
          <a:xfrm>
            <a:off x="4216590" y="750160"/>
            <a:ext cx="3656645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Aptos Narrow" panose="020B0004020202020204" pitchFamily="34" charset="0"/>
              </a:rPr>
              <a:t>графіки контролю</a:t>
            </a:r>
            <a:endParaRPr lang="en-US" sz="2000" b="1" dirty="0">
              <a:solidFill>
                <a:srgbClr val="002060"/>
              </a:solidFill>
              <a:latin typeface="Aptos Narrow" panose="020B00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81C195-E516-B9F3-B08E-0F27A3B831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87" y="86847"/>
            <a:ext cx="1319165" cy="131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6226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3EAE60-2DE6-EE14-D534-A975FFBFA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322" y="735420"/>
            <a:ext cx="7691355" cy="538716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70057D-031A-4B61-8440-EBEAB815A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87" y="86847"/>
            <a:ext cx="1319165" cy="131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7588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D2B096-C7D7-07E9-2233-557B1191C0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8" r="1658"/>
          <a:stretch/>
        </p:blipFill>
        <p:spPr>
          <a:xfrm>
            <a:off x="3849985" y="1865178"/>
            <a:ext cx="7580671" cy="388272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565B0-7ADF-E176-6417-73A0D34C484C}"/>
              </a:ext>
            </a:extLst>
          </p:cNvPr>
          <p:cNvSpPr txBox="1"/>
          <p:nvPr/>
        </p:nvSpPr>
        <p:spPr>
          <a:xfrm>
            <a:off x="1396181" y="831845"/>
            <a:ext cx="9232490" cy="7078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Aptos Narrow" panose="020B0004020202020204" pitchFamily="34" charset="0"/>
              </a:rPr>
              <a:t>Методична комісія класних керівників, майстрів виробничого навчання, практичного психолога, соціального педагога, бібліотекарів, вихователів</a:t>
            </a:r>
            <a:endParaRPr lang="en-US" sz="2000" b="1" dirty="0">
              <a:solidFill>
                <a:srgbClr val="002060"/>
              </a:solidFill>
              <a:latin typeface="Aptos Narrow" panose="020B00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2ED27E-97A2-1A06-BCCE-1A59C5D2F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37" y="1950166"/>
            <a:ext cx="2710248" cy="371274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9B2443-974D-FAE1-32B3-B29216719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87" y="86847"/>
            <a:ext cx="1319165" cy="131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9234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588B78-32F5-B575-4126-2E610511CB75}"/>
              </a:ext>
            </a:extLst>
          </p:cNvPr>
          <p:cNvSpPr txBox="1"/>
          <p:nvPr/>
        </p:nvSpPr>
        <p:spPr>
          <a:xfrm>
            <a:off x="1494504" y="858314"/>
            <a:ext cx="9232490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Aptos Narrow" panose="020B0004020202020204" pitchFamily="34" charset="0"/>
              </a:rPr>
              <a:t>звіт класного керівника про проведення навчально-виховної роботи в групі </a:t>
            </a:r>
            <a:endParaRPr lang="en-US" sz="2000" b="1" dirty="0">
              <a:solidFill>
                <a:srgbClr val="002060"/>
              </a:solidFill>
              <a:latin typeface="Aptos Narrow" panose="020B00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A107D0-8B2B-C4A7-6DD0-E1E0ABAE3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338" y="1622323"/>
            <a:ext cx="2993467" cy="42736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B672F9-4FF6-3AD3-37FD-907BB22D4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37" y="1501175"/>
            <a:ext cx="2267318" cy="42621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5431B2-3590-9607-4341-310009A02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41" y="1489604"/>
            <a:ext cx="2298727" cy="42736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997E5B-96E1-32FE-C507-7CAC48A4BD9A}"/>
              </a:ext>
            </a:extLst>
          </p:cNvPr>
          <p:cNvSpPr txBox="1"/>
          <p:nvPr/>
        </p:nvSpPr>
        <p:spPr>
          <a:xfrm>
            <a:off x="1351281" y="1453045"/>
            <a:ext cx="2001519" cy="33855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  <a:latin typeface="Aptos Narrow" panose="020B0004020202020204" pitchFamily="34" charset="0"/>
              </a:rPr>
              <a:t>попередня форма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Aptos Narrow" panose="020B00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952CCA-2EDC-A7F9-AF44-3EFB92399A5C}"/>
              </a:ext>
            </a:extLst>
          </p:cNvPr>
          <p:cNvSpPr txBox="1"/>
          <p:nvPr/>
        </p:nvSpPr>
        <p:spPr>
          <a:xfrm>
            <a:off x="4227291" y="2172929"/>
            <a:ext cx="1717879" cy="33855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  <a:latin typeface="Aptos Narrow" panose="020B0004020202020204" pitchFamily="34" charset="0"/>
              </a:rPr>
              <a:t>нова форма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Aptos Narrow" panose="020B00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57E197-F628-226A-B162-06BEE7213400}"/>
              </a:ext>
            </a:extLst>
          </p:cNvPr>
          <p:cNvSpPr txBox="1"/>
          <p:nvPr/>
        </p:nvSpPr>
        <p:spPr>
          <a:xfrm>
            <a:off x="4079857" y="2695362"/>
            <a:ext cx="2026664" cy="1862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1200" b="1" u="sng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Звіт про проведення виховної роботи в навчальній групі Закладу професійної (професійно-технічної) освіти "Чугуївський регіональний центр професійної освіти Харківської області" - </a:t>
            </a:r>
            <a:r>
              <a:rPr lang="uk-UA" sz="1200" b="1" u="sng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</a:t>
            </a:r>
            <a:r>
              <a:rPr lang="uk-UA" sz="1200" b="1" u="sng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uk-UA" sz="1200" b="1" u="sng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Формы</a:t>
            </a:r>
            <a:endParaRPr lang="uk-UA" sz="12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D3ABF2-6F80-3E23-215C-2CF94ABC4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87" y="86847"/>
            <a:ext cx="1319165" cy="131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5905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588B78-32F5-B575-4126-2E610511CB75}"/>
              </a:ext>
            </a:extLst>
          </p:cNvPr>
          <p:cNvSpPr txBox="1"/>
          <p:nvPr/>
        </p:nvSpPr>
        <p:spPr>
          <a:xfrm>
            <a:off x="1494504" y="858314"/>
            <a:ext cx="9232490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Aptos Narrow" panose="020B0004020202020204" pitchFamily="34" charset="0"/>
              </a:rPr>
              <a:t>звіт класного керівник про проведення навчально-виховної роботи в групі </a:t>
            </a:r>
            <a:endParaRPr lang="en-US" sz="2000" b="1" dirty="0">
              <a:solidFill>
                <a:srgbClr val="002060"/>
              </a:solidFill>
              <a:latin typeface="Aptos Narrow" panose="020B00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33B52B-6B86-0B5A-FD0B-121E7132D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26" y="2396993"/>
            <a:ext cx="6402353" cy="344177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B1407C-9E46-4E64-94FB-B783AB24B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17" y="1616262"/>
            <a:ext cx="5411557" cy="284889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C68593-9235-4659-057D-7240467A0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87" y="86847"/>
            <a:ext cx="1319165" cy="131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40070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ирода">
  <a:themeElements>
    <a:clrScheme name="Природа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Природа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рирод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403</TotalTime>
  <Words>276</Words>
  <Application>Microsoft Office PowerPoint</Application>
  <PresentationFormat>Широкий екран</PresentationFormat>
  <Paragraphs>37</Paragraphs>
  <Slides>19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5" baseType="lpstr">
      <vt:lpstr>Aptos Narrow</vt:lpstr>
      <vt:lpstr>Arial</vt:lpstr>
      <vt:lpstr>Calibri</vt:lpstr>
      <vt:lpstr>Garamond</vt:lpstr>
      <vt:lpstr>Times New Roman</vt:lpstr>
      <vt:lpstr>Природа</vt:lpstr>
      <vt:lpstr>Контрольно-аналітична робота  заступника директора з навчально-виховної роботи: з досвіду роботи</vt:lpstr>
      <vt:lpstr>В основі внутрішнього  контролю  в закладі освіти лежать два види управлінської діяльності: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Контрольно-аналітична робота  заступника директора з навчально-виховної роботи: з досвіду роботи</dc:title>
  <dc:creator>Екатерина Торяник</dc:creator>
  <cp:lastModifiedBy>Екатерина Торяник</cp:lastModifiedBy>
  <cp:revision>17</cp:revision>
  <dcterms:created xsi:type="dcterms:W3CDTF">2023-08-16T22:44:52Z</dcterms:created>
  <dcterms:modified xsi:type="dcterms:W3CDTF">2023-08-24T11:49:28Z</dcterms:modified>
</cp:coreProperties>
</file>