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83" r:id="rId5"/>
    <p:sldId id="284" r:id="rId6"/>
    <p:sldId id="285" r:id="rId7"/>
    <p:sldId id="286" r:id="rId8"/>
    <p:sldId id="267" r:id="rId9"/>
    <p:sldId id="281" r:id="rId10"/>
    <p:sldId id="280" r:id="rId11"/>
    <p:sldId id="287" r:id="rId12"/>
    <p:sldId id="282" r:id="rId13"/>
    <p:sldId id="266" r:id="rId14"/>
    <p:sldId id="288" r:id="rId15"/>
    <p:sldId id="289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2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2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D24DC4-1538-4C99-BC89-C4E66B5AE385}" type="slidenum">
              <a:t>‹#›</a:t>
            </a:fld>
            <a:endParaRPr lang="uk-UA" sz="12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01220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uk-UA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uk-UA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uk-UA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uk-UA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878A398-13BA-4C05-9CEF-D129300D82F9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728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uk-UA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B86C16-6C1A-49DA-8DC2-15779E300F1D}" type="slidenum">
              <a:t>1</a:t>
            </a:fld>
            <a:endParaRPr lang="uk-UA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436D53-8EDD-4CC4-85F2-3586D9E7A5F3}" type="slidenum">
              <a:t>2</a:t>
            </a:fld>
            <a:endParaRPr lang="uk-UA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C7B534-39C1-44C8-962F-37BAE6567A78}" type="slidenum">
              <a:t>7</a:t>
            </a:fld>
            <a:endParaRPr lang="uk-UA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1DCFA6-3157-46CB-BD4E-73ADCA703ECB}" type="slidenum">
              <a:t>12</a:t>
            </a:fld>
            <a:endParaRPr lang="uk-UA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296C86-12DA-44F0-8B66-18B74A6F7308}" type="slidenum">
              <a:t>15</a:t>
            </a:fld>
            <a:endParaRPr lang="uk-UA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2CE580-56C2-456E-A95D-4AD94F220563}" type="slidenum">
              <a:t>15</a:t>
            </a:fld>
            <a:endParaRPr lang="uk-UA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5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/>
          <p:nvPr/>
        </p:nvSpPr>
        <p:spPr>
          <a:xfrm>
            <a:off x="3884755" y="8685364"/>
            <a:ext cx="2971443" cy="4568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BF681B-0A46-4405-A8F4-9ACE74D23BC2}" type="slidenum">
              <a:t>16</a:t>
            </a:fld>
            <a:endParaRPr lang="uk-UA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D6EA6B-DCF1-4FE1-A4B6-4B322A1042B9}" type="slidenum">
              <a:t>16</a:t>
            </a:fld>
            <a:endParaRPr lang="uk-UA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5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 lIns="90004" tIns="44997" rIns="90004" bIns="4499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3D5E76-FE16-45DB-BD60-D1D5F21964CD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CD1EDC-56CA-4F91-B10F-CDE3DBBE0173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6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F74D7F-553E-43A5-96F9-55D9E1D61694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7DB268-8B1D-4B4A-8A85-DE78D09F3029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704846"/>
            <a:ext cx="2057400" cy="561974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704846"/>
            <a:ext cx="6019796" cy="561974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7F715-06D3-4CE3-9B8A-51B1AF98F9C8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43619-B882-44A9-BDD8-B9BA44E1C451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50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008CED-1052-412D-990F-4F5E20679B90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B85DAD-3DEB-401C-A10A-F8BC63448597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8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39BED8-C5FD-477B-A2AC-7CE41D258899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73E365-9C10-42DF-8A33-8403D5AC41A8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ED1BE8-9AAA-4557-99DA-DCA92DF6F74A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FE3B3D-BBCC-45D4-BFC7-408D842642B4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23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179FAD-F607-4EA3-9375-CDAA54A9E850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822FB-ECB0-411A-869F-B315345306D5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6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E1BD11-B2A7-4B3A-AC65-4C00F64170CB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D98F5B-0526-488C-9CB3-42E79F56E97A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74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67F9A0-FFE3-47CF-85E8-B07463F37AB9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AC7631-C25D-4D44-A579-1476C96EC457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44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269105-40BE-492B-BAD2-E7F217E28E64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25DCA8-D15A-4AEC-8B7D-C96B737440F5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8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1ABDD6-FEC3-4874-8FA4-9ECA89B75244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EF74EB-167C-45B2-940A-9F2E5F2E24AB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3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07C4F4-3F00-4FCA-ACDD-7AD5609808EF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F25EC3-280E-46C4-A619-835EFD6B998E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lang="en-US" sz="3200"/>
            </a:lvl1pPr>
          </a:lstStyle>
          <a:p>
            <a:pPr lvl="0"/>
            <a:endParaRPr lang="en-US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B3C55C-3671-44A1-9D48-87A0A54EF902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D1CA3C-2FAB-49F8-988F-F8B786AA7EB9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7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8389BB-E2A8-4C14-B5FC-B37CE5AC5A26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C385EA-5026-4442-B689-FAB2CE523722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67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3048"/>
            <a:ext cx="2057400" cy="585787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3048"/>
            <a:ext cx="6019796" cy="58578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3EACF3-643E-4CA5-8934-BE8A3D730EBA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1396AB-AD13-48A5-9236-6AC2E618B7BC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6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A8D058-DB45-4B39-B653-C96E94B29B33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6E0A4E-A7C8-467E-993E-0E59D3C8B6F1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2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7200" y="1935163"/>
            <a:ext cx="4038603" cy="43894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48196" y="1935163"/>
            <a:ext cx="4038603" cy="438944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ABF8A0-BCB1-48E5-8DAC-27319FD5B0ED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C4177-4082-4960-9DA7-2A4AED4C759E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6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FF6C16-8885-4FD3-9DA5-1BBA573D5D56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067166-E8F2-4F3E-B118-8A328401152C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1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DFF8DA-200C-487B-B5BD-0CB5B2744949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C7B122-6A06-45BD-A678-0EDF17E959B5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11C230-B33B-4477-AE46-161D21390410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7D671C-915B-4B5B-BAF3-DC696A56EF9C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06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A271F3-A54B-4B17-A00E-4B29BD1F62BE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3B12E2-70B6-4012-B5DD-0C08FAE28EC9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50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buNone/>
              <a:defRPr lang="en-US" sz="3200"/>
            </a:lvl1pPr>
          </a:lstStyle>
          <a:p>
            <a:pPr lvl="0"/>
            <a:endParaRPr lang="en-US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BAD09F-9164-43EA-832C-BD75CE05FCF2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uk-UA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181C21-B86D-4D61-906C-3BA815A56274}" type="slidenum"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6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9363" y="-7196"/>
            <a:ext cx="9162717" cy="1041117"/>
          </a:xfrm>
          <a:custGeom>
            <a:avLst/>
            <a:gdLst>
              <a:gd name="f0" fmla="val w"/>
              <a:gd name="f1" fmla="val h"/>
              <a:gd name="f2" fmla="val 0"/>
              <a:gd name="f3" fmla="val 5772"/>
              <a:gd name="f4" fmla="val 656"/>
              <a:gd name="f5" fmla="val 6"/>
              <a:gd name="f6" fmla="val 2"/>
              <a:gd name="f7" fmla="val 2542"/>
              <a:gd name="f8" fmla="val 2746"/>
              <a:gd name="f9" fmla="val 101"/>
              <a:gd name="f10" fmla="val 3828"/>
              <a:gd name="f11" fmla="val 367"/>
              <a:gd name="f12" fmla="val 4374"/>
              <a:gd name="f13" fmla="val 4920"/>
              <a:gd name="f14" fmla="val 5526"/>
              <a:gd name="f15" fmla="val 152"/>
              <a:gd name="f16" fmla="val 5766"/>
              <a:gd name="f17" fmla="val 55"/>
              <a:gd name="f18" fmla="val 213"/>
              <a:gd name="f19" fmla="val 5670"/>
              <a:gd name="f20" fmla="val 257"/>
              <a:gd name="f21" fmla="val 5016"/>
              <a:gd name="f22" fmla="val 441"/>
              <a:gd name="f23" fmla="val 4302"/>
              <a:gd name="f24" fmla="val 439"/>
              <a:gd name="f25" fmla="val 3588"/>
              <a:gd name="f26" fmla="val 437"/>
              <a:gd name="f27" fmla="val 2205"/>
              <a:gd name="f28" fmla="val 165"/>
              <a:gd name="f29" fmla="val 1488"/>
              <a:gd name="f30" fmla="val 201"/>
              <a:gd name="f31" fmla="val 750"/>
              <a:gd name="f32" fmla="val 209"/>
              <a:gd name="f33" fmla="val 270"/>
              <a:gd name="f34" fmla="val 482"/>
              <a:gd name="f35" fmla="*/ f0 1 5772"/>
              <a:gd name="f36" fmla="*/ f1 1 656"/>
              <a:gd name="f37" fmla="+- f4 0 f2"/>
              <a:gd name="f38" fmla="+- f3 0 f2"/>
              <a:gd name="f39" fmla="*/ f38 1 5772"/>
              <a:gd name="f40" fmla="*/ f37 1 656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5772" h="656">
                <a:moveTo>
                  <a:pt x="f5" y="f6"/>
                </a:moveTo>
                <a:lnTo>
                  <a:pt x="f7" y="f2"/>
                </a:lnTo>
                <a:cubicBezTo>
                  <a:pt x="f8" y="f9"/>
                  <a:pt x="f10" y="f11"/>
                  <a:pt x="f12" y="f11"/>
                </a:cubicBezTo>
                <a:cubicBezTo>
                  <a:pt x="f13" y="f11"/>
                  <a:pt x="f14" y="f15"/>
                  <a:pt x="f16" y="f17"/>
                </a:cubicBezTo>
                <a:lnTo>
                  <a:pt x="f3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2" y="f4"/>
                </a:cubicBezTo>
                <a:lnTo>
                  <a:pt x="f5" y="f6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Freeform 7"/>
          <p:cNvSpPr/>
          <p:nvPr/>
        </p:nvSpPr>
        <p:spPr>
          <a:xfrm>
            <a:off x="4381557" y="-7196"/>
            <a:ext cx="4762076" cy="637922"/>
          </a:xfrm>
          <a:custGeom>
            <a:avLst/>
            <a:gdLst>
              <a:gd name="f0" fmla="val w"/>
              <a:gd name="f1" fmla="val h"/>
              <a:gd name="f2" fmla="val 0"/>
              <a:gd name="f3" fmla="val 3000"/>
              <a:gd name="f4" fmla="val 595"/>
              <a:gd name="f5" fmla="val 174"/>
              <a:gd name="f6" fmla="val 102"/>
              <a:gd name="f7" fmla="val 1168"/>
              <a:gd name="f8" fmla="val 533"/>
              <a:gd name="f9" fmla="val 1668"/>
              <a:gd name="f10" fmla="val 564"/>
              <a:gd name="f11" fmla="val 2168"/>
              <a:gd name="f12" fmla="val 2778"/>
              <a:gd name="f13" fmla="val 279"/>
              <a:gd name="f14" fmla="val 186"/>
              <a:gd name="f15" fmla="val 6"/>
              <a:gd name="f16" fmla="*/ f0 1 3000"/>
              <a:gd name="f17" fmla="*/ f1 1 595"/>
              <a:gd name="f18" fmla="+- f4 0 f2"/>
              <a:gd name="f19" fmla="+- f3 0 f2"/>
              <a:gd name="f20" fmla="*/ f19 1 3000"/>
              <a:gd name="f21" fmla="*/ f18 1 595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3000" h="595">
                <a:moveTo>
                  <a:pt x="f2" y="f2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4"/>
                  <a:pt x="f12" y="f13"/>
                  <a:pt x="f3" y="f14"/>
                </a:cubicBezTo>
                <a:lnTo>
                  <a:pt x="f3" y="f15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4" name="Group 1"/>
          <p:cNvGrpSpPr/>
          <p:nvPr/>
        </p:nvGrpSpPr>
        <p:grpSpPr>
          <a:xfrm>
            <a:off x="-49908" y="640199"/>
            <a:ext cx="9185724" cy="648721"/>
            <a:chOff x="-49908" y="640199"/>
            <a:chExt cx="9185724" cy="648721"/>
          </a:xfrm>
        </p:grpSpPr>
        <p:sp>
          <p:nvSpPr>
            <p:cNvPr id="5" name="Freeform 11"/>
            <p:cNvSpPr/>
            <p:nvPr/>
          </p:nvSpPr>
          <p:spPr>
            <a:xfrm rot="164393">
              <a:off x="-49908" y="640199"/>
              <a:ext cx="9162717" cy="64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72"/>
                <a:gd name="f4" fmla="val 1055"/>
                <a:gd name="f5" fmla="val 966"/>
                <a:gd name="f6" fmla="val 282"/>
                <a:gd name="f7" fmla="val 738"/>
                <a:gd name="f8" fmla="val 923"/>
                <a:gd name="f9" fmla="val 275"/>
                <a:gd name="f10" fmla="val 1608"/>
                <a:gd name="f11" fmla="val 2293"/>
                <a:gd name="f12" fmla="val 289"/>
                <a:gd name="f13" fmla="val 3416"/>
                <a:gd name="f14" fmla="val 4110"/>
                <a:gd name="f15" fmla="val 1008"/>
                <a:gd name="f16" fmla="val 4804"/>
                <a:gd name="f17" fmla="val 961"/>
                <a:gd name="f18" fmla="val 5426"/>
                <a:gd name="f19" fmla="val 210"/>
                <a:gd name="f20" fmla="*/ f0 1 5772"/>
                <a:gd name="f21" fmla="*/ f1 1 1055"/>
                <a:gd name="f22" fmla="+- f4 0 f2"/>
                <a:gd name="f23" fmla="+- f3 0 f2"/>
                <a:gd name="f24" fmla="*/ f23 1 5772"/>
                <a:gd name="f25" fmla="*/ f22 1 10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5772" h="1055">
                  <a:moveTo>
                    <a:pt x="f2" y="f5"/>
                  </a:moveTo>
                  <a:cubicBezTo>
                    <a:pt x="f6" y="f7"/>
                    <a:pt x="f8" y="f9"/>
                    <a:pt x="f10" y="f6"/>
                  </a:cubicBezTo>
                  <a:cubicBezTo>
                    <a:pt x="f11" y="f12"/>
                    <a:pt x="f13" y="f4"/>
                    <a:pt x="f14" y="f15"/>
                  </a:cubicBezTo>
                  <a:cubicBezTo>
                    <a:pt x="f16" y="f17"/>
                    <a:pt x="f18" y="f19"/>
                    <a:pt x="f3" y="f2"/>
                  </a:cubicBezTo>
                </a:path>
              </a:pathLst>
            </a:custGeom>
            <a:noFill/>
            <a:ln w="10799" cap="flat">
              <a:solidFill>
                <a:srgbClr val="008ABF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uk-UA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12"/>
            <p:cNvSpPr/>
            <p:nvPr/>
          </p:nvSpPr>
          <p:spPr>
            <a:xfrm rot="164393">
              <a:off x="-39502" y="714375"/>
              <a:ext cx="9175318" cy="529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854"/>
                <a:gd name="f5" fmla="val 732"/>
                <a:gd name="f6" fmla="val 273"/>
                <a:gd name="f7" fmla="val 647"/>
                <a:gd name="f8" fmla="val 951"/>
                <a:gd name="f9" fmla="val 214"/>
                <a:gd name="f10" fmla="val 1638"/>
                <a:gd name="f11" fmla="val 228"/>
                <a:gd name="f12" fmla="val 2325"/>
                <a:gd name="f13" fmla="val 242"/>
                <a:gd name="f14" fmla="val 3434"/>
                <a:gd name="f15" fmla="val 4122"/>
                <a:gd name="f16" fmla="val 816"/>
                <a:gd name="f17" fmla="val 4810"/>
                <a:gd name="f18" fmla="val 778"/>
                <a:gd name="f19" fmla="val 5424"/>
                <a:gd name="f20" fmla="val 170"/>
                <a:gd name="f21" fmla="*/ f0 1 5766"/>
                <a:gd name="f22" fmla="*/ f1 1 854"/>
                <a:gd name="f23" fmla="+- f4 0 f2"/>
                <a:gd name="f24" fmla="+- f3 0 f2"/>
                <a:gd name="f25" fmla="*/ f24 1 5766"/>
                <a:gd name="f26" fmla="*/ f23 1 85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66" h="854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16"/>
                  </a:cubicBezTo>
                  <a:cubicBezTo>
                    <a:pt x="f17" y="f18"/>
                    <a:pt x="f19" y="f20"/>
                    <a:pt x="f3" y="f2"/>
                  </a:cubicBezTo>
                </a:path>
              </a:pathLst>
            </a:custGeom>
            <a:noFill/>
            <a:ln w="9363" cap="flat">
              <a:solidFill>
                <a:srgbClr val="009DD9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uk-UA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704161"/>
            <a:ext cx="8229243" cy="11426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935364"/>
            <a:ext cx="8229243" cy="4388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8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567ED39-8681-4A7D-B798-65B83C92BFCC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666884" y="6356515"/>
            <a:ext cx="335231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uk-UA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924684" y="6356515"/>
            <a:ext cx="7617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8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CD55FED-3A49-4F26-840B-21B6D4778430}" type="slidenum"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5000" b="0" i="0" u="none" strike="noStrike" kern="1200" cap="none" spc="0" baseline="0">
          <a:solidFill>
            <a:srgbClr val="04617B"/>
          </a:solidFill>
          <a:uFillTx/>
          <a:latin typeface="Calibri" pitchFamily="18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Constantia" pitchFamily="18"/>
          <a:ea typeface="Microsoft YaHei" pitchFamily="2"/>
          <a:cs typeface="Mangal" pitchFamily="2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Constantia" pitchFamily="18"/>
          <a:ea typeface="Microsoft YaHei" pitchFamily="2"/>
          <a:cs typeface="Mangal" pitchFamily="2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Constantia" pitchFamily="18"/>
          <a:ea typeface="Microsoft YaHei" pitchFamily="2"/>
          <a:cs typeface="Mangal" pitchFamily="2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Constantia" pitchFamily="18"/>
          <a:ea typeface="Microsoft YaHei" pitchFamily="2"/>
          <a:cs typeface="Mangal" pitchFamily="2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Constantia" pitchFamily="18"/>
          <a:ea typeface="Microsoft YaHei" pitchFamily="2"/>
          <a:cs typeface="Mangal" pitchFamily="2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Constantia" pitchFamily="18"/>
          <a:ea typeface="Microsoft YaHei" pitchFamily="2"/>
          <a:cs typeface="Mangal" pitchFamily="2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Constantia" pitchFamily="18"/>
          <a:ea typeface="Microsoft YaHei" pitchFamily="2"/>
          <a:cs typeface="Mangal" pitchFamily="2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Constantia" pitchFamily="18"/>
          <a:ea typeface="Microsoft YaHei" pitchFamily="2"/>
          <a:cs typeface="Mangal" pitchFamily="2"/>
        </a:defRPr>
      </a:lvl8pPr>
      <a:lvl9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Constantia" pitchFamily="18"/>
          <a:ea typeface="Microsoft YaHei" pitchFamily="2"/>
          <a:cs typeface="Mang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-9363" y="-7196"/>
            <a:ext cx="9162717" cy="1041117"/>
          </a:xfrm>
          <a:custGeom>
            <a:avLst/>
            <a:gdLst>
              <a:gd name="f0" fmla="val w"/>
              <a:gd name="f1" fmla="val h"/>
              <a:gd name="f2" fmla="val 0"/>
              <a:gd name="f3" fmla="val 5772"/>
              <a:gd name="f4" fmla="val 656"/>
              <a:gd name="f5" fmla="val 6"/>
              <a:gd name="f6" fmla="val 2"/>
              <a:gd name="f7" fmla="val 2542"/>
              <a:gd name="f8" fmla="val 2746"/>
              <a:gd name="f9" fmla="val 101"/>
              <a:gd name="f10" fmla="val 3828"/>
              <a:gd name="f11" fmla="val 367"/>
              <a:gd name="f12" fmla="val 4374"/>
              <a:gd name="f13" fmla="val 4920"/>
              <a:gd name="f14" fmla="val 5526"/>
              <a:gd name="f15" fmla="val 152"/>
              <a:gd name="f16" fmla="val 5766"/>
              <a:gd name="f17" fmla="val 55"/>
              <a:gd name="f18" fmla="val 213"/>
              <a:gd name="f19" fmla="val 5670"/>
              <a:gd name="f20" fmla="val 257"/>
              <a:gd name="f21" fmla="val 5016"/>
              <a:gd name="f22" fmla="val 441"/>
              <a:gd name="f23" fmla="val 4302"/>
              <a:gd name="f24" fmla="val 439"/>
              <a:gd name="f25" fmla="val 3588"/>
              <a:gd name="f26" fmla="val 437"/>
              <a:gd name="f27" fmla="val 2205"/>
              <a:gd name="f28" fmla="val 165"/>
              <a:gd name="f29" fmla="val 1488"/>
              <a:gd name="f30" fmla="val 201"/>
              <a:gd name="f31" fmla="val 750"/>
              <a:gd name="f32" fmla="val 209"/>
              <a:gd name="f33" fmla="val 270"/>
              <a:gd name="f34" fmla="val 482"/>
              <a:gd name="f35" fmla="*/ f0 1 5772"/>
              <a:gd name="f36" fmla="*/ f1 1 656"/>
              <a:gd name="f37" fmla="+- f4 0 f2"/>
              <a:gd name="f38" fmla="+- f3 0 f2"/>
              <a:gd name="f39" fmla="*/ f38 1 5772"/>
              <a:gd name="f40" fmla="*/ f37 1 656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5772" h="656">
                <a:moveTo>
                  <a:pt x="f5" y="f6"/>
                </a:moveTo>
                <a:lnTo>
                  <a:pt x="f7" y="f2"/>
                </a:lnTo>
                <a:cubicBezTo>
                  <a:pt x="f8" y="f9"/>
                  <a:pt x="f10" y="f11"/>
                  <a:pt x="f12" y="f11"/>
                </a:cubicBezTo>
                <a:cubicBezTo>
                  <a:pt x="f13" y="f11"/>
                  <a:pt x="f14" y="f15"/>
                  <a:pt x="f16" y="f17"/>
                </a:cubicBezTo>
                <a:lnTo>
                  <a:pt x="f3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2" y="f4"/>
                </a:cubicBezTo>
                <a:lnTo>
                  <a:pt x="f5" y="f6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Freeform 7"/>
          <p:cNvSpPr/>
          <p:nvPr/>
        </p:nvSpPr>
        <p:spPr>
          <a:xfrm>
            <a:off x="4381557" y="-7196"/>
            <a:ext cx="4762076" cy="637922"/>
          </a:xfrm>
          <a:custGeom>
            <a:avLst/>
            <a:gdLst>
              <a:gd name="f0" fmla="val w"/>
              <a:gd name="f1" fmla="val h"/>
              <a:gd name="f2" fmla="val 0"/>
              <a:gd name="f3" fmla="val 3000"/>
              <a:gd name="f4" fmla="val 595"/>
              <a:gd name="f5" fmla="val 174"/>
              <a:gd name="f6" fmla="val 102"/>
              <a:gd name="f7" fmla="val 1168"/>
              <a:gd name="f8" fmla="val 533"/>
              <a:gd name="f9" fmla="val 1668"/>
              <a:gd name="f10" fmla="val 564"/>
              <a:gd name="f11" fmla="val 2168"/>
              <a:gd name="f12" fmla="val 2778"/>
              <a:gd name="f13" fmla="val 279"/>
              <a:gd name="f14" fmla="val 186"/>
              <a:gd name="f15" fmla="val 6"/>
              <a:gd name="f16" fmla="*/ f0 1 3000"/>
              <a:gd name="f17" fmla="*/ f1 1 595"/>
              <a:gd name="f18" fmla="+- f4 0 f2"/>
              <a:gd name="f19" fmla="+- f3 0 f2"/>
              <a:gd name="f20" fmla="*/ f19 1 3000"/>
              <a:gd name="f21" fmla="*/ f18 1 595"/>
              <a:gd name="f22" fmla="*/ f2 1 f20"/>
              <a:gd name="f23" fmla="*/ f3 1 f20"/>
              <a:gd name="f24" fmla="*/ f2 1 f21"/>
              <a:gd name="f25" fmla="*/ f4 1 f21"/>
              <a:gd name="f26" fmla="*/ f22 f16 1"/>
              <a:gd name="f27" fmla="*/ f23 f16 1"/>
              <a:gd name="f28" fmla="*/ f25 f17 1"/>
              <a:gd name="f29" fmla="*/ f24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29" r="f27" b="f28"/>
            <a:pathLst>
              <a:path w="3000" h="595">
                <a:moveTo>
                  <a:pt x="f2" y="f2"/>
                </a:moveTo>
                <a:cubicBezTo>
                  <a:pt x="f5" y="f6"/>
                  <a:pt x="f7" y="f8"/>
                  <a:pt x="f9" y="f10"/>
                </a:cubicBezTo>
                <a:cubicBezTo>
                  <a:pt x="f11" y="f4"/>
                  <a:pt x="f12" y="f13"/>
                  <a:pt x="f3" y="f14"/>
                </a:cubicBezTo>
                <a:lnTo>
                  <a:pt x="f3" y="f15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4" name="Group 1"/>
          <p:cNvGrpSpPr/>
          <p:nvPr/>
        </p:nvGrpSpPr>
        <p:grpSpPr>
          <a:xfrm>
            <a:off x="-49908" y="640199"/>
            <a:ext cx="9185724" cy="648721"/>
            <a:chOff x="-49908" y="640199"/>
            <a:chExt cx="9185724" cy="648721"/>
          </a:xfrm>
        </p:grpSpPr>
        <p:sp>
          <p:nvSpPr>
            <p:cNvPr id="5" name="Freeform 11"/>
            <p:cNvSpPr/>
            <p:nvPr/>
          </p:nvSpPr>
          <p:spPr>
            <a:xfrm rot="164393">
              <a:off x="-49908" y="640199"/>
              <a:ext cx="9162717" cy="64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72"/>
                <a:gd name="f4" fmla="val 1055"/>
                <a:gd name="f5" fmla="val 966"/>
                <a:gd name="f6" fmla="val 282"/>
                <a:gd name="f7" fmla="val 738"/>
                <a:gd name="f8" fmla="val 923"/>
                <a:gd name="f9" fmla="val 275"/>
                <a:gd name="f10" fmla="val 1608"/>
                <a:gd name="f11" fmla="val 2293"/>
                <a:gd name="f12" fmla="val 289"/>
                <a:gd name="f13" fmla="val 3416"/>
                <a:gd name="f14" fmla="val 4110"/>
                <a:gd name="f15" fmla="val 1008"/>
                <a:gd name="f16" fmla="val 4804"/>
                <a:gd name="f17" fmla="val 961"/>
                <a:gd name="f18" fmla="val 5426"/>
                <a:gd name="f19" fmla="val 210"/>
                <a:gd name="f20" fmla="*/ f0 1 5772"/>
                <a:gd name="f21" fmla="*/ f1 1 1055"/>
                <a:gd name="f22" fmla="+- f4 0 f2"/>
                <a:gd name="f23" fmla="+- f3 0 f2"/>
                <a:gd name="f24" fmla="*/ f23 1 5772"/>
                <a:gd name="f25" fmla="*/ f22 1 10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5772" h="1055">
                  <a:moveTo>
                    <a:pt x="f2" y="f5"/>
                  </a:moveTo>
                  <a:cubicBezTo>
                    <a:pt x="f6" y="f7"/>
                    <a:pt x="f8" y="f9"/>
                    <a:pt x="f10" y="f6"/>
                  </a:cubicBezTo>
                  <a:cubicBezTo>
                    <a:pt x="f11" y="f12"/>
                    <a:pt x="f13" y="f4"/>
                    <a:pt x="f14" y="f15"/>
                  </a:cubicBezTo>
                  <a:cubicBezTo>
                    <a:pt x="f16" y="f17"/>
                    <a:pt x="f18" y="f19"/>
                    <a:pt x="f3" y="f2"/>
                  </a:cubicBezTo>
                </a:path>
              </a:pathLst>
            </a:custGeom>
            <a:noFill/>
            <a:ln w="10799" cap="flat">
              <a:solidFill>
                <a:srgbClr val="008ABF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uk-UA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12"/>
            <p:cNvSpPr/>
            <p:nvPr/>
          </p:nvSpPr>
          <p:spPr>
            <a:xfrm rot="164393">
              <a:off x="-39502" y="714375"/>
              <a:ext cx="9175318" cy="529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854"/>
                <a:gd name="f5" fmla="val 732"/>
                <a:gd name="f6" fmla="val 273"/>
                <a:gd name="f7" fmla="val 647"/>
                <a:gd name="f8" fmla="val 951"/>
                <a:gd name="f9" fmla="val 214"/>
                <a:gd name="f10" fmla="val 1638"/>
                <a:gd name="f11" fmla="val 228"/>
                <a:gd name="f12" fmla="val 2325"/>
                <a:gd name="f13" fmla="val 242"/>
                <a:gd name="f14" fmla="val 3434"/>
                <a:gd name="f15" fmla="val 4122"/>
                <a:gd name="f16" fmla="val 816"/>
                <a:gd name="f17" fmla="val 4810"/>
                <a:gd name="f18" fmla="val 778"/>
                <a:gd name="f19" fmla="val 5424"/>
                <a:gd name="f20" fmla="val 170"/>
                <a:gd name="f21" fmla="*/ f0 1 5766"/>
                <a:gd name="f22" fmla="*/ f1 1 854"/>
                <a:gd name="f23" fmla="+- f4 0 f2"/>
                <a:gd name="f24" fmla="+- f3 0 f2"/>
                <a:gd name="f25" fmla="*/ f24 1 5766"/>
                <a:gd name="f26" fmla="*/ f23 1 85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66" h="854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16"/>
                  </a:cubicBezTo>
                  <a:cubicBezTo>
                    <a:pt x="f17" y="f18"/>
                    <a:pt x="f19" y="f20"/>
                    <a:pt x="f3" y="f2"/>
                  </a:cubicBezTo>
                </a:path>
              </a:pathLst>
            </a:custGeom>
            <a:noFill/>
            <a:ln w="9363" cap="flat">
              <a:solidFill>
                <a:srgbClr val="009DD9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uk-UA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7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8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AE846A9-938E-4E25-86F8-AE989BDBF3FA}" type="datetime1">
              <a:rPr lang="uk-UA"/>
              <a:pPr lvl="0"/>
              <a:t>21.08.2023</a:t>
            </a:fld>
            <a:endParaRPr lang="uk-UA"/>
          </a:p>
        </p:txBody>
      </p:sp>
      <p:sp>
        <p:nvSpPr>
          <p:cNvPr id="8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2666884" y="6356515"/>
            <a:ext cx="335231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uk-UA"/>
          </a:p>
        </p:txBody>
      </p:sp>
      <p:sp>
        <p:nvSpPr>
          <p:cNvPr id="9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7924684" y="6356515"/>
            <a:ext cx="7617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uk-UA" sz="18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FB2468A-FA46-4863-8C87-C65352C7888D}" type="slidenum">
              <a:t>‹#›</a:t>
            </a:fld>
            <a:endParaRPr lang="uk-UA"/>
          </a:p>
        </p:txBody>
      </p:sp>
      <p:sp>
        <p:nvSpPr>
          <p:cNvPr id="10" name="Заголовок 9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11" name="Текст 10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onstantia" pitchFamily="18"/>
          <a:ea typeface="Microsoft YaHei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ru-RU" sz="2600" b="0" i="0" u="none" strike="noStrike" kern="1200" cap="none" spc="0" baseline="0">
          <a:solidFill>
            <a:srgbClr val="000000"/>
          </a:solidFill>
          <a:uFillTx/>
          <a:latin typeface="Constantia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khnmcpt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79820" y="1023828"/>
            <a:ext cx="8374993" cy="2663825"/>
          </a:xfrm>
        </p:spPr>
        <p:txBody>
          <a:bodyPr tIns="44997" rIns="90004" bIns="44997" anchor="t" anchorCtr="1">
            <a:noAutofit/>
          </a:bodyPr>
          <a:lstStyle/>
          <a:p>
            <a:pPr lvl="0" algn="ctr"/>
            <a:r>
              <a:rPr lang="ru-RU" sz="3600" b="0" dirty="0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Заходи </a:t>
            </a:r>
            <a:br>
              <a:rPr lang="ru-RU" sz="3600" b="0" dirty="0">
                <a:solidFill>
                  <a:srgbClr val="000099"/>
                </a:solidFill>
                <a:latin typeface="Arial Black" pitchFamily="34"/>
                <a:cs typeface="Times New Roman" pitchFamily="18"/>
              </a:rPr>
            </a:br>
            <a:r>
              <a:rPr lang="ru-RU" sz="3600" b="0" dirty="0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НМЦ ПТО у </a:t>
            </a:r>
            <a:r>
              <a:rPr lang="ru-RU" sz="3600" b="0" dirty="0" err="1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Харківській</a:t>
            </a:r>
            <a:r>
              <a:rPr lang="ru-RU" sz="3600" b="0" dirty="0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 </a:t>
            </a:r>
            <a:r>
              <a:rPr lang="ru-RU" sz="3600" b="0" dirty="0" err="1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області</a:t>
            </a:r>
            <a:r>
              <a:rPr lang="ru-RU" sz="3600" b="0" dirty="0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 для </a:t>
            </a:r>
            <a:r>
              <a:rPr lang="ru-RU" sz="3600" b="0" dirty="0" err="1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керівних</a:t>
            </a:r>
            <a:r>
              <a:rPr lang="ru-RU" sz="3600" b="0" dirty="0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, </a:t>
            </a:r>
            <a:r>
              <a:rPr lang="ru-RU" sz="3600" b="0" dirty="0" err="1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педагогічних</a:t>
            </a:r>
            <a:r>
              <a:rPr lang="ru-RU" sz="3600" b="0" dirty="0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 та </a:t>
            </a:r>
            <a:r>
              <a:rPr lang="ru-RU" sz="3600" b="0" dirty="0" err="1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бібліотечних</a:t>
            </a:r>
            <a:r>
              <a:rPr lang="ru-RU" sz="3600" b="0" dirty="0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 </a:t>
            </a:r>
            <a:r>
              <a:rPr lang="ru-RU" sz="3600" b="0" dirty="0" err="1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працівників</a:t>
            </a:r>
            <a:r>
              <a:rPr lang="ru-RU" sz="3600" b="0" dirty="0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 ЗП(ПТ)О:</a:t>
            </a:r>
            <a:br>
              <a:rPr lang="ru-RU" sz="3600" b="0" dirty="0">
                <a:solidFill>
                  <a:srgbClr val="000099"/>
                </a:solidFill>
                <a:latin typeface="Arial Black" pitchFamily="34"/>
                <a:cs typeface="Times New Roman" pitchFamily="18"/>
              </a:rPr>
            </a:br>
            <a:r>
              <a:rPr lang="ru-RU" sz="3600" b="0" dirty="0">
                <a:solidFill>
                  <a:srgbClr val="000099"/>
                </a:solidFill>
                <a:latin typeface="Arial Black" pitchFamily="34"/>
                <a:cs typeface="Times New Roman" pitchFamily="18"/>
              </a:rPr>
              <a:t>коротко про головне</a:t>
            </a:r>
            <a:br>
              <a:rPr lang="ru-RU" sz="3600" b="0" dirty="0">
                <a:solidFill>
                  <a:srgbClr val="000099"/>
                </a:solidFill>
                <a:latin typeface="Arial Black" pitchFamily="34"/>
                <a:cs typeface="Times New Roman" pitchFamily="18"/>
              </a:rPr>
            </a:br>
            <a:endParaRPr lang="ru-RU" sz="3600" b="0" dirty="0">
              <a:solidFill>
                <a:srgbClr val="000099"/>
              </a:solidFill>
              <a:latin typeface="Arial Black" pitchFamily="34"/>
              <a:cs typeface="Times New Roman" pitchFamily="18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3803541" y="4941834"/>
            <a:ext cx="5182804" cy="1569326"/>
          </a:xfrm>
        </p:spPr>
        <p:txBody>
          <a:bodyPr lIns="90004" tIns="44997" rIns="90004" bIns="44997"/>
          <a:lstStyle/>
          <a:p>
            <a:pPr lvl="0">
              <a:spcAft>
                <a:spcPts val="0"/>
              </a:spcAft>
              <a:buNone/>
            </a:pPr>
            <a:r>
              <a:rPr lang="uk-UA" sz="3200" b="1" dirty="0">
                <a:solidFill>
                  <a:srgbClr val="04617B"/>
                </a:solidFill>
                <a:latin typeface="Calibri" pitchFamily="18"/>
              </a:rPr>
              <a:t>Наталія </a:t>
            </a:r>
            <a:r>
              <a:rPr lang="uk-UA" sz="3200" b="1" dirty="0" smtClean="0">
                <a:solidFill>
                  <a:srgbClr val="04617B"/>
                </a:solidFill>
                <a:latin typeface="Calibri" pitchFamily="18"/>
              </a:rPr>
              <a:t>СОЛОГУБ,</a:t>
            </a:r>
          </a:p>
          <a:p>
            <a:pPr lvl="0"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04617B"/>
                </a:solidFill>
                <a:latin typeface="Calibri" pitchFamily="18"/>
              </a:rPr>
              <a:t>заступник </a:t>
            </a:r>
            <a:r>
              <a:rPr lang="uk-UA" b="1" dirty="0">
                <a:solidFill>
                  <a:srgbClr val="04617B"/>
                </a:solidFill>
                <a:latin typeface="Calibri" pitchFamily="18"/>
              </a:rPr>
              <a:t>директора НМЦ ПТО у Харківській області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621" y="847636"/>
            <a:ext cx="819806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0099"/>
                </a:solidFill>
              </a:rPr>
              <a:t>Обласна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 err="1" smtClean="0">
                <a:solidFill>
                  <a:srgbClr val="000099"/>
                </a:solidFill>
              </a:rPr>
              <a:t>віртуальна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 err="1" smtClean="0">
                <a:solidFill>
                  <a:srgbClr val="000099"/>
                </a:solidFill>
              </a:rPr>
              <a:t>виставка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«Проєкти </a:t>
            </a:r>
            <a:r>
              <a:rPr lang="ru-RU" sz="2800" b="1" dirty="0" err="1">
                <a:solidFill>
                  <a:srgbClr val="000099"/>
                </a:solidFill>
              </a:rPr>
              <a:t>здобувачів</a:t>
            </a:r>
            <a:r>
              <a:rPr lang="ru-RU" sz="2800" b="1" dirty="0">
                <a:solidFill>
                  <a:srgbClr val="000099"/>
                </a:solidFill>
              </a:rPr>
              <a:t> освіти: </a:t>
            </a:r>
            <a:r>
              <a:rPr lang="ru-RU" sz="2800" b="1" dirty="0" err="1">
                <a:solidFill>
                  <a:srgbClr val="000099"/>
                </a:solidFill>
              </a:rPr>
              <a:t>фізика</a:t>
            </a:r>
            <a:r>
              <a:rPr lang="ru-RU" sz="2800" b="1" dirty="0">
                <a:solidFill>
                  <a:srgbClr val="000099"/>
                </a:solidFill>
              </a:rPr>
              <a:t> та </a:t>
            </a:r>
            <a:r>
              <a:rPr lang="ru-RU" sz="2800" b="1" dirty="0" err="1">
                <a:solidFill>
                  <a:srgbClr val="000099"/>
                </a:solidFill>
              </a:rPr>
              <a:t>астрономія</a:t>
            </a:r>
            <a:r>
              <a:rPr lang="ru-RU" sz="2800" b="1" dirty="0">
                <a:solidFill>
                  <a:srgbClr val="000099"/>
                </a:solidFill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(26 </a:t>
            </a:r>
            <a:r>
              <a:rPr lang="ru-RU" sz="2400" b="1" dirty="0" err="1" smtClean="0">
                <a:solidFill>
                  <a:srgbClr val="000099"/>
                </a:solidFill>
              </a:rPr>
              <a:t>травня</a:t>
            </a:r>
            <a:r>
              <a:rPr lang="ru-RU" sz="2400" b="1" dirty="0" smtClean="0">
                <a:solidFill>
                  <a:srgbClr val="000099"/>
                </a:solidFill>
              </a:rPr>
              <a:t> - </a:t>
            </a:r>
            <a:r>
              <a:rPr lang="ru-RU" sz="2400" b="1" dirty="0">
                <a:solidFill>
                  <a:srgbClr val="000099"/>
                </a:solidFill>
              </a:rPr>
              <a:t>9 </a:t>
            </a:r>
            <a:r>
              <a:rPr lang="ru-RU" sz="2400" b="1" dirty="0" err="1">
                <a:solidFill>
                  <a:srgbClr val="000099"/>
                </a:solidFill>
              </a:rPr>
              <a:t>червня</a:t>
            </a:r>
            <a:r>
              <a:rPr lang="ru-RU" sz="2400" b="1" dirty="0">
                <a:solidFill>
                  <a:srgbClr val="000099"/>
                </a:solidFill>
              </a:rPr>
              <a:t> 2023 </a:t>
            </a:r>
            <a:r>
              <a:rPr lang="ru-RU" sz="2400" b="1" dirty="0" smtClean="0">
                <a:solidFill>
                  <a:srgbClr val="000099"/>
                </a:solidFill>
              </a:rPr>
              <a:t>року)</a:t>
            </a:r>
            <a:endParaRPr lang="uk-UA" sz="2400" b="1" dirty="0">
              <a:solidFill>
                <a:srgbClr val="000099"/>
              </a:solidFill>
            </a:endParaRPr>
          </a:p>
          <a:p>
            <a:pPr algn="ctr"/>
            <a:endParaRPr lang="ru-RU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виставці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взяли участь 22 ЗП(ПТ)О області,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подали 27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проєктів за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різною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тематикою, з них: 14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13 </a:t>
            </a:r>
            <a:r>
              <a:rPr lang="ru-RU" sz="2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Кращими визнано проєкти, надані: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ДЗП(ПТ)О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училище швейного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ДНЗ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Слобожанський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училище №6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ДНЗ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Харківської області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Лозівського центру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 Харківської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2152" y="894252"/>
            <a:ext cx="783546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99"/>
                </a:solidFill>
              </a:rPr>
              <a:t>М</a:t>
            </a:r>
            <a:r>
              <a:rPr lang="ru-RU" sz="3200" b="1" dirty="0" err="1" smtClean="0">
                <a:solidFill>
                  <a:srgbClr val="000099"/>
                </a:solidFill>
              </a:rPr>
              <a:t>оніторинг</a:t>
            </a:r>
            <a:r>
              <a:rPr lang="ru-RU" sz="3200" b="1" dirty="0" smtClean="0">
                <a:solidFill>
                  <a:srgbClr val="000099"/>
                </a:solidFill>
              </a:rPr>
              <a:t> </a:t>
            </a:r>
            <a:r>
              <a:rPr lang="ru-RU" sz="3200" b="1" dirty="0" err="1">
                <a:solidFill>
                  <a:srgbClr val="000099"/>
                </a:solidFill>
              </a:rPr>
              <a:t>рівня</a:t>
            </a:r>
            <a:r>
              <a:rPr lang="ru-RU" sz="3200" b="1" dirty="0">
                <a:solidFill>
                  <a:srgbClr val="000099"/>
                </a:solidFill>
              </a:rPr>
              <a:t> </a:t>
            </a:r>
            <a:r>
              <a:rPr lang="ru-RU" sz="3200" b="1" dirty="0" err="1">
                <a:solidFill>
                  <a:srgbClr val="000099"/>
                </a:solidFill>
              </a:rPr>
              <a:t>професійної</a:t>
            </a:r>
            <a:r>
              <a:rPr lang="ru-RU" sz="3200" b="1" dirty="0">
                <a:solidFill>
                  <a:srgbClr val="000099"/>
                </a:solidFill>
              </a:rPr>
              <a:t> </a:t>
            </a:r>
            <a:r>
              <a:rPr lang="ru-RU" sz="3200" b="1" dirty="0" err="1">
                <a:solidFill>
                  <a:srgbClr val="000099"/>
                </a:solidFill>
              </a:rPr>
              <a:t>компетентності</a:t>
            </a:r>
            <a:r>
              <a:rPr lang="ru-RU" sz="3200" b="1" dirty="0">
                <a:solidFill>
                  <a:srgbClr val="000099"/>
                </a:solidFill>
              </a:rPr>
              <a:t> </a:t>
            </a:r>
            <a:r>
              <a:rPr lang="ru-RU" sz="3200" b="1" dirty="0" err="1">
                <a:solidFill>
                  <a:srgbClr val="000099"/>
                </a:solidFill>
              </a:rPr>
              <a:t>педагогів</a:t>
            </a:r>
            <a:r>
              <a:rPr lang="ru-RU" sz="3200" b="1" dirty="0">
                <a:solidFill>
                  <a:srgbClr val="000099"/>
                </a:solidFill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</a:rPr>
              <a:t>ЗП(ПТ)О </a:t>
            </a:r>
            <a:r>
              <a:rPr lang="ru-RU" sz="3200" b="1" dirty="0">
                <a:solidFill>
                  <a:srgbClr val="000099"/>
                </a:solidFill>
              </a:rPr>
              <a:t>ш</a:t>
            </a:r>
            <a:r>
              <a:rPr lang="ru-RU" sz="3200" b="1" dirty="0" smtClean="0">
                <a:solidFill>
                  <a:srgbClr val="000099"/>
                </a:solidFill>
              </a:rPr>
              <a:t>ляхом  </a:t>
            </a:r>
            <a:r>
              <a:rPr lang="ru-RU" sz="3200" b="1" dirty="0" err="1" smtClean="0">
                <a:solidFill>
                  <a:srgbClr val="000099"/>
                </a:solidFill>
              </a:rPr>
              <a:t>відвідувааня</a:t>
            </a:r>
            <a:r>
              <a:rPr lang="ru-RU" sz="3200" b="1" dirty="0" smtClean="0">
                <a:solidFill>
                  <a:srgbClr val="000099"/>
                </a:solidFill>
              </a:rPr>
              <a:t> </a:t>
            </a:r>
            <a:r>
              <a:rPr lang="ru-RU" sz="3200" b="1" dirty="0" err="1" smtClean="0">
                <a:solidFill>
                  <a:srgbClr val="000099"/>
                </a:solidFill>
              </a:rPr>
              <a:t>уроків</a:t>
            </a:r>
            <a:r>
              <a:rPr lang="ru-RU" sz="3200" b="1" dirty="0" smtClean="0">
                <a:solidFill>
                  <a:srgbClr val="000099"/>
                </a:solidFill>
              </a:rPr>
              <a:t> </a:t>
            </a:r>
            <a:r>
              <a:rPr lang="ru-RU" sz="3200" b="1" dirty="0" err="1" smtClean="0">
                <a:solidFill>
                  <a:srgbClr val="000099"/>
                </a:solidFill>
              </a:rPr>
              <a:t>виробничого</a:t>
            </a:r>
            <a:r>
              <a:rPr lang="ru-RU" sz="3200" b="1" dirty="0" smtClean="0">
                <a:solidFill>
                  <a:srgbClr val="000099"/>
                </a:solidFill>
              </a:rPr>
              <a:t> </a:t>
            </a:r>
            <a:r>
              <a:rPr lang="ru-RU" sz="3200" b="1" dirty="0" err="1" smtClean="0">
                <a:solidFill>
                  <a:srgbClr val="000099"/>
                </a:solidFill>
              </a:rPr>
              <a:t>навчання</a:t>
            </a:r>
            <a:r>
              <a:rPr lang="ru-RU" sz="3200" b="1" dirty="0">
                <a:solidFill>
                  <a:srgbClr val="000099"/>
                </a:solidFill>
              </a:rPr>
              <a:t> </a:t>
            </a:r>
            <a:endParaRPr lang="ru-RU" sz="32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(</a:t>
            </a:r>
            <a:r>
              <a:rPr lang="ru-RU" sz="2400" b="1" dirty="0" err="1" smtClean="0">
                <a:solidFill>
                  <a:srgbClr val="000099"/>
                </a:solidFill>
              </a:rPr>
              <a:t>березень-квітень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2023 </a:t>
            </a:r>
            <a:r>
              <a:rPr lang="ru-RU" sz="2400" b="1" dirty="0" smtClean="0">
                <a:solidFill>
                  <a:srgbClr val="000099"/>
                </a:solidFill>
              </a:rPr>
              <a:t>року)</a:t>
            </a:r>
          </a:p>
          <a:p>
            <a:r>
              <a:rPr lang="ru-RU" dirty="0" smtClean="0"/>
              <a:t> </a:t>
            </a:r>
          </a:p>
          <a:p>
            <a:pPr algn="ctr"/>
            <a:r>
              <a:rPr lang="ru-RU" sz="2400" b="1" dirty="0" err="1">
                <a:solidFill>
                  <a:srgbClr val="000099"/>
                </a:solidFill>
              </a:rPr>
              <a:t>В</a:t>
            </a:r>
            <a:r>
              <a:rPr lang="ru-RU" sz="2400" b="1" dirty="0" err="1" smtClean="0">
                <a:solidFill>
                  <a:srgbClr val="000099"/>
                </a:solidFill>
              </a:rPr>
              <a:t>ідвідано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b="1" dirty="0">
                <a:solidFill>
                  <a:srgbClr val="000099"/>
                </a:solidFill>
              </a:rPr>
              <a:t>91 урок </a:t>
            </a:r>
            <a:r>
              <a:rPr lang="ru-RU" sz="2400" b="1" dirty="0" smtClean="0">
                <a:solidFill>
                  <a:srgbClr val="000099"/>
                </a:solidFill>
              </a:rPr>
              <a:t>в/н </a:t>
            </a:r>
            <a:r>
              <a:rPr lang="ru-RU" sz="2400" b="1" dirty="0">
                <a:solidFill>
                  <a:srgbClr val="000099"/>
                </a:solidFill>
              </a:rPr>
              <a:t>(</a:t>
            </a:r>
            <a:r>
              <a:rPr lang="ru-RU" sz="2400" b="1" dirty="0" err="1">
                <a:solidFill>
                  <a:srgbClr val="000099"/>
                </a:solidFill>
              </a:rPr>
              <a:t>охоплено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усі</a:t>
            </a:r>
            <a:r>
              <a:rPr lang="ru-RU" sz="2400" b="1" dirty="0">
                <a:solidFill>
                  <a:srgbClr val="000099"/>
                </a:solidFill>
              </a:rPr>
              <a:t> ЗП(ПТ)О) </a:t>
            </a:r>
            <a:r>
              <a:rPr lang="ru-RU" sz="2400" b="1" dirty="0" err="1">
                <a:solidFill>
                  <a:srgbClr val="000099"/>
                </a:solidFill>
              </a:rPr>
              <a:t>із</a:t>
            </a:r>
            <a:r>
              <a:rPr lang="ru-RU" sz="2400" b="1" dirty="0">
                <a:solidFill>
                  <a:srgbClr val="000099"/>
                </a:solidFill>
              </a:rPr>
              <a:t> 35-ти </a:t>
            </a:r>
            <a:r>
              <a:rPr lang="ru-RU" sz="2400" b="1" dirty="0" err="1" smtClean="0">
                <a:solidFill>
                  <a:srgbClr val="000099"/>
                </a:solidFill>
              </a:rPr>
              <a:t>професій</a:t>
            </a:r>
            <a:r>
              <a:rPr lang="ru-RU" sz="2400" b="1" dirty="0">
                <a:solidFill>
                  <a:srgbClr val="000099"/>
                </a:solidFill>
              </a:rPr>
              <a:t>.</a:t>
            </a:r>
            <a:endParaRPr lang="ru-RU" sz="2400" b="1" dirty="0" smtClean="0">
              <a:solidFill>
                <a:srgbClr val="000099"/>
              </a:solidFill>
            </a:endParaRPr>
          </a:p>
          <a:p>
            <a:pPr algn="ctr"/>
            <a:endParaRPr lang="ru-RU" sz="24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За </a:t>
            </a:r>
            <a:r>
              <a:rPr lang="ru-RU" sz="2400" b="1" dirty="0">
                <a:solidFill>
                  <a:srgbClr val="000099"/>
                </a:solidFill>
              </a:rPr>
              <a:t>результатами </a:t>
            </a:r>
            <a:r>
              <a:rPr lang="ru-RU" sz="2400" b="1" dirty="0" err="1" smtClean="0">
                <a:solidFill>
                  <a:srgbClr val="000099"/>
                </a:solidFill>
              </a:rPr>
              <a:t>оцінювання</a:t>
            </a:r>
            <a:r>
              <a:rPr lang="ru-RU" sz="2400" b="1" dirty="0" smtClean="0">
                <a:solidFill>
                  <a:srgbClr val="000099"/>
                </a:solidFill>
              </a:rPr>
              <a:t>:</a:t>
            </a:r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 err="1"/>
              <a:t>високому</a:t>
            </a:r>
            <a:r>
              <a:rPr lang="ru-RU" sz="2400" b="1" dirty="0"/>
              <a:t> </a:t>
            </a:r>
            <a:r>
              <a:rPr lang="ru-RU" sz="2400" b="1" dirty="0" err="1"/>
              <a:t>рівні</a:t>
            </a:r>
            <a:r>
              <a:rPr lang="ru-RU" sz="2400" b="1" dirty="0"/>
              <a:t> уроки </a:t>
            </a:r>
            <a:r>
              <a:rPr lang="ru-RU" sz="2400" b="1" dirty="0" smtClean="0"/>
              <a:t>в/н </a:t>
            </a:r>
            <a:r>
              <a:rPr lang="ru-RU" sz="2400" b="1" dirty="0"/>
              <a:t>провели 27 </a:t>
            </a:r>
            <a:r>
              <a:rPr lang="ru-RU" sz="2400" b="1" dirty="0" err="1"/>
              <a:t>майстрів</a:t>
            </a:r>
            <a:r>
              <a:rPr lang="ru-RU" sz="2400" b="1" dirty="0"/>
              <a:t> в/н;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 err="1"/>
              <a:t>достатньому</a:t>
            </a:r>
            <a:r>
              <a:rPr lang="ru-RU" sz="2400" b="1" dirty="0"/>
              <a:t> – </a:t>
            </a:r>
            <a:r>
              <a:rPr lang="ru-RU" sz="2400" b="1" dirty="0" smtClean="0"/>
              <a:t>47;</a:t>
            </a:r>
          </a:p>
          <a:p>
            <a:pPr algn="ctr"/>
            <a:r>
              <a:rPr lang="ru-RU" sz="2400" b="1" dirty="0" smtClean="0"/>
              <a:t>на </a:t>
            </a:r>
            <a:r>
              <a:rPr lang="ru-RU" sz="2400" b="1" dirty="0" err="1"/>
              <a:t>середньому</a:t>
            </a:r>
            <a:r>
              <a:rPr lang="ru-RU" sz="2400" b="1" dirty="0"/>
              <a:t> – 17</a:t>
            </a:r>
            <a:r>
              <a:rPr lang="ru-RU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28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425668" y="1229711"/>
            <a:ext cx="8497615" cy="5044965"/>
          </a:xfrm>
        </p:spPr>
        <p:txBody>
          <a:bodyPr/>
          <a:lstStyle/>
          <a:p>
            <a:pPr lvl="0" algn="ctr"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r>
              <a:rPr lang="ru-RU" sz="2800" b="1" dirty="0" err="1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Всеукраїнська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науково</a:t>
            </a:r>
            <a:r>
              <a:rPr lang="ru-RU" sz="28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-практична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конференція</a:t>
            </a:r>
            <a:r>
              <a:rPr lang="ru-RU" sz="28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endParaRPr lang="ru-RU" sz="2800" b="1" dirty="0" smtClean="0">
              <a:solidFill>
                <a:srgbClr val="000099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за </a:t>
            </a:r>
            <a:r>
              <a:rPr lang="ru-RU" sz="24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темою: </a:t>
            </a:r>
            <a:endParaRPr lang="ru-RU" sz="2400" b="1" dirty="0" smtClean="0">
              <a:solidFill>
                <a:srgbClr val="000099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r>
              <a:rPr lang="ru-RU" sz="24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«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Електронні</a:t>
            </a:r>
            <a:r>
              <a:rPr lang="ru-RU" sz="24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кейси</a:t>
            </a:r>
            <a:r>
              <a:rPr lang="ru-RU" sz="24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для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роботи</a:t>
            </a:r>
            <a:r>
              <a:rPr lang="ru-RU" sz="24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педагогів</a:t>
            </a:r>
            <a:r>
              <a:rPr lang="ru-RU" sz="24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ЗП(ПТ)О в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умовах</a:t>
            </a:r>
            <a:r>
              <a:rPr lang="ru-RU" sz="24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дистанційного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навчання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»</a:t>
            </a:r>
          </a:p>
          <a:p>
            <a:pPr lvl="0" algn="ctr"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r>
              <a:rPr lang="uk-UA" sz="24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(09.12.2022)</a:t>
            </a:r>
          </a:p>
          <a:p>
            <a:pPr lvl="0" algn="just"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Два напрямки</a:t>
            </a:r>
            <a:r>
              <a:rPr lang="ru-RU" sz="20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: </a:t>
            </a:r>
            <a:endParaRPr lang="ru-RU" sz="2000" b="1" dirty="0" smtClean="0">
              <a:solidFill>
                <a:srgbClr val="000099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І –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Сучасні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електронні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освітні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ресурси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для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забезпечення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професійної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підготовки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; </a:t>
            </a:r>
            <a:endParaRPr lang="ru-RU" sz="2000" b="1" dirty="0" smtClean="0">
              <a:solidFill>
                <a:schemeClr val="tx1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ІІ 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–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Дистанційне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навчання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: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інструменти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для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організації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ефективного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освоєння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загальноосвітніх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предметів</a:t>
            </a:r>
            <a:r>
              <a:rPr lang="ru-RU" sz="2000" b="1" dirty="0">
                <a:solidFill>
                  <a:schemeClr val="tx1"/>
                </a:solidFill>
                <a:latin typeface="Times New Roman" pitchFamily="18"/>
                <a:cs typeface="Times New Roman" pitchFamily="18"/>
              </a:rPr>
              <a:t>. </a:t>
            </a:r>
            <a:endParaRPr lang="ru-RU" sz="2000" b="1" dirty="0" smtClean="0">
              <a:solidFill>
                <a:schemeClr val="tx1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endParaRPr lang="ru-RU" sz="2000" b="1" dirty="0" smtClean="0">
              <a:solidFill>
                <a:srgbClr val="000099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У </a:t>
            </a:r>
            <a:r>
              <a:rPr lang="ru-RU" sz="20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заході</a:t>
            </a:r>
            <a:r>
              <a:rPr lang="ru-RU" sz="20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взяли участь педагоги з </a:t>
            </a:r>
            <a:r>
              <a:rPr lang="ru-RU" sz="20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різних</a:t>
            </a:r>
            <a:r>
              <a:rPr lang="ru-RU" sz="20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областей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України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. </a:t>
            </a:r>
          </a:p>
          <a:p>
            <a:pPr lvl="0" algn="ctr"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r>
              <a:rPr lang="ru-RU" sz="2000" b="1" dirty="0" err="1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Усього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291 </a:t>
            </a:r>
            <a:r>
              <a:rPr lang="ru-RU" sz="20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учасник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.</a:t>
            </a:r>
            <a:endParaRPr lang="ru-RU" sz="2000" dirty="0"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520"/>
              </a:spcBef>
              <a:buNone/>
            </a:pPr>
            <a:endParaRPr lang="uk-UA" sz="2000" dirty="0"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520"/>
              </a:spcBef>
              <a:buNone/>
            </a:pPr>
            <a:endParaRPr lang="ru-RU" sz="2000" dirty="0"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520"/>
              </a:spcBef>
              <a:buNone/>
            </a:pPr>
            <a:endParaRPr lang="ru-RU" sz="2000" dirty="0"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520"/>
              </a:spcBef>
              <a:buNone/>
            </a:pPr>
            <a:endParaRPr lang="ru-RU" sz="2000" dirty="0"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520"/>
              </a:spcBef>
              <a:buNone/>
            </a:pPr>
            <a:endParaRPr lang="ru-RU" sz="2000" dirty="0">
              <a:latin typeface="Times New Roman" pitchFamily="18"/>
              <a:cs typeface="Times New Roman" pitchFamily="18"/>
            </a:endParaRPr>
          </a:p>
          <a:p>
            <a:pPr lvl="0">
              <a:spcBef>
                <a:spcPts val="520"/>
              </a:spcBef>
              <a:buNone/>
            </a:pPr>
            <a:endParaRPr lang="ru-RU" sz="2000" dirty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54552"/>
            <a:ext cx="854491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0099"/>
                </a:solidFill>
              </a:rPr>
              <a:t>Дослідно-експериментальна</a:t>
            </a:r>
            <a:r>
              <a:rPr lang="ru-RU" sz="3200" dirty="0" smtClean="0">
                <a:solidFill>
                  <a:srgbClr val="000099"/>
                </a:solidFill>
              </a:rPr>
              <a:t> </a:t>
            </a:r>
            <a:r>
              <a:rPr lang="ru-RU" sz="3200" dirty="0" err="1">
                <a:solidFill>
                  <a:srgbClr val="000099"/>
                </a:solidFill>
              </a:rPr>
              <a:t>діяльність</a:t>
            </a:r>
            <a:r>
              <a:rPr lang="ru-RU" sz="3200" dirty="0">
                <a:solidFill>
                  <a:srgbClr val="000099"/>
                </a:solidFill>
              </a:rPr>
              <a:t> </a:t>
            </a:r>
            <a:endParaRPr lang="ru-RU" sz="3200" dirty="0" smtClean="0">
              <a:solidFill>
                <a:srgbClr val="000099"/>
              </a:solidFill>
            </a:endParaRPr>
          </a:p>
          <a:p>
            <a:pPr algn="ctr">
              <a:spcAft>
                <a:spcPts val="0"/>
              </a:spcAft>
            </a:pPr>
            <a:r>
              <a:rPr lang="uk-UA" b="1" spc="30" dirty="0">
                <a:solidFill>
                  <a:srgbClr val="000099"/>
                </a:solidFill>
                <a:latin typeface="Times New Roman"/>
                <a:ea typeface="Times New Roman"/>
              </a:rPr>
              <a:t>(</a:t>
            </a:r>
            <a:r>
              <a:rPr lang="uk-UA" b="1" spc="3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грудень </a:t>
            </a:r>
            <a:r>
              <a:rPr lang="uk-UA" b="1" spc="30" dirty="0">
                <a:solidFill>
                  <a:srgbClr val="000099"/>
                </a:solidFill>
                <a:latin typeface="Times New Roman"/>
                <a:ea typeface="Times New Roman"/>
              </a:rPr>
              <a:t>2021 року – грудень 2024 року) </a:t>
            </a:r>
            <a:endParaRPr lang="uk-UA" b="1" spc="30" dirty="0" smtClean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pc="3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Експеримент </a:t>
            </a:r>
            <a:r>
              <a:rPr lang="uk-UA" spc="30" dirty="0">
                <a:solidFill>
                  <a:srgbClr val="000099"/>
                </a:solidFill>
                <a:latin typeface="Times New Roman"/>
                <a:ea typeface="Times New Roman"/>
              </a:rPr>
              <a:t>міжрегіонального рівня за темою: «Формування м'яких навичок (</a:t>
            </a:r>
            <a:r>
              <a:rPr lang="uk-UA" spc="30" dirty="0" err="1">
                <a:solidFill>
                  <a:srgbClr val="000099"/>
                </a:solidFill>
                <a:latin typeface="Times New Roman"/>
                <a:ea typeface="Times New Roman"/>
              </a:rPr>
              <a:t>Soft</a:t>
            </a:r>
            <a:r>
              <a:rPr lang="uk-UA" spc="30" dirty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lang="uk-UA" spc="30" dirty="0" err="1">
                <a:solidFill>
                  <a:srgbClr val="000099"/>
                </a:solidFill>
                <a:latin typeface="Times New Roman"/>
                <a:ea typeface="Times New Roman"/>
              </a:rPr>
              <a:t>Skills</a:t>
            </a:r>
            <a:r>
              <a:rPr lang="uk-UA" spc="30" dirty="0">
                <a:solidFill>
                  <a:srgbClr val="000099"/>
                </a:solidFill>
                <a:latin typeface="Times New Roman"/>
                <a:ea typeface="Times New Roman"/>
              </a:rPr>
              <a:t>) майбутніх кваліфікованих робітників в освітньому середовищі закладу професійної (професійно-технічної) освіти» на базі </a:t>
            </a:r>
            <a:r>
              <a:rPr lang="uk-UA" b="1" spc="30" dirty="0">
                <a:solidFill>
                  <a:srgbClr val="000099"/>
                </a:solidFill>
                <a:latin typeface="Times New Roman"/>
                <a:ea typeface="Times New Roman"/>
              </a:rPr>
              <a:t>ДНЗ «Регіональний центр професійної освіти швейного виробництва та сфери послуг Харківської області».</a:t>
            </a:r>
            <a:endParaRPr lang="ru-RU" sz="1100" dirty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algn="just"/>
            <a:r>
              <a:rPr lang="uk-UA" spc="30" dirty="0" smtClean="0">
                <a:latin typeface="Times New Roman"/>
                <a:ea typeface="Times New Roman"/>
              </a:rPr>
              <a:t>03.11.2022 - проведення вебінару </a:t>
            </a:r>
            <a:r>
              <a:rPr lang="uk-UA" spc="30" dirty="0">
                <a:latin typeface="Times New Roman"/>
                <a:ea typeface="Times New Roman"/>
              </a:rPr>
              <a:t>«Логістика формування навичок </a:t>
            </a:r>
            <a:r>
              <a:rPr lang="uk-UA" spc="30" dirty="0" smtClean="0">
                <a:latin typeface="Times New Roman"/>
                <a:ea typeface="Times New Roman"/>
              </a:rPr>
              <a:t>успішності» в </a:t>
            </a:r>
            <a:r>
              <a:rPr lang="uk-UA" spc="30" dirty="0">
                <a:latin typeface="Times New Roman"/>
                <a:ea typeface="Times New Roman"/>
              </a:rPr>
              <a:t>межах роботи науково-освітнього альянсу «</a:t>
            </a:r>
            <a:r>
              <a:rPr lang="uk-UA" spc="30" dirty="0" err="1">
                <a:latin typeface="Times New Roman"/>
                <a:ea typeface="Times New Roman"/>
              </a:rPr>
              <a:t>Softskills</a:t>
            </a:r>
            <a:r>
              <a:rPr lang="uk-UA" spc="30" dirty="0">
                <a:latin typeface="Times New Roman"/>
                <a:ea typeface="Times New Roman"/>
              </a:rPr>
              <a:t> – навички успішності» творчою групою </a:t>
            </a:r>
            <a:r>
              <a:rPr lang="uk-UA" spc="30" dirty="0" smtClean="0">
                <a:latin typeface="Times New Roman"/>
                <a:ea typeface="Times New Roman"/>
              </a:rPr>
              <a:t>закладу освіти.</a:t>
            </a:r>
          </a:p>
          <a:p>
            <a:pPr algn="just"/>
            <a:r>
              <a:rPr lang="uk-UA" spc="30" dirty="0" smtClean="0">
                <a:latin typeface="Times New Roman"/>
                <a:ea typeface="Times New Roman"/>
              </a:rPr>
              <a:t> 09.02.2023 - участь </a:t>
            </a:r>
            <a:r>
              <a:rPr lang="uk-UA" spc="30" dirty="0">
                <a:latin typeface="Times New Roman"/>
                <a:ea typeface="Times New Roman"/>
              </a:rPr>
              <a:t>в міжнародних педагогічних читаннях «М’які навички в умовах воєнної агресії» за книгою доктора </a:t>
            </a:r>
            <a:r>
              <a:rPr lang="uk-UA" spc="30" dirty="0" err="1">
                <a:latin typeface="Times New Roman"/>
                <a:ea typeface="Times New Roman"/>
              </a:rPr>
              <a:t>Барбари</a:t>
            </a:r>
            <a:r>
              <a:rPr lang="uk-UA" spc="30" dirty="0">
                <a:latin typeface="Times New Roman"/>
                <a:ea typeface="Times New Roman"/>
              </a:rPr>
              <a:t> </a:t>
            </a:r>
            <a:r>
              <a:rPr lang="uk-UA" spc="30" dirty="0" err="1">
                <a:latin typeface="Times New Roman"/>
                <a:ea typeface="Times New Roman"/>
              </a:rPr>
              <a:t>Прайтлер</a:t>
            </a:r>
            <a:r>
              <a:rPr lang="uk-UA" spc="30" dirty="0">
                <a:latin typeface="Times New Roman"/>
                <a:ea typeface="Times New Roman"/>
              </a:rPr>
              <a:t> «На їхньому боці</a:t>
            </a:r>
            <a:r>
              <a:rPr lang="uk-UA" spc="30" dirty="0" smtClean="0">
                <a:latin typeface="Times New Roman"/>
                <a:ea typeface="Times New Roman"/>
              </a:rPr>
              <a:t>».</a:t>
            </a: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pc="30" dirty="0">
                <a:latin typeface="Times New Roman"/>
                <a:ea typeface="Times New Roman"/>
              </a:rPr>
              <a:t>30.03.2023 </a:t>
            </a:r>
            <a:r>
              <a:rPr lang="uk-UA" spc="30" dirty="0" smtClean="0">
                <a:latin typeface="Times New Roman"/>
                <a:ea typeface="Times New Roman"/>
              </a:rPr>
              <a:t>- </a:t>
            </a:r>
            <a:r>
              <a:rPr lang="uk-UA" spc="30" dirty="0">
                <a:latin typeface="Times New Roman"/>
                <a:ea typeface="Times New Roman"/>
              </a:rPr>
              <a:t>участь у третій дискусійній </a:t>
            </a:r>
            <a:r>
              <a:rPr lang="uk-UA" spc="30" dirty="0" smtClean="0">
                <a:latin typeface="Times New Roman"/>
                <a:ea typeface="Times New Roman"/>
              </a:rPr>
              <a:t>панелі в </a:t>
            </a:r>
            <a:r>
              <a:rPr lang="uk-UA" spc="30" dirty="0">
                <a:latin typeface="Times New Roman"/>
                <a:ea typeface="Times New Roman"/>
              </a:rPr>
              <a:t>межах діяльності науково-освітнього альянсу «</a:t>
            </a:r>
            <a:r>
              <a:rPr lang="uk-UA" spc="30" dirty="0" err="1">
                <a:latin typeface="Times New Roman"/>
                <a:ea typeface="Times New Roman"/>
              </a:rPr>
              <a:t>Soft</a:t>
            </a:r>
            <a:r>
              <a:rPr lang="uk-UA" spc="30" dirty="0">
                <a:latin typeface="Times New Roman"/>
                <a:ea typeface="Times New Roman"/>
              </a:rPr>
              <a:t> </a:t>
            </a:r>
            <a:r>
              <a:rPr lang="uk-UA" spc="30" dirty="0" err="1">
                <a:latin typeface="Times New Roman"/>
                <a:ea typeface="Times New Roman"/>
              </a:rPr>
              <a:t>skills</a:t>
            </a:r>
            <a:r>
              <a:rPr lang="uk-UA" spc="30" dirty="0">
                <a:latin typeface="Times New Roman"/>
                <a:ea typeface="Times New Roman"/>
              </a:rPr>
              <a:t> – навички успішності</a:t>
            </a:r>
            <a:r>
              <a:rPr lang="uk-UA" spc="30" dirty="0" smtClean="0">
                <a:latin typeface="Times New Roman"/>
                <a:ea typeface="Times New Roman"/>
              </a:rPr>
              <a:t>». </a:t>
            </a: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pc="30" dirty="0" smtClean="0">
                <a:latin typeface="Times New Roman"/>
                <a:ea typeface="Times New Roman"/>
              </a:rPr>
              <a:t>28.04.2023 - </a:t>
            </a:r>
            <a:r>
              <a:rPr lang="uk-UA" spc="30" dirty="0">
                <a:latin typeface="Times New Roman"/>
                <a:ea typeface="Times New Roman"/>
              </a:rPr>
              <a:t>участь у засіданні круглого столу «</a:t>
            </a:r>
            <a:r>
              <a:rPr lang="uk-UA" spc="30" dirty="0" err="1">
                <a:latin typeface="Times New Roman"/>
                <a:ea typeface="Times New Roman"/>
              </a:rPr>
              <a:t>Soft</a:t>
            </a:r>
            <a:r>
              <a:rPr lang="uk-UA" spc="30" dirty="0">
                <a:latin typeface="Times New Roman"/>
                <a:ea typeface="Times New Roman"/>
              </a:rPr>
              <a:t> </a:t>
            </a:r>
            <a:r>
              <a:rPr lang="uk-UA" spc="30" dirty="0" err="1">
                <a:latin typeface="Times New Roman"/>
                <a:ea typeface="Times New Roman"/>
              </a:rPr>
              <a:t>skills</a:t>
            </a:r>
            <a:r>
              <a:rPr lang="uk-UA" spc="30" dirty="0">
                <a:latin typeface="Times New Roman"/>
                <a:ea typeface="Times New Roman"/>
              </a:rPr>
              <a:t> як інструмент можливостей та розвитку» і презентація педагогічного </a:t>
            </a:r>
            <a:r>
              <a:rPr lang="uk-UA" spc="30" dirty="0" smtClean="0">
                <a:latin typeface="Times New Roman"/>
                <a:ea typeface="Times New Roman"/>
              </a:rPr>
              <a:t>досвіду у </a:t>
            </a:r>
            <a:r>
              <a:rPr lang="uk-UA" spc="30" dirty="0">
                <a:latin typeface="Times New Roman"/>
                <a:ea typeface="Times New Roman"/>
              </a:rPr>
              <a:t>ході роботи Міжнародної онлайн-виставки «Освіта та кар’єра – 2023</a:t>
            </a:r>
            <a:r>
              <a:rPr lang="uk-UA" spc="30" dirty="0" smtClean="0">
                <a:latin typeface="Times New Roman"/>
                <a:ea typeface="Times New Roman"/>
              </a:rPr>
              <a:t>».</a:t>
            </a: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pc="30" dirty="0">
                <a:latin typeface="Times New Roman"/>
                <a:ea typeface="Times New Roman"/>
              </a:rPr>
              <a:t>18.05.2023 </a:t>
            </a:r>
            <a:r>
              <a:rPr lang="uk-UA" spc="30" dirty="0" smtClean="0">
                <a:latin typeface="Times New Roman"/>
                <a:ea typeface="Times New Roman"/>
              </a:rPr>
              <a:t>- участь </a:t>
            </a:r>
            <a:r>
              <a:rPr lang="uk-UA" spc="30" dirty="0">
                <a:latin typeface="Times New Roman"/>
                <a:ea typeface="Times New Roman"/>
              </a:rPr>
              <a:t>у Фестивалі науки «2023 рік – Європейський рік умінь і навичок» за програмою «</a:t>
            </a:r>
            <a:r>
              <a:rPr lang="uk-UA" spc="30" dirty="0" err="1">
                <a:latin typeface="Times New Roman"/>
                <a:ea typeface="Times New Roman"/>
              </a:rPr>
              <a:t>Defile-professional</a:t>
            </a:r>
            <a:r>
              <a:rPr lang="uk-UA" spc="30" dirty="0">
                <a:latin typeface="Times New Roman"/>
                <a:ea typeface="Times New Roman"/>
              </a:rPr>
              <a:t>» науково-освітнього альянсу «</a:t>
            </a:r>
            <a:r>
              <a:rPr lang="uk-UA" spc="30" dirty="0" err="1">
                <a:latin typeface="Times New Roman"/>
                <a:ea typeface="Times New Roman"/>
              </a:rPr>
              <a:t>Soft</a:t>
            </a:r>
            <a:r>
              <a:rPr lang="uk-UA" spc="30" dirty="0">
                <a:latin typeface="Times New Roman"/>
                <a:ea typeface="Times New Roman"/>
              </a:rPr>
              <a:t> </a:t>
            </a:r>
            <a:r>
              <a:rPr lang="uk-UA" spc="30" dirty="0" err="1">
                <a:latin typeface="Times New Roman"/>
                <a:ea typeface="Times New Roman"/>
              </a:rPr>
              <a:t>skills</a:t>
            </a:r>
            <a:r>
              <a:rPr lang="uk-UA" spc="30" dirty="0">
                <a:latin typeface="Times New Roman"/>
                <a:ea typeface="Times New Roman"/>
              </a:rPr>
              <a:t> – навички успішності» та </a:t>
            </a:r>
            <a:r>
              <a:rPr lang="uk-UA" spc="30" dirty="0" smtClean="0">
                <a:latin typeface="Times New Roman"/>
                <a:ea typeface="Times New Roman"/>
              </a:rPr>
              <a:t>презентація </a:t>
            </a:r>
            <a:r>
              <a:rPr lang="uk-UA" spc="30" dirty="0">
                <a:latin typeface="Times New Roman"/>
                <a:ea typeface="Times New Roman"/>
              </a:rPr>
              <a:t>роботи </a:t>
            </a:r>
            <a:r>
              <a:rPr lang="uk-UA" spc="30" dirty="0" smtClean="0">
                <a:latin typeface="Times New Roman"/>
                <a:ea typeface="Times New Roman"/>
              </a:rPr>
              <a:t>педагогів у </a:t>
            </a:r>
            <a:r>
              <a:rPr lang="uk-UA" spc="30" dirty="0">
                <a:latin typeface="Times New Roman"/>
                <a:ea typeface="Times New Roman"/>
              </a:rPr>
              <a:t>ході проведення Тижня професійної освіти </a:t>
            </a:r>
            <a:r>
              <a:rPr lang="uk-UA" spc="30" dirty="0" smtClean="0"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1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013" y="25360"/>
            <a:ext cx="876562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0099"/>
                </a:solidFill>
              </a:rPr>
              <a:t>Участь у міжнародних виставках</a:t>
            </a:r>
            <a:endParaRPr lang="ru-RU" sz="36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23-25 </a:t>
            </a:r>
            <a:r>
              <a:rPr lang="ru-RU" sz="2000" b="1" dirty="0">
                <a:solidFill>
                  <a:srgbClr val="000099"/>
                </a:solidFill>
              </a:rPr>
              <a:t>листопада 2022 </a:t>
            </a:r>
            <a:r>
              <a:rPr lang="ru-RU" sz="2000" b="1" dirty="0" smtClean="0">
                <a:solidFill>
                  <a:srgbClr val="000099"/>
                </a:solidFill>
              </a:rPr>
              <a:t>року – </a:t>
            </a:r>
            <a:r>
              <a:rPr lang="ru-RU" sz="2000" b="1" dirty="0">
                <a:solidFill>
                  <a:srgbClr val="000099"/>
                </a:solidFill>
              </a:rPr>
              <a:t>ХІІІ </a:t>
            </a:r>
            <a:r>
              <a:rPr lang="ru-RU" sz="2000" b="1" dirty="0" err="1">
                <a:solidFill>
                  <a:srgbClr val="000099"/>
                </a:solidFill>
              </a:rPr>
              <a:t>Міжнародна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 err="1">
                <a:solidFill>
                  <a:srgbClr val="000099"/>
                </a:solidFill>
              </a:rPr>
              <a:t>виставка</a:t>
            </a:r>
            <a:r>
              <a:rPr lang="ru-RU" sz="2000" b="1" dirty="0">
                <a:solidFill>
                  <a:srgbClr val="000099"/>
                </a:solidFill>
              </a:rPr>
              <a:t> «</a:t>
            </a:r>
            <a:r>
              <a:rPr lang="ru-RU" sz="2000" b="1" dirty="0" err="1">
                <a:solidFill>
                  <a:srgbClr val="000099"/>
                </a:solidFill>
              </a:rPr>
              <a:t>Сучасні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 err="1">
                <a:solidFill>
                  <a:srgbClr val="000099"/>
                </a:solidFill>
              </a:rPr>
              <a:t>заклади</a:t>
            </a:r>
            <a:r>
              <a:rPr lang="ru-RU" sz="2000" b="1" dirty="0">
                <a:solidFill>
                  <a:srgbClr val="000099"/>
                </a:solidFill>
              </a:rPr>
              <a:t> освіти» й ХІ</a:t>
            </a:r>
            <a:r>
              <a:rPr lang="de-DE" sz="2000" b="1" dirty="0">
                <a:solidFill>
                  <a:srgbClr val="000099"/>
                </a:solidFill>
              </a:rPr>
              <a:t>V </a:t>
            </a:r>
            <a:r>
              <a:rPr lang="ru-RU" sz="2000" b="1" dirty="0" err="1">
                <a:solidFill>
                  <a:srgbClr val="000099"/>
                </a:solidFill>
              </a:rPr>
              <a:t>Міжнародна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 err="1">
                <a:solidFill>
                  <a:srgbClr val="000099"/>
                </a:solidFill>
              </a:rPr>
              <a:t>виставка</a:t>
            </a:r>
            <a:r>
              <a:rPr lang="ru-RU" sz="2000" b="1" dirty="0">
                <a:solidFill>
                  <a:srgbClr val="000099"/>
                </a:solidFill>
              </a:rPr>
              <a:t> «Інноватика в </a:t>
            </a:r>
            <a:r>
              <a:rPr lang="ru-RU" sz="2000" b="1" dirty="0" err="1">
                <a:solidFill>
                  <a:srgbClr val="000099"/>
                </a:solidFill>
              </a:rPr>
              <a:t>сучасній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 err="1">
                <a:solidFill>
                  <a:srgbClr val="000099"/>
                </a:solidFill>
              </a:rPr>
              <a:t>освіті</a:t>
            </a:r>
            <a:r>
              <a:rPr lang="ru-RU" sz="2000" b="1" dirty="0" smtClean="0">
                <a:solidFill>
                  <a:srgbClr val="000099"/>
                </a:solidFill>
              </a:rPr>
              <a:t>»</a:t>
            </a:r>
          </a:p>
          <a:p>
            <a:r>
              <a:rPr lang="ru-RU" b="1" dirty="0" smtClean="0">
                <a:solidFill>
                  <a:srgbClr val="000099"/>
                </a:solidFill>
              </a:rPr>
              <a:t>Взяли </a:t>
            </a:r>
            <a:r>
              <a:rPr lang="ru-RU" b="1" dirty="0">
                <a:solidFill>
                  <a:srgbClr val="000099"/>
                </a:solidFill>
              </a:rPr>
              <a:t>участь ЗП(ПТ)О </a:t>
            </a:r>
            <a:r>
              <a:rPr lang="ru-RU" b="1" dirty="0" err="1">
                <a:solidFill>
                  <a:srgbClr val="000099"/>
                </a:solidFill>
              </a:rPr>
              <a:t>Харківщини</a:t>
            </a:r>
            <a:r>
              <a:rPr lang="ru-RU" b="1" dirty="0">
                <a:solidFill>
                  <a:srgbClr val="000099"/>
                </a:solidFill>
              </a:rPr>
              <a:t>, а </a:t>
            </a:r>
            <a:r>
              <a:rPr lang="ru-RU" b="1" dirty="0" err="1">
                <a:solidFill>
                  <a:srgbClr val="000099"/>
                </a:solidFill>
              </a:rPr>
              <a:t>саме</a:t>
            </a:r>
            <a:r>
              <a:rPr lang="ru-RU" b="1" dirty="0">
                <a:solidFill>
                  <a:srgbClr val="000099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Люботинський </a:t>
            </a:r>
            <a:r>
              <a:rPr lang="ru-RU" dirty="0" err="1"/>
              <a:t>професійний</a:t>
            </a:r>
            <a:r>
              <a:rPr lang="ru-RU" dirty="0"/>
              <a:t> </a:t>
            </a:r>
            <a:r>
              <a:rPr lang="ru-RU" dirty="0" err="1"/>
              <a:t>ліцей</a:t>
            </a:r>
            <a:r>
              <a:rPr lang="ru-RU" dirty="0"/>
              <a:t> </a:t>
            </a:r>
            <a:r>
              <a:rPr lang="ru-RU" dirty="0" err="1"/>
              <a:t>залізничного</a:t>
            </a:r>
            <a:r>
              <a:rPr lang="ru-RU" dirty="0"/>
              <a:t> транспорту;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ДНЗ </a:t>
            </a:r>
            <a:r>
              <a:rPr lang="ru-RU" dirty="0"/>
              <a:t>«</a:t>
            </a:r>
            <a:r>
              <a:rPr lang="ru-RU" dirty="0" err="1"/>
              <a:t>Харківський</a:t>
            </a:r>
            <a:r>
              <a:rPr lang="ru-RU" dirty="0"/>
              <a:t> 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 </a:t>
            </a:r>
            <a:r>
              <a:rPr lang="ru-RU" dirty="0" err="1"/>
              <a:t>поліграфічних</a:t>
            </a:r>
            <a:r>
              <a:rPr lang="ru-RU" dirty="0"/>
              <a:t> медіатехнологій та </a:t>
            </a:r>
            <a:r>
              <a:rPr lang="ru-RU" dirty="0" err="1"/>
              <a:t>машинобудування</a:t>
            </a:r>
            <a:r>
              <a:rPr lang="ru-RU" dirty="0"/>
              <a:t>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ДНЗ </a:t>
            </a:r>
            <a:r>
              <a:rPr lang="ru-RU" dirty="0"/>
              <a:t>«</a:t>
            </a:r>
            <a:r>
              <a:rPr lang="ru-RU" dirty="0" err="1"/>
              <a:t>Слобожанський</a:t>
            </a:r>
            <a:r>
              <a:rPr lang="ru-RU" dirty="0"/>
              <a:t> 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ДЗП(ПТ)О </a:t>
            </a:r>
            <a:r>
              <a:rPr lang="ru-RU" dirty="0"/>
              <a:t>«</a:t>
            </a:r>
            <a:r>
              <a:rPr lang="ru-RU" dirty="0" err="1"/>
              <a:t>Харківське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професійне</a:t>
            </a:r>
            <a:r>
              <a:rPr lang="ru-RU" dirty="0"/>
              <a:t> училище швейного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побуту</a:t>
            </a:r>
            <a:r>
              <a:rPr lang="ru-RU" dirty="0"/>
              <a:t>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НМЦ </a:t>
            </a:r>
            <a:r>
              <a:rPr lang="ru-RU" dirty="0"/>
              <a:t>ПТО у </a:t>
            </a:r>
            <a:r>
              <a:rPr lang="ru-RU" dirty="0" err="1"/>
              <a:t>Харківській</a:t>
            </a:r>
            <a:r>
              <a:rPr lang="ru-RU" dirty="0"/>
              <a:t> області.</a:t>
            </a:r>
          </a:p>
          <a:p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/>
              <a:t>заклади</a:t>
            </a:r>
            <a:r>
              <a:rPr lang="ru-RU" dirty="0"/>
              <a:t> освіти Харківської області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нагороджені</a:t>
            </a:r>
            <a:r>
              <a:rPr lang="ru-RU" dirty="0"/>
              <a:t> </a:t>
            </a:r>
            <a:r>
              <a:rPr lang="ru-RU" b="1" dirty="0"/>
              <a:t>ЗОЛОТИМИ</a:t>
            </a:r>
            <a:r>
              <a:rPr lang="ru-RU" dirty="0"/>
              <a:t> медалями</a:t>
            </a:r>
            <a:r>
              <a:rPr lang="ru-RU" dirty="0" smtClean="0"/>
              <a:t>.</a:t>
            </a:r>
            <a:endParaRPr lang="ru-RU" dirty="0"/>
          </a:p>
          <a:p>
            <a:endParaRPr lang="uk-UA" sz="1100" dirty="0" smtClean="0"/>
          </a:p>
          <a:p>
            <a:pPr algn="ctr"/>
            <a:r>
              <a:rPr lang="ru-RU" sz="2000" b="1" dirty="0">
                <a:solidFill>
                  <a:srgbClr val="000099"/>
                </a:solidFill>
              </a:rPr>
              <a:t>17-19 </a:t>
            </a:r>
            <a:r>
              <a:rPr lang="ru-RU" sz="2000" b="1" dirty="0" err="1">
                <a:solidFill>
                  <a:srgbClr val="000099"/>
                </a:solidFill>
              </a:rPr>
              <a:t>травня</a:t>
            </a:r>
            <a:r>
              <a:rPr lang="ru-RU" sz="2000" b="1" dirty="0">
                <a:solidFill>
                  <a:srgbClr val="000099"/>
                </a:solidFill>
              </a:rPr>
              <a:t> 2023 року – 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r>
              <a:rPr lang="ru-RU" sz="2000" b="1" dirty="0">
                <a:solidFill>
                  <a:srgbClr val="000099"/>
                </a:solidFill>
              </a:rPr>
              <a:t>ХІ</a:t>
            </a:r>
            <a:r>
              <a:rPr lang="de-DE" sz="2000" b="1" dirty="0">
                <a:solidFill>
                  <a:srgbClr val="000099"/>
                </a:solidFill>
              </a:rPr>
              <a:t>V </a:t>
            </a:r>
            <a:r>
              <a:rPr lang="ru-RU" sz="2000" b="1" dirty="0" err="1">
                <a:solidFill>
                  <a:srgbClr val="000099"/>
                </a:solidFill>
              </a:rPr>
              <a:t>Міжнародна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 err="1">
                <a:solidFill>
                  <a:srgbClr val="000099"/>
                </a:solidFill>
              </a:rPr>
              <a:t>виставка</a:t>
            </a:r>
            <a:r>
              <a:rPr lang="ru-RU" sz="2000" b="1" dirty="0">
                <a:solidFill>
                  <a:srgbClr val="000099"/>
                </a:solidFill>
              </a:rPr>
              <a:t> «</a:t>
            </a:r>
            <a:r>
              <a:rPr lang="ru-RU" sz="2000" b="1" dirty="0" err="1">
                <a:solidFill>
                  <a:srgbClr val="000099"/>
                </a:solidFill>
              </a:rPr>
              <a:t>Сучасні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 err="1">
                <a:solidFill>
                  <a:srgbClr val="000099"/>
                </a:solidFill>
              </a:rPr>
              <a:t>заклади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</a:rPr>
              <a:t>освіти»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smtClean="0"/>
              <a:t>П(ПТ)О </a:t>
            </a:r>
            <a:r>
              <a:rPr lang="ru-RU" dirty="0" err="1" smtClean="0"/>
              <a:t>Харківщини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конкурсі</a:t>
            </a:r>
            <a:r>
              <a:rPr lang="ru-RU" dirty="0"/>
              <a:t> з </a:t>
            </a:r>
            <a:r>
              <a:rPr lang="ru-RU" dirty="0" err="1"/>
              <a:t>тематичних</a:t>
            </a:r>
            <a:r>
              <a:rPr lang="ru-RU" dirty="0"/>
              <a:t> </a:t>
            </a:r>
            <a:r>
              <a:rPr lang="ru-RU" dirty="0" err="1"/>
              <a:t>номінацій</a:t>
            </a:r>
            <a:r>
              <a:rPr lang="ru-RU" dirty="0"/>
              <a:t> </a:t>
            </a:r>
            <a:r>
              <a:rPr lang="ru-RU" dirty="0" smtClean="0"/>
              <a:t>взяли участь та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b="1" dirty="0"/>
              <a:t>ЗОЛОТІ </a:t>
            </a:r>
            <a:r>
              <a:rPr lang="ru-RU" dirty="0" err="1" smtClean="0"/>
              <a:t>медалі</a:t>
            </a:r>
            <a:r>
              <a:rPr lang="ru-RU" dirty="0" smtClean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 освіти: </a:t>
            </a:r>
          </a:p>
          <a:p>
            <a:r>
              <a:rPr lang="ru-RU" dirty="0" smtClean="0"/>
              <a:t>1. НМЦ </a:t>
            </a:r>
            <a:r>
              <a:rPr lang="ru-RU" dirty="0"/>
              <a:t>ПТО у </a:t>
            </a:r>
            <a:r>
              <a:rPr lang="ru-RU" dirty="0" err="1"/>
              <a:t>Харківській</a:t>
            </a:r>
            <a:r>
              <a:rPr lang="ru-RU" dirty="0"/>
              <a:t> області.</a:t>
            </a:r>
          </a:p>
          <a:p>
            <a:r>
              <a:rPr lang="ru-RU" dirty="0" smtClean="0"/>
              <a:t>2. ДЗП(ПТ)О </a:t>
            </a:r>
            <a:r>
              <a:rPr lang="ru-RU" dirty="0"/>
              <a:t>«</a:t>
            </a:r>
            <a:r>
              <a:rPr lang="ru-RU" dirty="0" err="1"/>
              <a:t>Харківське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професійне</a:t>
            </a:r>
            <a:r>
              <a:rPr lang="ru-RU" dirty="0"/>
              <a:t> училище швейного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побуту</a:t>
            </a:r>
            <a:r>
              <a:rPr lang="ru-RU" dirty="0"/>
              <a:t>».</a:t>
            </a:r>
          </a:p>
          <a:p>
            <a:r>
              <a:rPr lang="ru-RU" dirty="0" smtClean="0"/>
              <a:t>3. ДНЗ </a:t>
            </a:r>
            <a:r>
              <a:rPr lang="ru-RU" dirty="0"/>
              <a:t>«</a:t>
            </a:r>
            <a:r>
              <a:rPr lang="ru-RU" dirty="0" err="1"/>
              <a:t>Харківський</a:t>
            </a:r>
            <a:r>
              <a:rPr lang="ru-RU" dirty="0"/>
              <a:t> 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 </a:t>
            </a:r>
            <a:r>
              <a:rPr lang="ru-RU" dirty="0" err="1"/>
              <a:t>поліграфічних</a:t>
            </a:r>
            <a:r>
              <a:rPr lang="ru-RU" dirty="0"/>
              <a:t> медіатехнологій та </a:t>
            </a:r>
            <a:r>
              <a:rPr lang="ru-RU" dirty="0" err="1"/>
              <a:t>машинобудування</a:t>
            </a:r>
            <a:r>
              <a:rPr lang="ru-RU" dirty="0"/>
              <a:t>».</a:t>
            </a:r>
          </a:p>
          <a:p>
            <a:r>
              <a:rPr lang="ru-RU" dirty="0" smtClean="0"/>
              <a:t>4. ДПТНЗ </a:t>
            </a:r>
            <a:r>
              <a:rPr lang="ru-RU" dirty="0"/>
              <a:t>«</a:t>
            </a:r>
            <a:r>
              <a:rPr lang="ru-RU" dirty="0" err="1"/>
              <a:t>Харківське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професійне</a:t>
            </a:r>
            <a:r>
              <a:rPr lang="ru-RU" dirty="0"/>
              <a:t> училище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».</a:t>
            </a:r>
          </a:p>
          <a:p>
            <a:r>
              <a:rPr lang="ru-RU" dirty="0" smtClean="0"/>
              <a:t>5. ДНЗ </a:t>
            </a:r>
            <a:r>
              <a:rPr lang="ru-RU" dirty="0"/>
              <a:t>«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 швейного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Харківської області».</a:t>
            </a:r>
          </a:p>
          <a:p>
            <a:r>
              <a:rPr lang="ru-RU" dirty="0" smtClean="0"/>
              <a:t>6. ДНЗ </a:t>
            </a:r>
            <a:r>
              <a:rPr lang="ru-RU" dirty="0"/>
              <a:t>«</a:t>
            </a:r>
            <a:r>
              <a:rPr lang="ru-RU" dirty="0" err="1"/>
              <a:t>Слобожанський</a:t>
            </a:r>
            <a:r>
              <a:rPr lang="ru-RU" dirty="0"/>
              <a:t> 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12686" y="378566"/>
            <a:ext cx="8928722" cy="1142643"/>
          </a:xfrm>
        </p:spPr>
        <p:txBody>
          <a:bodyPr anchorCtr="1"/>
          <a:lstStyle/>
          <a:p>
            <a:pPr lvl="0" algn="ctr"/>
            <a:r>
              <a:rPr lang="ru-RU" sz="3200" b="1" dirty="0"/>
              <a:t>ВИДАВНИЧА ДІЯЛЬНІСТЬ </a:t>
            </a:r>
            <a:br>
              <a:rPr lang="ru-RU" sz="3200" b="1" dirty="0"/>
            </a:br>
            <a:r>
              <a:rPr lang="ru-RU" sz="3200" b="1" dirty="0"/>
              <a:t>НМЦ ПТО у </a:t>
            </a:r>
            <a:r>
              <a:rPr lang="ru-RU" sz="3200" b="1" dirty="0" err="1"/>
              <a:t>Харківській</a:t>
            </a:r>
            <a:r>
              <a:rPr lang="ru-RU" sz="3200" b="1" dirty="0"/>
              <a:t> області у 2022/2023 н.р.</a:t>
            </a:r>
            <a:br>
              <a:rPr lang="ru-RU" sz="3200" b="1" dirty="0"/>
            </a:br>
            <a:r>
              <a:rPr lang="ru-RU" sz="2400" b="1" dirty="0"/>
              <a:t> </a:t>
            </a:r>
            <a:br>
              <a:rPr lang="ru-RU" sz="2400" b="1" dirty="0"/>
            </a:br>
            <a:r>
              <a:rPr lang="ru-RU" sz="2400" b="1" dirty="0"/>
              <a:t>1. </a:t>
            </a:r>
            <a:r>
              <a:rPr lang="ru-RU" sz="2400" b="1" dirty="0" err="1"/>
              <a:t>Щомісячна</a:t>
            </a:r>
            <a:r>
              <a:rPr lang="ru-RU" sz="2400" b="1" dirty="0"/>
              <a:t> газета «</a:t>
            </a:r>
            <a:r>
              <a:rPr lang="ru-RU" sz="2400" b="1" dirty="0" err="1"/>
              <a:t>Вісник</a:t>
            </a:r>
            <a:r>
              <a:rPr lang="ru-RU" sz="2400" b="1" dirty="0"/>
              <a:t> профосвіти», де </a:t>
            </a:r>
            <a:r>
              <a:rPr lang="ru-RU" sz="2400" b="1" dirty="0" err="1"/>
              <a:t>надруковано</a:t>
            </a:r>
            <a:r>
              <a:rPr lang="ru-RU" sz="2400" b="1" dirty="0"/>
              <a:t> </a:t>
            </a:r>
            <a:r>
              <a:rPr lang="ru-RU" sz="2400" b="1" dirty="0" err="1"/>
              <a:t>рекомендації</a:t>
            </a:r>
            <a:r>
              <a:rPr lang="ru-RU" sz="2400" b="1" dirty="0"/>
              <a:t> для </a:t>
            </a:r>
            <a:r>
              <a:rPr lang="ru-RU" sz="2400" b="1" dirty="0" err="1"/>
              <a:t>педагогів</a:t>
            </a:r>
            <a:r>
              <a:rPr lang="ru-RU" sz="2400" b="1" dirty="0"/>
              <a:t> ЗП(ПТ)О з </a:t>
            </a:r>
            <a:r>
              <a:rPr lang="ru-RU" sz="2400" b="1" dirty="0" err="1"/>
              <a:t>різних</a:t>
            </a:r>
            <a:r>
              <a:rPr lang="ru-RU" sz="2400" b="1" dirty="0"/>
              <a:t> </a:t>
            </a:r>
            <a:r>
              <a:rPr lang="ru-RU" sz="2400" b="1" dirty="0" err="1"/>
              <a:t>напрямків</a:t>
            </a:r>
            <a:r>
              <a:rPr lang="ru-RU" sz="2400" b="1" dirty="0"/>
              <a:t> </a:t>
            </a:r>
            <a:r>
              <a:rPr lang="ru-RU" sz="2400" b="1" dirty="0" err="1"/>
              <a:t>роботи</a:t>
            </a:r>
            <a:r>
              <a:rPr lang="ru-RU" sz="2400" b="1" dirty="0"/>
              <a:t> та </a:t>
            </a:r>
            <a:r>
              <a:rPr lang="ru-RU" sz="2400" b="1" dirty="0" err="1"/>
              <a:t>матеріали</a:t>
            </a:r>
            <a:r>
              <a:rPr lang="ru-RU" sz="2400" b="1" dirty="0"/>
              <a:t> з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досвіду</a:t>
            </a:r>
            <a:r>
              <a:rPr lang="ru-RU" sz="2400" b="1" dirty="0"/>
              <a:t> </a:t>
            </a:r>
            <a:r>
              <a:rPr lang="ru-RU" sz="2400" b="1" dirty="0" err="1" smtClean="0"/>
              <a:t>роботи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 err="1" smtClean="0"/>
              <a:t>Усього</a:t>
            </a:r>
            <a:r>
              <a:rPr lang="ru-RU" sz="2400" b="1" dirty="0" smtClean="0"/>
              <a:t> 11 </a:t>
            </a:r>
            <a:r>
              <a:rPr lang="ru-RU" sz="2400" b="1" dirty="0" err="1" smtClean="0"/>
              <a:t>номерів</a:t>
            </a:r>
            <a:r>
              <a:rPr lang="ru-RU" sz="2400" b="1" dirty="0" smtClean="0"/>
              <a:t> (99 </a:t>
            </a:r>
            <a:r>
              <a:rPr lang="ru-RU" sz="2400" b="1" dirty="0" err="1" smtClean="0"/>
              <a:t>матеріалів</a:t>
            </a:r>
            <a:r>
              <a:rPr lang="ru-RU" sz="2400" b="1" dirty="0" smtClean="0"/>
              <a:t> на 302 </a:t>
            </a:r>
            <a:r>
              <a:rPr lang="ru-RU" sz="2400" b="1" dirty="0" err="1" smtClean="0"/>
              <a:t>сторінках</a:t>
            </a:r>
            <a:r>
              <a:rPr lang="ru-RU" sz="2400" b="1" dirty="0" smtClean="0"/>
              <a:t>). 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7438" t="21009" r="24672" b="6845"/>
          <a:stretch>
            <a:fillRect/>
          </a:stretch>
        </p:blipFill>
        <p:spPr>
          <a:xfrm>
            <a:off x="85109" y="3484471"/>
            <a:ext cx="2058835" cy="3026162"/>
          </a:xfrm>
          <a:prstGeom prst="rect">
            <a:avLst/>
          </a:prstGeom>
          <a:noFill/>
          <a:ln w="9363" cap="flat">
            <a:solidFill>
              <a:srgbClr val="000000"/>
            </a:solidFill>
            <a:prstDash val="solid"/>
            <a:miter/>
          </a:ln>
        </p:spPr>
      </p:pic>
      <p:pic>
        <p:nvPicPr>
          <p:cNvPr id="4" name="Picture 1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47283" t="22628" r="23751" b="8071"/>
          <a:stretch>
            <a:fillRect/>
          </a:stretch>
        </p:blipFill>
        <p:spPr>
          <a:xfrm>
            <a:off x="2259310" y="3484471"/>
            <a:ext cx="2246763" cy="3021479"/>
          </a:xfrm>
          <a:prstGeom prst="rect">
            <a:avLst/>
          </a:prstGeom>
          <a:noFill/>
          <a:ln w="9363" cap="flat">
            <a:solidFill>
              <a:srgbClr val="000000"/>
            </a:solidFill>
            <a:prstDash val="solid"/>
            <a:miter/>
          </a:ln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47626" t="21216" r="23928" b="7259"/>
          <a:stretch>
            <a:fillRect/>
          </a:stretch>
        </p:blipFill>
        <p:spPr>
          <a:xfrm>
            <a:off x="4624032" y="3484472"/>
            <a:ext cx="2141277" cy="3026161"/>
          </a:xfrm>
          <a:prstGeom prst="rect">
            <a:avLst/>
          </a:prstGeom>
          <a:noFill/>
          <a:ln w="9363" cap="flat">
            <a:solidFill>
              <a:srgbClr val="000000"/>
            </a:solidFill>
            <a:prstDash val="solid"/>
            <a:miter/>
          </a:ln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47908" t="21713" r="24484" b="6860"/>
          <a:stretch>
            <a:fillRect/>
          </a:stretch>
        </p:blipFill>
        <p:spPr>
          <a:xfrm>
            <a:off x="6883922" y="3507515"/>
            <a:ext cx="2095557" cy="3003118"/>
          </a:xfrm>
          <a:prstGeom prst="rect">
            <a:avLst/>
          </a:prstGeom>
          <a:noFill/>
          <a:ln w="9363" cap="flat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59042" y="-5404"/>
            <a:ext cx="8784723" cy="84223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400" b="1" i="0" u="none" strike="noStrike" kern="1200" cap="none" spc="0" baseline="0" dirty="0">
                <a:solidFill>
                  <a:srgbClr val="000099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2. Буклети з досвіду роботи педагогів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400" b="1" i="0" u="none" strike="noStrike" kern="1200" cap="none" spc="0" baseline="0" dirty="0">
                <a:solidFill>
                  <a:srgbClr val="000099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та на допомогу їм у </a:t>
            </a:r>
            <a:r>
              <a:rPr lang="uk-UA" sz="2400" b="1" i="0" u="none" strike="noStrike" kern="1200" cap="none" spc="0" baseline="0" dirty="0" smtClean="0">
                <a:solidFill>
                  <a:srgbClr val="000099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роботі.</a:t>
            </a:r>
            <a:r>
              <a:rPr lang="uk-UA" sz="2400" b="1" i="0" u="none" strike="noStrike" kern="1200" cap="none" spc="0" dirty="0" smtClean="0">
                <a:solidFill>
                  <a:srgbClr val="000099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 Усього 6 буклетів</a:t>
            </a:r>
            <a:r>
              <a:rPr lang="uk-UA" sz="2400" b="1" i="0" u="none" strike="noStrike" kern="1200" cap="none" spc="0" dirty="0" smtClean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. </a:t>
            </a:r>
            <a:endParaRPr lang="uk-UA" sz="2400" b="1" i="0" u="none" strike="noStrike" kern="1200" cap="none" spc="0" baseline="0" dirty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11761" y="894959"/>
            <a:ext cx="1676159" cy="23353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417755" y="907916"/>
            <a:ext cx="1591915" cy="23047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95642" y="925555"/>
            <a:ext cx="1545482" cy="22870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48013" t="22603" r="23682" b="7347"/>
          <a:stretch>
            <a:fillRect/>
          </a:stretch>
        </p:blipFill>
        <p:spPr>
          <a:xfrm>
            <a:off x="4451399" y="925555"/>
            <a:ext cx="1656719" cy="2304717"/>
          </a:xfrm>
          <a:prstGeom prst="rect">
            <a:avLst/>
          </a:prstGeom>
          <a:noFill/>
          <a:ln w="9363" cap="flat">
            <a:solidFill>
              <a:srgbClr val="000000"/>
            </a:solidFill>
            <a:prstDash val="solid"/>
            <a:miter/>
          </a:ln>
        </p:spPr>
      </p:pic>
      <p:sp>
        <p:nvSpPr>
          <p:cNvPr id="7" name="Прямоугольник 8"/>
          <p:cNvSpPr/>
          <p:nvPr/>
        </p:nvSpPr>
        <p:spPr>
          <a:xfrm>
            <a:off x="160916" y="3356164"/>
            <a:ext cx="5341250" cy="337811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uk-UA" sz="2400" b="1" i="0" u="none" strike="noStrike" kern="1200" cap="none" spc="0" baseline="0" dirty="0">
                <a:solidFill>
                  <a:srgbClr val="000099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3. Науково-методичний журнал «Професійна освіта: теорія і практика», де надруковано матеріали Всеукраїнської науково-практичної  конференції за темою: «Електронні кейси для роботи педагогів ЗП(ПТ)О в умовах дистанційного навчання</a:t>
            </a:r>
            <a:r>
              <a:rPr lang="uk-UA" sz="2400" b="1" i="0" u="none" strike="noStrike" kern="1200" cap="none" spc="0" baseline="0" dirty="0" smtClean="0">
                <a:solidFill>
                  <a:srgbClr val="000099"/>
                </a:solidFill>
                <a:uFillTx/>
                <a:latin typeface="Calibri" pitchFamily="18"/>
                <a:ea typeface="Microsoft YaHei" pitchFamily="2"/>
                <a:cs typeface="Mangal" pitchFamily="2"/>
              </a:rPr>
              <a:t>». Усього 66 матеріалів на 336 сторінках.</a:t>
            </a:r>
            <a:endParaRPr lang="uk-UA" sz="2400" b="1" i="0" u="none" strike="noStrike" kern="1200" cap="none" spc="0" baseline="0" dirty="0">
              <a:solidFill>
                <a:srgbClr val="000099"/>
              </a:solidFill>
              <a:uFillTx/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uk-UA" sz="1800" b="0" i="0" u="none" strike="noStrike" kern="1200" cap="none" spc="0" baseline="0" dirty="0">
              <a:solidFill>
                <a:srgbClr val="000000"/>
              </a:solidFill>
              <a:uFillTx/>
              <a:latin typeface="Constantia" pitchFamily="18"/>
              <a:ea typeface="Microsoft YaHei" pitchFamily="2"/>
              <a:cs typeface="Mangal" pitchFamily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 l="48785" t="21299" r="25184" b="10615"/>
          <a:stretch>
            <a:fillRect/>
          </a:stretch>
        </p:blipFill>
        <p:spPr>
          <a:xfrm>
            <a:off x="5851473" y="3382923"/>
            <a:ext cx="2261155" cy="3324602"/>
          </a:xfrm>
          <a:prstGeom prst="rect">
            <a:avLst/>
          </a:prstGeom>
          <a:noFill/>
          <a:ln w="9363" cap="flat">
            <a:solidFill>
              <a:srgbClr val="000000"/>
            </a:solidFill>
            <a:prstDash val="solid"/>
            <a:miter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197276" y="674765"/>
            <a:ext cx="8712723" cy="4388763"/>
          </a:xfrm>
        </p:spPr>
        <p:txBody>
          <a:bodyPr/>
          <a:lstStyle/>
          <a:p>
            <a:pPr lvl="0" algn="ctr"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r>
              <a:rPr lang="ru-RU" b="1" dirty="0" err="1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Дводенна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серпнева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конференція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– 2022 для </a:t>
            </a:r>
            <a:r>
              <a:rPr lang="ru-RU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керівних</a:t>
            </a:r>
            <a:r>
              <a:rPr lang="ru-RU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та </a:t>
            </a:r>
            <a:r>
              <a:rPr lang="ru-RU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педагогічних</a:t>
            </a:r>
            <a:r>
              <a:rPr lang="ru-RU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працівників</a:t>
            </a:r>
            <a:r>
              <a:rPr lang="ru-RU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ЗП(ПТ)О Харківської області </a:t>
            </a:r>
            <a:endParaRPr lang="ru-RU" b="1" dirty="0" smtClean="0">
              <a:solidFill>
                <a:srgbClr val="000099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endParaRPr lang="ru-RU" sz="1400" b="1" dirty="0" smtClean="0">
              <a:solidFill>
                <a:srgbClr val="000099"/>
              </a:solidFill>
              <a:latin typeface="Times New Roman" pitchFamily="18"/>
              <a:cs typeface="Times New Roman" pitchFamily="18"/>
            </a:endParaRPr>
          </a:p>
          <a:p>
            <a:pPr lvl="0" algn="ctr"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r>
              <a:rPr lang="ru-RU" sz="2000" b="1" dirty="0" smtClean="0">
                <a:latin typeface="Times New Roman" pitchFamily="18"/>
                <a:cs typeface="Times New Roman" pitchFamily="18"/>
              </a:rPr>
              <a:t>30.08.2022</a:t>
            </a:r>
            <a:r>
              <a:rPr lang="ru-RU" sz="2000" b="1" dirty="0">
                <a:latin typeface="Times New Roman" pitchFamily="18"/>
                <a:cs typeface="Times New Roman" pitchFamily="18"/>
              </a:rPr>
              <a:t> 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- І-й день </a:t>
            </a:r>
            <a:r>
              <a:rPr lang="ru-RU" sz="2000" dirty="0" smtClean="0">
                <a:latin typeface="Times New Roman" pitchFamily="18"/>
                <a:cs typeface="Times New Roman" pitchFamily="18"/>
              </a:rPr>
              <a:t>за 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темою: «ПРОФЕСІЙНА ОСВІТА ХАРКІВЩИНИ В УМОВАХ ВОЄННОГО СТАНУ: РЕАЛІЇ ТА ОСНОВНІ ОРІЄНТИРИ».</a:t>
            </a:r>
          </a:p>
          <a:p>
            <a:pPr lvl="0" algn="ctr">
              <a:spcBef>
                <a:spcPts val="520"/>
              </a:spcBef>
              <a:spcAft>
                <a:spcPts val="0"/>
              </a:spcAft>
              <a:buClr>
                <a:srgbClr val="002060"/>
              </a:buClr>
              <a:buSzPct val="95000"/>
              <a:buNone/>
            </a:pPr>
            <a:r>
              <a:rPr lang="ru-RU" sz="2000" b="1" dirty="0">
                <a:latin typeface="Times New Roman" pitchFamily="18"/>
                <a:cs typeface="Times New Roman" pitchFamily="18"/>
              </a:rPr>
              <a:t>31.08.2022 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– ІІ-й </a:t>
            </a:r>
            <a:r>
              <a:rPr lang="ru-RU" sz="2000" dirty="0" smtClean="0">
                <a:latin typeface="Times New Roman" pitchFamily="18"/>
                <a:cs typeface="Times New Roman" pitchFamily="18"/>
              </a:rPr>
              <a:t>день </a:t>
            </a:r>
            <a:r>
              <a:rPr lang="ru-RU" sz="2000" dirty="0">
                <a:latin typeface="Times New Roman" pitchFamily="18"/>
                <a:cs typeface="Times New Roman" pitchFamily="18"/>
              </a:rPr>
              <a:t>за темою: «ЕЛЕКТРОННІ КЕЙСИ ДЛЯ РОБОТИ ПЕДАГОГІВ ЗП(ПТ)О В     УМОВАХ ДИСТАНЦІЙНОГО НАВЧАННЯ».</a:t>
            </a:r>
          </a:p>
          <a:p>
            <a:pPr lvl="0">
              <a:spcBef>
                <a:spcPts val="520"/>
              </a:spcBef>
              <a:spcAft>
                <a:spcPts val="0"/>
              </a:spcAft>
              <a:buNone/>
            </a:pPr>
            <a:endParaRPr lang="ru-RU" dirty="0">
              <a:cs typeface="Times New Roman" pitchFamily="1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1998" y="3352684"/>
            <a:ext cx="3941640" cy="295596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31999" y="3363117"/>
            <a:ext cx="3927960" cy="29458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732" y="753549"/>
            <a:ext cx="780064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Міжкурсове </a:t>
            </a:r>
            <a:r>
              <a:rPr lang="ru-RU" sz="3200" b="1" dirty="0" err="1">
                <a:solidFill>
                  <a:srgbClr val="000099"/>
                </a:solidFill>
              </a:rPr>
              <a:t>підвищення</a:t>
            </a:r>
            <a:r>
              <a:rPr lang="ru-RU" sz="3200" b="1" dirty="0">
                <a:solidFill>
                  <a:srgbClr val="000099"/>
                </a:solidFill>
              </a:rPr>
              <a:t> </a:t>
            </a:r>
            <a:r>
              <a:rPr lang="ru-RU" sz="3200" b="1" dirty="0" err="1">
                <a:solidFill>
                  <a:srgbClr val="000099"/>
                </a:solidFill>
              </a:rPr>
              <a:t>кваліфікації</a:t>
            </a:r>
            <a:r>
              <a:rPr lang="ru-RU" sz="3200" b="1" dirty="0">
                <a:solidFill>
                  <a:srgbClr val="000099"/>
                </a:solidFill>
              </a:rPr>
              <a:t> </a:t>
            </a:r>
            <a:endParaRPr lang="ru-RU" sz="3200" b="1" dirty="0" smtClean="0">
              <a:solidFill>
                <a:srgbClr val="000099"/>
              </a:solidFill>
            </a:endParaRPr>
          </a:p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Проведено </a:t>
            </a:r>
            <a:r>
              <a:rPr lang="ru-RU" sz="2000" b="1" dirty="0">
                <a:solidFill>
                  <a:srgbClr val="000099"/>
                </a:solidFill>
              </a:rPr>
              <a:t>27 </a:t>
            </a:r>
            <a:r>
              <a:rPr lang="ru-RU" sz="2000" b="1" dirty="0" err="1">
                <a:solidFill>
                  <a:srgbClr val="000099"/>
                </a:solidFill>
              </a:rPr>
              <a:t>обласних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 err="1">
                <a:solidFill>
                  <a:srgbClr val="000099"/>
                </a:solidFill>
              </a:rPr>
              <a:t>методичних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 err="1">
                <a:solidFill>
                  <a:srgbClr val="000099"/>
                </a:solidFill>
              </a:rPr>
              <a:t>секцій</a:t>
            </a:r>
            <a:r>
              <a:rPr lang="ru-RU" sz="2000" b="1" dirty="0">
                <a:solidFill>
                  <a:srgbClr val="000099"/>
                </a:solidFill>
              </a:rPr>
              <a:t> для </a:t>
            </a:r>
            <a:r>
              <a:rPr lang="ru-RU" sz="2000" b="1" dirty="0" err="1">
                <a:solidFill>
                  <a:srgbClr val="000099"/>
                </a:solidFill>
              </a:rPr>
              <a:t>керівних</a:t>
            </a:r>
            <a:r>
              <a:rPr lang="ru-RU" sz="2000" b="1" dirty="0">
                <a:solidFill>
                  <a:srgbClr val="000099"/>
                </a:solidFill>
              </a:rPr>
              <a:t>, </a:t>
            </a:r>
            <a:r>
              <a:rPr lang="ru-RU" sz="2000" b="1" dirty="0" err="1">
                <a:solidFill>
                  <a:srgbClr val="000099"/>
                </a:solidFill>
              </a:rPr>
              <a:t>педагогічних</a:t>
            </a:r>
            <a:r>
              <a:rPr lang="ru-RU" sz="2000" b="1" dirty="0">
                <a:solidFill>
                  <a:srgbClr val="000099"/>
                </a:solidFill>
              </a:rPr>
              <a:t> та </a:t>
            </a:r>
            <a:r>
              <a:rPr lang="ru-RU" sz="2000" b="1" dirty="0" err="1">
                <a:solidFill>
                  <a:srgbClr val="000099"/>
                </a:solidFill>
              </a:rPr>
              <a:t>бібліотечних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 err="1">
                <a:solidFill>
                  <a:srgbClr val="000099"/>
                </a:solidFill>
              </a:rPr>
              <a:t>працівників</a:t>
            </a:r>
            <a:r>
              <a:rPr lang="ru-RU" sz="2000" b="1" dirty="0">
                <a:solidFill>
                  <a:srgbClr val="000099"/>
                </a:solidFill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</a:rPr>
              <a:t>ЗП(ПТ)О.</a:t>
            </a:r>
          </a:p>
          <a:p>
            <a:endParaRPr lang="ru-RU" sz="2000" dirty="0" smtClean="0"/>
          </a:p>
          <a:p>
            <a:r>
              <a:rPr lang="ru-RU" sz="2000" dirty="0" smtClean="0"/>
              <a:t>Максимальна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учасників</a:t>
            </a:r>
            <a:r>
              <a:rPr lang="ru-RU" sz="2000" dirty="0"/>
              <a:t> в </a:t>
            </a:r>
            <a:r>
              <a:rPr lang="ru-RU" sz="2000" dirty="0" err="1"/>
              <a:t>обласних</a:t>
            </a:r>
            <a:r>
              <a:rPr lang="ru-RU" sz="2000" dirty="0"/>
              <a:t> </a:t>
            </a:r>
            <a:r>
              <a:rPr lang="ru-RU" sz="2000" dirty="0" err="1"/>
              <a:t>методичних</a:t>
            </a:r>
            <a:r>
              <a:rPr lang="ru-RU" sz="2000" dirty="0"/>
              <a:t> </a:t>
            </a:r>
            <a:r>
              <a:rPr lang="ru-RU" sz="2000" dirty="0" err="1"/>
              <a:t>секціях</a:t>
            </a:r>
            <a:r>
              <a:rPr lang="ru-RU" sz="2000" dirty="0"/>
              <a:t> у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навчальному</a:t>
            </a:r>
            <a:r>
              <a:rPr lang="ru-RU" sz="2000" dirty="0"/>
              <a:t> </a:t>
            </a:r>
            <a:r>
              <a:rPr lang="ru-RU" sz="2000" dirty="0" err="1"/>
              <a:t>році</a:t>
            </a:r>
            <a:r>
              <a:rPr lang="ru-RU" sz="2000" dirty="0"/>
              <a:t> – 7 (ДНЗ «</a:t>
            </a:r>
            <a:r>
              <a:rPr lang="ru-RU" sz="2000" dirty="0" err="1"/>
              <a:t>Регіональний</a:t>
            </a:r>
            <a:r>
              <a:rPr lang="ru-RU" sz="2000" dirty="0"/>
              <a:t> центр </a:t>
            </a:r>
            <a:r>
              <a:rPr lang="ru-RU" sz="2000" dirty="0" err="1"/>
              <a:t>професійної</a:t>
            </a:r>
            <a:r>
              <a:rPr lang="ru-RU" sz="2000" dirty="0"/>
              <a:t> освіти </a:t>
            </a:r>
            <a:r>
              <a:rPr lang="ru-RU" sz="2000" dirty="0" err="1"/>
              <a:t>інноваційних</a:t>
            </a:r>
            <a:r>
              <a:rPr lang="ru-RU" sz="2000" dirty="0"/>
              <a:t> </a:t>
            </a:r>
            <a:r>
              <a:rPr lang="ru-RU" sz="2000" dirty="0" err="1"/>
              <a:t>технологій</a:t>
            </a:r>
            <a:r>
              <a:rPr lang="ru-RU" sz="2000" dirty="0"/>
              <a:t> </a:t>
            </a:r>
            <a:r>
              <a:rPr lang="ru-RU" sz="2000" dirty="0" err="1"/>
              <a:t>будівництва</a:t>
            </a:r>
            <a:r>
              <a:rPr lang="ru-RU" sz="2000" dirty="0"/>
              <a:t> та </a:t>
            </a:r>
            <a:r>
              <a:rPr lang="ru-RU" sz="2000" dirty="0" err="1"/>
              <a:t>промисловості</a:t>
            </a:r>
            <a:r>
              <a:rPr lang="ru-RU" sz="2000" dirty="0"/>
              <a:t>»).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/>
              <a:t>По 4 </a:t>
            </a:r>
            <a:r>
              <a:rPr lang="ru-RU" sz="2000" dirty="0" err="1"/>
              <a:t>виступи</a:t>
            </a:r>
            <a:r>
              <a:rPr lang="ru-RU" sz="2000" dirty="0"/>
              <a:t> </a:t>
            </a:r>
            <a:r>
              <a:rPr lang="ru-RU" sz="2000" dirty="0" err="1"/>
              <a:t>підготували</a:t>
            </a:r>
            <a:r>
              <a:rPr lang="ru-RU" sz="2000" dirty="0"/>
              <a:t> </a:t>
            </a:r>
            <a:r>
              <a:rPr lang="ru-RU" sz="2000" dirty="0" err="1"/>
              <a:t>педагогічні</a:t>
            </a:r>
            <a:r>
              <a:rPr lang="ru-RU" sz="2000" dirty="0"/>
              <a:t> </a:t>
            </a:r>
            <a:r>
              <a:rPr lang="ru-RU" sz="2000" dirty="0" err="1"/>
              <a:t>працівники</a:t>
            </a:r>
            <a:r>
              <a:rPr lang="ru-RU" sz="2000" dirty="0"/>
              <a:t>: ДПТНЗ «</a:t>
            </a:r>
            <a:r>
              <a:rPr lang="ru-RU" sz="2000" dirty="0" err="1"/>
              <a:t>Харківське</a:t>
            </a:r>
            <a:r>
              <a:rPr lang="ru-RU" sz="2000" dirty="0"/>
              <a:t> </a:t>
            </a:r>
            <a:r>
              <a:rPr lang="ru-RU" sz="2000" dirty="0" err="1"/>
              <a:t>вище</a:t>
            </a:r>
            <a:r>
              <a:rPr lang="ru-RU" sz="2000" dirty="0"/>
              <a:t> </a:t>
            </a:r>
            <a:r>
              <a:rPr lang="ru-RU" sz="2000" dirty="0" err="1"/>
              <a:t>професійне</a:t>
            </a:r>
            <a:r>
              <a:rPr lang="ru-RU" sz="2000" dirty="0"/>
              <a:t> училище </a:t>
            </a:r>
            <a:r>
              <a:rPr lang="ru-RU" sz="2000" dirty="0" err="1"/>
              <a:t>будівництва</a:t>
            </a:r>
            <a:r>
              <a:rPr lang="ru-RU" sz="2000" dirty="0"/>
              <a:t>» та Лозівський центр </a:t>
            </a:r>
            <a:r>
              <a:rPr lang="ru-RU" sz="2000" dirty="0" err="1"/>
              <a:t>професійної</a:t>
            </a:r>
            <a:r>
              <a:rPr lang="ru-RU" sz="2000" dirty="0"/>
              <a:t> освіти Харківської області. </a:t>
            </a:r>
          </a:p>
          <a:p>
            <a:endParaRPr lang="ru-RU" sz="2000" dirty="0" smtClean="0"/>
          </a:p>
          <a:p>
            <a:r>
              <a:rPr lang="ru-RU" sz="2000" dirty="0" smtClean="0"/>
              <a:t>По </a:t>
            </a:r>
            <a:r>
              <a:rPr lang="ru-RU" sz="2000" dirty="0"/>
              <a:t>3 – ДНЗ «</a:t>
            </a:r>
            <a:r>
              <a:rPr lang="ru-RU" sz="2000" dirty="0" err="1"/>
              <a:t>Регіональний</a:t>
            </a:r>
            <a:r>
              <a:rPr lang="ru-RU" sz="2000" dirty="0"/>
              <a:t> </a:t>
            </a:r>
            <a:r>
              <a:rPr lang="ru-RU" sz="2000" dirty="0" err="1"/>
              <a:t>механіко-технологічний</a:t>
            </a:r>
            <a:r>
              <a:rPr lang="ru-RU" sz="2000" dirty="0"/>
              <a:t> центр </a:t>
            </a:r>
            <a:r>
              <a:rPr lang="ru-RU" sz="2000" dirty="0" err="1"/>
              <a:t>професійної</a:t>
            </a:r>
            <a:r>
              <a:rPr lang="ru-RU" sz="2000" dirty="0"/>
              <a:t> освіти Харківської області», Зміївський </a:t>
            </a:r>
            <a:r>
              <a:rPr lang="ru-RU" sz="2000" dirty="0" err="1"/>
              <a:t>професійний</a:t>
            </a:r>
            <a:r>
              <a:rPr lang="ru-RU" sz="2000" dirty="0"/>
              <a:t> </a:t>
            </a:r>
            <a:r>
              <a:rPr lang="ru-RU" sz="2000" dirty="0" err="1"/>
              <a:t>енергетичний</a:t>
            </a:r>
            <a:r>
              <a:rPr lang="ru-RU" sz="2000" dirty="0"/>
              <a:t> </a:t>
            </a:r>
            <a:r>
              <a:rPr lang="ru-RU" sz="2000" dirty="0" err="1"/>
              <a:t>ліцей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1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9" y="521702"/>
            <a:ext cx="855870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0099"/>
                </a:solidFill>
              </a:rPr>
              <a:t>Організація</a:t>
            </a:r>
            <a:r>
              <a:rPr lang="ru-RU" sz="2800" b="1" dirty="0" smtClean="0">
                <a:solidFill>
                  <a:srgbClr val="000099"/>
                </a:solidFill>
              </a:rPr>
              <a:t>  </a:t>
            </a:r>
            <a:r>
              <a:rPr lang="ru-RU" sz="2800" b="1" dirty="0" err="1">
                <a:solidFill>
                  <a:srgbClr val="000099"/>
                </a:solidFill>
              </a:rPr>
              <a:t>шкіл</a:t>
            </a:r>
            <a:r>
              <a:rPr lang="ru-RU" sz="2800" b="1" dirty="0">
                <a:solidFill>
                  <a:srgbClr val="000099"/>
                </a:solidFill>
              </a:rPr>
              <a:t> </a:t>
            </a:r>
            <a:r>
              <a:rPr lang="ru-RU" sz="2800" b="1" dirty="0" err="1">
                <a:solidFill>
                  <a:srgbClr val="000099"/>
                </a:solidFill>
              </a:rPr>
              <a:t>кращого</a:t>
            </a:r>
            <a:r>
              <a:rPr lang="ru-RU" sz="2800" b="1" dirty="0">
                <a:solidFill>
                  <a:srgbClr val="000099"/>
                </a:solidFill>
              </a:rPr>
              <a:t>, позитивного </a:t>
            </a:r>
            <a:r>
              <a:rPr lang="ru-RU" sz="2800" b="1" dirty="0" err="1">
                <a:solidFill>
                  <a:srgbClr val="000099"/>
                </a:solidFill>
              </a:rPr>
              <a:t>педагогічного</a:t>
            </a:r>
            <a:r>
              <a:rPr lang="ru-RU" sz="2800" b="1" dirty="0">
                <a:solidFill>
                  <a:srgbClr val="000099"/>
                </a:solidFill>
              </a:rPr>
              <a:t> </a:t>
            </a:r>
            <a:r>
              <a:rPr lang="ru-RU" sz="2800" b="1" dirty="0" err="1">
                <a:solidFill>
                  <a:srgbClr val="000099"/>
                </a:solidFill>
              </a:rPr>
              <a:t>досвіду</a:t>
            </a:r>
            <a:r>
              <a:rPr lang="ru-RU" sz="2800" b="1" dirty="0">
                <a:solidFill>
                  <a:srgbClr val="000099"/>
                </a:solidFill>
              </a:rPr>
              <a:t> </a:t>
            </a:r>
            <a:r>
              <a:rPr lang="ru-RU" sz="2800" b="1" dirty="0" err="1" smtClean="0">
                <a:solidFill>
                  <a:srgbClr val="000099"/>
                </a:solidFill>
              </a:rPr>
              <a:t>роботи</a:t>
            </a:r>
            <a:endParaRPr lang="ru-RU" sz="2800" b="1" dirty="0">
              <a:solidFill>
                <a:srgbClr val="000099"/>
              </a:solidFill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Проведено 8 онлайн-</a:t>
            </a:r>
            <a:r>
              <a:rPr lang="ru-RU" b="1" dirty="0" err="1" smtClean="0">
                <a:solidFill>
                  <a:srgbClr val="000099"/>
                </a:solidFill>
              </a:rPr>
              <a:t>заходів</a:t>
            </a:r>
            <a:r>
              <a:rPr lang="ru-RU" b="1" dirty="0" smtClean="0">
                <a:solidFill>
                  <a:srgbClr val="000099"/>
                </a:solidFill>
              </a:rPr>
              <a:t>.</a:t>
            </a:r>
          </a:p>
          <a:p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 err="1"/>
              <a:t>обласних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стали </a:t>
            </a:r>
            <a:r>
              <a:rPr lang="ru-RU" dirty="0" err="1"/>
              <a:t>педагогічні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ЗП(ПТ)О:</a:t>
            </a:r>
          </a:p>
          <a:p>
            <a:r>
              <a:rPr lang="ru-RU" dirty="0"/>
              <a:t>-	ДНЗ «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Харківської області» (4);</a:t>
            </a:r>
          </a:p>
          <a:p>
            <a:r>
              <a:rPr lang="ru-RU" dirty="0"/>
              <a:t>-	Люботинський </a:t>
            </a:r>
            <a:r>
              <a:rPr lang="ru-RU" dirty="0" err="1"/>
              <a:t>професійний</a:t>
            </a:r>
            <a:r>
              <a:rPr lang="ru-RU" dirty="0"/>
              <a:t> </a:t>
            </a:r>
            <a:r>
              <a:rPr lang="ru-RU" dirty="0" err="1"/>
              <a:t>ліцей</a:t>
            </a:r>
            <a:r>
              <a:rPr lang="ru-RU" dirty="0"/>
              <a:t> </a:t>
            </a:r>
            <a:r>
              <a:rPr lang="ru-RU" dirty="0" err="1"/>
              <a:t>залізничного</a:t>
            </a:r>
            <a:r>
              <a:rPr lang="ru-RU" dirty="0"/>
              <a:t> транспорту (2);</a:t>
            </a:r>
          </a:p>
          <a:p>
            <a:r>
              <a:rPr lang="ru-RU" dirty="0"/>
              <a:t>-	ДНЗ «</a:t>
            </a:r>
            <a:r>
              <a:rPr lang="ru-RU" dirty="0" err="1"/>
              <a:t>Регіональний</a:t>
            </a:r>
            <a:r>
              <a:rPr lang="ru-RU" dirty="0"/>
              <a:t> </a:t>
            </a:r>
            <a:r>
              <a:rPr lang="ru-RU" dirty="0" err="1"/>
              <a:t>механіко-технологічний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 Харківської області» (2);</a:t>
            </a:r>
          </a:p>
          <a:p>
            <a:r>
              <a:rPr lang="ru-RU" dirty="0"/>
              <a:t>-	ДНЗ «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та </a:t>
            </a:r>
            <a:r>
              <a:rPr lang="ru-RU" dirty="0" err="1"/>
              <a:t>промисловості</a:t>
            </a:r>
            <a:r>
              <a:rPr lang="ru-RU" dirty="0"/>
              <a:t>» (2);</a:t>
            </a:r>
          </a:p>
          <a:p>
            <a:r>
              <a:rPr lang="ru-RU" dirty="0"/>
              <a:t>-	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 </a:t>
            </a:r>
            <a:r>
              <a:rPr lang="ru-RU" dirty="0" err="1"/>
              <a:t>електротехнічних</a:t>
            </a:r>
            <a:r>
              <a:rPr lang="ru-RU" dirty="0"/>
              <a:t>, </a:t>
            </a:r>
            <a:r>
              <a:rPr lang="ru-RU" dirty="0" err="1"/>
              <a:t>машинобудівних</a:t>
            </a:r>
            <a:r>
              <a:rPr lang="ru-RU" dirty="0"/>
              <a:t> та </a:t>
            </a:r>
            <a:r>
              <a:rPr lang="ru-RU" dirty="0" err="1"/>
              <a:t>сервісних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Харківської області (2);</a:t>
            </a:r>
          </a:p>
          <a:p>
            <a:r>
              <a:rPr lang="ru-RU" dirty="0"/>
              <a:t>-	Лозівський центр </a:t>
            </a:r>
            <a:r>
              <a:rPr lang="ru-RU" dirty="0" err="1"/>
              <a:t>професійної</a:t>
            </a:r>
            <a:r>
              <a:rPr lang="ru-RU" dirty="0"/>
              <a:t> освіти Харківської області (2);</a:t>
            </a:r>
          </a:p>
          <a:p>
            <a:r>
              <a:rPr lang="ru-RU" dirty="0"/>
              <a:t>-	ДПТНЗ «</a:t>
            </a:r>
            <a:r>
              <a:rPr lang="ru-RU" dirty="0" err="1"/>
              <a:t>Харківське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професійне</a:t>
            </a:r>
            <a:r>
              <a:rPr lang="ru-RU" dirty="0"/>
              <a:t> училище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» (2);</a:t>
            </a:r>
          </a:p>
          <a:p>
            <a:r>
              <a:rPr lang="ru-RU" dirty="0"/>
              <a:t>-	ДПТНЗ «</a:t>
            </a:r>
            <a:r>
              <a:rPr lang="ru-RU" dirty="0" err="1"/>
              <a:t>Харківське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професійне</a:t>
            </a:r>
            <a:r>
              <a:rPr lang="ru-RU" dirty="0"/>
              <a:t> училище </a:t>
            </a:r>
            <a:r>
              <a:rPr lang="ru-RU" dirty="0" err="1"/>
              <a:t>будівництва</a:t>
            </a:r>
            <a:r>
              <a:rPr lang="ru-RU" dirty="0"/>
              <a:t>» (1);</a:t>
            </a:r>
          </a:p>
          <a:p>
            <a:r>
              <a:rPr lang="ru-RU" dirty="0"/>
              <a:t>-	ДНЗ «</a:t>
            </a:r>
            <a:r>
              <a:rPr lang="ru-RU" dirty="0" err="1"/>
              <a:t>Куп’янський</a:t>
            </a:r>
            <a:r>
              <a:rPr lang="ru-RU" dirty="0"/>
              <a:t> 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освіти» (1);</a:t>
            </a:r>
          </a:p>
          <a:p>
            <a:r>
              <a:rPr lang="ru-RU" dirty="0"/>
              <a:t>-	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 ресторанного, </a:t>
            </a:r>
            <a:r>
              <a:rPr lang="ru-RU" dirty="0" err="1"/>
              <a:t>будівельного</a:t>
            </a:r>
            <a:r>
              <a:rPr lang="ru-RU" dirty="0"/>
              <a:t> та автотранспортного </a:t>
            </a:r>
            <a:r>
              <a:rPr lang="ru-RU" dirty="0" err="1"/>
              <a:t>сервісу</a:t>
            </a:r>
            <a:r>
              <a:rPr lang="ru-RU" dirty="0"/>
              <a:t> Харківської області (1);</a:t>
            </a:r>
          </a:p>
          <a:p>
            <a:r>
              <a:rPr lang="ru-RU" dirty="0"/>
              <a:t>-	ЗП(ПТ)О «</a:t>
            </a:r>
            <a:r>
              <a:rPr lang="ru-RU" dirty="0" err="1"/>
              <a:t>Богодухівський</a:t>
            </a:r>
            <a:r>
              <a:rPr lang="ru-RU" dirty="0"/>
              <a:t> 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 Харківської області» (1).</a:t>
            </a:r>
          </a:p>
        </p:txBody>
      </p:sp>
    </p:spTree>
    <p:extLst>
      <p:ext uri="{BB962C8B-B14F-4D97-AF65-F5344CB8AC3E}">
        <p14:creationId xmlns:p14="http://schemas.microsoft.com/office/powerpoint/2010/main" val="27993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483" y="652086"/>
            <a:ext cx="873409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Участь у </a:t>
            </a:r>
            <a:r>
              <a:rPr lang="ru-RU" sz="2800" b="1" dirty="0" err="1" smtClean="0">
                <a:solidFill>
                  <a:srgbClr val="000099"/>
                </a:solidFill>
              </a:rPr>
              <a:t>всеукраїнських</a:t>
            </a:r>
            <a:r>
              <a:rPr lang="ru-RU" sz="2800" b="1" dirty="0" smtClean="0">
                <a:solidFill>
                  <a:srgbClr val="000099"/>
                </a:solidFill>
              </a:rPr>
              <a:t> </a:t>
            </a:r>
            <a:r>
              <a:rPr lang="ru-RU" sz="2800" b="1" dirty="0" err="1">
                <a:solidFill>
                  <a:srgbClr val="000099"/>
                </a:solidFill>
              </a:rPr>
              <a:t>науково-практичних</a:t>
            </a:r>
            <a:r>
              <a:rPr lang="ru-RU" sz="2800" b="1" dirty="0">
                <a:solidFill>
                  <a:srgbClr val="000099"/>
                </a:solidFill>
              </a:rPr>
              <a:t> і </a:t>
            </a:r>
            <a:r>
              <a:rPr lang="ru-RU" sz="2800" b="1" dirty="0" err="1">
                <a:solidFill>
                  <a:srgbClr val="000099"/>
                </a:solidFill>
              </a:rPr>
              <a:t>навчально-методичних</a:t>
            </a:r>
            <a:r>
              <a:rPr lang="ru-RU" sz="2800" b="1" dirty="0">
                <a:solidFill>
                  <a:srgbClr val="000099"/>
                </a:solidFill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</a:rPr>
              <a:t>заходах</a:t>
            </a:r>
          </a:p>
          <a:p>
            <a:r>
              <a:rPr lang="ru-RU" b="1" dirty="0" err="1" smtClean="0">
                <a:solidFill>
                  <a:srgbClr val="000099"/>
                </a:solidFill>
              </a:rPr>
              <a:t>Педагогічні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працівники</a:t>
            </a:r>
            <a:r>
              <a:rPr lang="ru-RU" b="1" dirty="0">
                <a:solidFill>
                  <a:srgbClr val="000099"/>
                </a:solidFill>
              </a:rPr>
              <a:t> ЗП(ПТ)О </a:t>
            </a:r>
            <a:r>
              <a:rPr lang="ru-RU" b="1" dirty="0" smtClean="0">
                <a:solidFill>
                  <a:srgbClr val="000099"/>
                </a:solidFill>
              </a:rPr>
              <a:t>брали </a:t>
            </a:r>
            <a:r>
              <a:rPr lang="ru-RU" b="1" dirty="0">
                <a:solidFill>
                  <a:srgbClr val="000099"/>
                </a:solidFill>
              </a:rPr>
              <a:t>участь у </a:t>
            </a:r>
            <a:r>
              <a:rPr lang="ru-RU" b="1" dirty="0" smtClean="0">
                <a:solidFill>
                  <a:srgbClr val="000099"/>
                </a:solidFill>
              </a:rPr>
              <a:t>73 заходах, </a:t>
            </a:r>
            <a:r>
              <a:rPr lang="ru-RU" b="1" dirty="0">
                <a:solidFill>
                  <a:srgbClr val="000099"/>
                </a:solidFill>
              </a:rPr>
              <a:t>а </a:t>
            </a:r>
            <a:r>
              <a:rPr lang="ru-RU" b="1" dirty="0" err="1">
                <a:solidFill>
                  <a:srgbClr val="000099"/>
                </a:solidFill>
              </a:rPr>
              <a:t>саме</a:t>
            </a:r>
            <a:r>
              <a:rPr lang="ru-RU" b="1" dirty="0">
                <a:solidFill>
                  <a:srgbClr val="000099"/>
                </a:solidFill>
              </a:rPr>
              <a:t>:</a:t>
            </a:r>
          </a:p>
          <a:p>
            <a:r>
              <a:rPr lang="ru-RU" dirty="0"/>
              <a:t>- 33 вебінарах;</a:t>
            </a:r>
          </a:p>
          <a:p>
            <a:r>
              <a:rPr lang="ru-RU" dirty="0"/>
              <a:t>- 11 </a:t>
            </a:r>
            <a:r>
              <a:rPr lang="ru-RU" dirty="0" err="1"/>
              <a:t>тренінгах</a:t>
            </a:r>
            <a:r>
              <a:rPr lang="ru-RU" dirty="0"/>
              <a:t>;</a:t>
            </a:r>
          </a:p>
          <a:p>
            <a:r>
              <a:rPr lang="ru-RU" dirty="0"/>
              <a:t>- 14 </a:t>
            </a:r>
            <a:r>
              <a:rPr lang="ru-RU" dirty="0" err="1"/>
              <a:t>конференціях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15 </a:t>
            </a:r>
            <a:r>
              <a:rPr lang="ru-RU" dirty="0" err="1"/>
              <a:t>семінарах</a:t>
            </a:r>
            <a:r>
              <a:rPr lang="ru-RU" dirty="0" smtClean="0"/>
              <a:t>.</a:t>
            </a:r>
          </a:p>
          <a:p>
            <a:endParaRPr lang="ru-RU" sz="1000" dirty="0" smtClean="0"/>
          </a:p>
          <a:p>
            <a:r>
              <a:rPr lang="ru-RU" b="1" dirty="0" err="1" smtClean="0">
                <a:solidFill>
                  <a:srgbClr val="000099"/>
                </a:solidFill>
              </a:rPr>
              <a:t>Найактивнішими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були</a:t>
            </a:r>
            <a:r>
              <a:rPr lang="ru-RU" b="1" dirty="0">
                <a:solidFill>
                  <a:srgbClr val="000099"/>
                </a:solidFill>
              </a:rPr>
              <a:t> педагоги таких ЗП(ПТ)О: </a:t>
            </a:r>
            <a:endParaRPr lang="ru-RU" b="1" dirty="0" smtClean="0">
              <a:solidFill>
                <a:srgbClr val="00009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ДНЗ </a:t>
            </a:r>
            <a:r>
              <a:rPr lang="ru-RU" dirty="0"/>
              <a:t>«</a:t>
            </a:r>
            <a:r>
              <a:rPr lang="ru-RU" dirty="0" err="1"/>
              <a:t>Регіональний</a:t>
            </a:r>
            <a:r>
              <a:rPr lang="ru-RU" dirty="0"/>
              <a:t> </a:t>
            </a:r>
            <a:r>
              <a:rPr lang="ru-RU" dirty="0" err="1"/>
              <a:t>механіко-технологічний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 Харківської області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ДНЗ </a:t>
            </a:r>
            <a:r>
              <a:rPr lang="ru-RU" dirty="0"/>
              <a:t>«</a:t>
            </a:r>
            <a:r>
              <a:rPr lang="ru-RU" dirty="0" err="1"/>
              <a:t>Харківський</a:t>
            </a:r>
            <a:r>
              <a:rPr lang="ru-RU" dirty="0"/>
              <a:t> 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 </a:t>
            </a:r>
            <a:r>
              <a:rPr lang="ru-RU" dirty="0" err="1"/>
              <a:t>поліграфічних</a:t>
            </a:r>
            <a:r>
              <a:rPr lang="ru-RU" dirty="0"/>
              <a:t> медіатехнологій та </a:t>
            </a:r>
            <a:r>
              <a:rPr lang="ru-RU" dirty="0" err="1"/>
              <a:t>машинобудування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ДНЗ </a:t>
            </a:r>
            <a:r>
              <a:rPr lang="ru-RU" dirty="0"/>
              <a:t>«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 швейного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Харківської області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ДПТНЗ </a:t>
            </a:r>
            <a:r>
              <a:rPr lang="ru-RU" dirty="0"/>
              <a:t>«</a:t>
            </a:r>
            <a:r>
              <a:rPr lang="ru-RU" dirty="0" err="1"/>
              <a:t>Харківське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професійне</a:t>
            </a:r>
            <a:r>
              <a:rPr lang="ru-RU" dirty="0"/>
              <a:t> училище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Люботинський </a:t>
            </a:r>
            <a:r>
              <a:rPr lang="ru-RU" dirty="0" err="1"/>
              <a:t>професійний</a:t>
            </a:r>
            <a:r>
              <a:rPr lang="ru-RU" dirty="0"/>
              <a:t> </a:t>
            </a:r>
            <a:r>
              <a:rPr lang="ru-RU" dirty="0" err="1"/>
              <a:t>ліцей</a:t>
            </a:r>
            <a:r>
              <a:rPr lang="ru-RU" dirty="0"/>
              <a:t> </a:t>
            </a:r>
            <a:r>
              <a:rPr lang="ru-RU" dirty="0" err="1"/>
              <a:t>залізничного</a:t>
            </a:r>
            <a:r>
              <a:rPr lang="ru-RU" dirty="0"/>
              <a:t> </a:t>
            </a:r>
            <a:r>
              <a:rPr lang="ru-RU" dirty="0" smtClean="0"/>
              <a:t>транспорту;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Лозівський </a:t>
            </a:r>
            <a:r>
              <a:rPr lang="ru-RU" dirty="0"/>
              <a:t>центр </a:t>
            </a:r>
            <a:r>
              <a:rPr lang="ru-RU" dirty="0" err="1"/>
              <a:t>професійної</a:t>
            </a:r>
            <a:r>
              <a:rPr lang="ru-RU" dirty="0"/>
              <a:t> освіти Харківської області,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ЗП(ПТ)О </a:t>
            </a:r>
            <a:r>
              <a:rPr lang="ru-RU" dirty="0"/>
              <a:t>«</a:t>
            </a:r>
            <a:r>
              <a:rPr lang="ru-RU" dirty="0" err="1"/>
              <a:t>Богодухівський</a:t>
            </a:r>
            <a:r>
              <a:rPr lang="ru-RU" dirty="0"/>
              <a:t> </a:t>
            </a:r>
            <a:r>
              <a:rPr lang="ru-RU" dirty="0" err="1"/>
              <a:t>регіональний</a:t>
            </a:r>
            <a:r>
              <a:rPr lang="ru-RU" dirty="0"/>
              <a:t> центр </a:t>
            </a:r>
            <a:r>
              <a:rPr lang="ru-RU" dirty="0" err="1"/>
              <a:t>професійної</a:t>
            </a:r>
            <a:r>
              <a:rPr lang="ru-RU" dirty="0"/>
              <a:t> освіти Харківської області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ДПТНЗ </a:t>
            </a:r>
            <a:r>
              <a:rPr lang="ru-RU" dirty="0"/>
              <a:t>«</a:t>
            </a:r>
            <a:r>
              <a:rPr lang="ru-RU" dirty="0" err="1"/>
              <a:t>Харківське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професійне</a:t>
            </a:r>
            <a:r>
              <a:rPr lang="ru-RU" dirty="0"/>
              <a:t> училище </a:t>
            </a:r>
            <a:r>
              <a:rPr lang="ru-RU" dirty="0" err="1"/>
              <a:t>будівництва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227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50" y="671691"/>
            <a:ext cx="870585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Цикл </a:t>
            </a:r>
            <a:r>
              <a:rPr lang="ru-RU" sz="2400" b="1" dirty="0" err="1">
                <a:solidFill>
                  <a:srgbClr val="000099"/>
                </a:solidFill>
              </a:rPr>
              <a:t>майстер-класів</a:t>
            </a:r>
            <a:r>
              <a:rPr lang="ru-RU" sz="2400" b="1" dirty="0">
                <a:solidFill>
                  <a:srgbClr val="000099"/>
                </a:solidFill>
              </a:rPr>
              <a:t> «</a:t>
            </a:r>
            <a:r>
              <a:rPr lang="de-DE" sz="2400" b="1" dirty="0">
                <a:solidFill>
                  <a:srgbClr val="000099"/>
                </a:solidFill>
              </a:rPr>
              <a:t>Digital Skills: </a:t>
            </a:r>
            <a:r>
              <a:rPr lang="ru-RU" sz="2400" b="1" dirty="0" err="1">
                <a:solidFill>
                  <a:srgbClr val="000099"/>
                </a:solidFill>
              </a:rPr>
              <a:t>розвиток</a:t>
            </a:r>
            <a:r>
              <a:rPr lang="ru-RU" sz="2400" b="1" dirty="0">
                <a:solidFill>
                  <a:srgbClr val="000099"/>
                </a:solidFill>
              </a:rPr>
              <a:t> та </a:t>
            </a:r>
            <a:r>
              <a:rPr lang="ru-RU" sz="2400" b="1" dirty="0" err="1">
                <a:solidFill>
                  <a:srgbClr val="000099"/>
                </a:solidFill>
              </a:rPr>
              <a:t>вдосконалення</a:t>
            </a:r>
            <a:r>
              <a:rPr lang="ru-RU" sz="2400" b="1" dirty="0">
                <a:solidFill>
                  <a:srgbClr val="000099"/>
                </a:solidFill>
              </a:rPr>
              <a:t>» для </a:t>
            </a:r>
            <a:r>
              <a:rPr lang="ru-RU" sz="2400" b="1" dirty="0" err="1">
                <a:solidFill>
                  <a:srgbClr val="000099"/>
                </a:solidFill>
              </a:rPr>
              <a:t>педагогічних</a:t>
            </a:r>
            <a:r>
              <a:rPr lang="ru-RU" sz="2400" b="1" dirty="0">
                <a:solidFill>
                  <a:srgbClr val="000099"/>
                </a:solidFill>
              </a:rPr>
              <a:t> </a:t>
            </a:r>
            <a:r>
              <a:rPr lang="ru-RU" sz="2400" b="1" dirty="0" err="1">
                <a:solidFill>
                  <a:srgbClr val="000099"/>
                </a:solidFill>
              </a:rPr>
              <a:t>працівників</a:t>
            </a:r>
            <a:r>
              <a:rPr lang="ru-RU" sz="2400" b="1" dirty="0">
                <a:solidFill>
                  <a:srgbClr val="000099"/>
                </a:solidFill>
              </a:rPr>
              <a:t> ЗП(ПТ)О </a:t>
            </a:r>
          </a:p>
          <a:p>
            <a:pPr algn="ctr"/>
            <a:endParaRPr lang="ru-RU" sz="1400" b="1" dirty="0" smtClean="0">
              <a:solidFill>
                <a:srgbClr val="000099"/>
              </a:solidFill>
            </a:endParaRPr>
          </a:p>
          <a:p>
            <a:r>
              <a:rPr lang="ru-RU" dirty="0" smtClean="0"/>
              <a:t>        </a:t>
            </a:r>
            <a:r>
              <a:rPr lang="ru-RU" sz="1900" b="1" dirty="0" smtClean="0">
                <a:solidFill>
                  <a:srgbClr val="000099"/>
                </a:solidFill>
              </a:rPr>
              <a:t>НМЦ </a:t>
            </a:r>
            <a:r>
              <a:rPr lang="ru-RU" sz="1900" b="1" dirty="0">
                <a:solidFill>
                  <a:srgbClr val="000099"/>
                </a:solidFill>
              </a:rPr>
              <a:t>ПТО у </a:t>
            </a:r>
            <a:r>
              <a:rPr lang="ru-RU" sz="1900" b="1" dirty="0" err="1">
                <a:solidFill>
                  <a:srgbClr val="000099"/>
                </a:solidFill>
              </a:rPr>
              <a:t>Харківській</a:t>
            </a:r>
            <a:r>
              <a:rPr lang="ru-RU" sz="1900" b="1" dirty="0">
                <a:solidFill>
                  <a:srgbClr val="000099"/>
                </a:solidFill>
              </a:rPr>
              <a:t> області </a:t>
            </a:r>
            <a:r>
              <a:rPr lang="ru-RU" sz="1900" b="1" dirty="0" smtClean="0">
                <a:solidFill>
                  <a:srgbClr val="000099"/>
                </a:solidFill>
              </a:rPr>
              <a:t> </a:t>
            </a:r>
            <a:r>
              <a:rPr lang="ru-RU" sz="1900" b="1" dirty="0">
                <a:solidFill>
                  <a:srgbClr val="000099"/>
                </a:solidFill>
              </a:rPr>
              <a:t>проведено 16 занять за 7 темами:</a:t>
            </a:r>
          </a:p>
          <a:p>
            <a:r>
              <a:rPr lang="ru-RU" sz="1900" dirty="0"/>
              <a:t>–	«</a:t>
            </a:r>
            <a:r>
              <a:rPr lang="ru-RU" sz="1900" dirty="0" err="1"/>
              <a:t>Вільне</a:t>
            </a:r>
            <a:r>
              <a:rPr lang="ru-RU" sz="1900" dirty="0"/>
              <a:t> </a:t>
            </a:r>
            <a:r>
              <a:rPr lang="ru-RU" sz="1900" dirty="0" err="1"/>
              <a:t>використання</a:t>
            </a:r>
            <a:r>
              <a:rPr lang="ru-RU" sz="1900" dirty="0"/>
              <a:t> </a:t>
            </a:r>
            <a:r>
              <a:rPr lang="ru-RU" sz="1900" dirty="0" err="1"/>
              <a:t>сервісу</a:t>
            </a:r>
            <a:r>
              <a:rPr lang="ru-RU" sz="1900" dirty="0"/>
              <a:t> </a:t>
            </a:r>
            <a:r>
              <a:rPr lang="de-DE" sz="1900" dirty="0"/>
              <a:t>Zoom (</a:t>
            </a:r>
            <a:r>
              <a:rPr lang="ru-RU" sz="1900" dirty="0" err="1"/>
              <a:t>ліцензія</a:t>
            </a:r>
            <a:r>
              <a:rPr lang="ru-RU" sz="1900" dirty="0"/>
              <a:t> </a:t>
            </a:r>
            <a:r>
              <a:rPr lang="de-DE" sz="1900" dirty="0" err="1"/>
              <a:t>for</a:t>
            </a:r>
            <a:r>
              <a:rPr lang="de-DE" sz="1900" dirty="0"/>
              <a:t> Education) </a:t>
            </a:r>
            <a:r>
              <a:rPr lang="ru-RU" sz="1900" dirty="0"/>
              <a:t>для </a:t>
            </a:r>
            <a:r>
              <a:rPr lang="ru-RU" sz="1900" dirty="0" err="1"/>
              <a:t>організації</a:t>
            </a:r>
            <a:r>
              <a:rPr lang="ru-RU" sz="1900" dirty="0"/>
              <a:t> </a:t>
            </a:r>
            <a:r>
              <a:rPr lang="ru-RU" sz="1900" dirty="0" err="1"/>
              <a:t>дистанційного</a:t>
            </a:r>
            <a:r>
              <a:rPr lang="ru-RU" sz="1900" dirty="0"/>
              <a:t> </a:t>
            </a:r>
            <a:r>
              <a:rPr lang="ru-RU" sz="1900" dirty="0" err="1"/>
              <a:t>навчання</a:t>
            </a:r>
            <a:r>
              <a:rPr lang="ru-RU" sz="1900" dirty="0"/>
              <a:t>: </a:t>
            </a:r>
            <a:r>
              <a:rPr lang="ru-RU" sz="1900" dirty="0" err="1"/>
              <a:t>налаштування</a:t>
            </a:r>
            <a:r>
              <a:rPr lang="ru-RU" sz="1900" dirty="0"/>
              <a:t> та </a:t>
            </a:r>
            <a:r>
              <a:rPr lang="ru-RU" sz="1900" dirty="0" err="1"/>
              <a:t>інструментарій</a:t>
            </a:r>
            <a:r>
              <a:rPr lang="ru-RU" sz="1900" dirty="0"/>
              <a:t> (</a:t>
            </a:r>
            <a:r>
              <a:rPr lang="ru-RU" sz="1900" dirty="0" err="1"/>
              <a:t>біла</a:t>
            </a:r>
            <a:r>
              <a:rPr lang="ru-RU" sz="1900" dirty="0"/>
              <a:t> </a:t>
            </a:r>
            <a:r>
              <a:rPr lang="ru-RU" sz="1900" dirty="0" err="1"/>
              <a:t>дошка</a:t>
            </a:r>
            <a:r>
              <a:rPr lang="ru-RU" sz="1900" dirty="0"/>
              <a:t>, </a:t>
            </a:r>
            <a:r>
              <a:rPr lang="ru-RU" sz="1900" dirty="0" err="1"/>
              <a:t>опитування</a:t>
            </a:r>
            <a:r>
              <a:rPr lang="ru-RU" sz="1900" dirty="0"/>
              <a:t>/тести, </a:t>
            </a:r>
            <a:r>
              <a:rPr lang="ru-RU" sz="1900" dirty="0" err="1"/>
              <a:t>голосування</a:t>
            </a:r>
            <a:r>
              <a:rPr lang="ru-RU" sz="1900" dirty="0"/>
              <a:t>, </a:t>
            </a:r>
            <a:r>
              <a:rPr lang="ru-RU" sz="1900" dirty="0" err="1"/>
              <a:t>віртуальна</a:t>
            </a:r>
            <a:r>
              <a:rPr lang="ru-RU" sz="1900" dirty="0"/>
              <a:t> </a:t>
            </a:r>
            <a:r>
              <a:rPr lang="ru-RU" sz="1900" dirty="0" err="1"/>
              <a:t>дошка</a:t>
            </a:r>
            <a:r>
              <a:rPr lang="ru-RU" sz="1900" dirty="0"/>
              <a:t>, </a:t>
            </a:r>
            <a:r>
              <a:rPr lang="ru-RU" sz="1900" dirty="0" err="1"/>
              <a:t>сесійні</a:t>
            </a:r>
            <a:r>
              <a:rPr lang="ru-RU" sz="1900" dirty="0"/>
              <a:t> </a:t>
            </a:r>
            <a:r>
              <a:rPr lang="ru-RU" sz="1900" dirty="0" err="1"/>
              <a:t>зали</a:t>
            </a:r>
            <a:r>
              <a:rPr lang="ru-RU" sz="1900" dirty="0" smtClean="0"/>
              <a:t>);</a:t>
            </a:r>
            <a:endParaRPr lang="ru-RU" sz="1900" dirty="0"/>
          </a:p>
          <a:p>
            <a:r>
              <a:rPr lang="ru-RU" sz="1900" dirty="0"/>
              <a:t>–	«</a:t>
            </a:r>
            <a:r>
              <a:rPr lang="ru-RU" sz="1900" dirty="0" err="1"/>
              <a:t>Віртуальна</a:t>
            </a:r>
            <a:r>
              <a:rPr lang="ru-RU" sz="1900" dirty="0"/>
              <a:t> </a:t>
            </a:r>
            <a:r>
              <a:rPr lang="ru-RU" sz="1900" dirty="0" err="1"/>
              <a:t>екскурсія</a:t>
            </a:r>
            <a:r>
              <a:rPr lang="ru-RU" sz="1900" dirty="0"/>
              <a:t> </a:t>
            </a:r>
            <a:r>
              <a:rPr lang="ru-RU" sz="1900" dirty="0" err="1"/>
              <a:t>налаштуваннями</a:t>
            </a:r>
            <a:r>
              <a:rPr lang="ru-RU" sz="1900" dirty="0"/>
              <a:t> </a:t>
            </a:r>
            <a:r>
              <a:rPr lang="de-DE" sz="1900" dirty="0"/>
              <a:t>Google Classroom </a:t>
            </a:r>
            <a:r>
              <a:rPr lang="ru-RU" sz="1900" dirty="0"/>
              <a:t>та </a:t>
            </a:r>
            <a:r>
              <a:rPr lang="ru-RU" sz="1900" dirty="0" err="1"/>
              <a:t>використання</a:t>
            </a:r>
            <a:r>
              <a:rPr lang="ru-RU" sz="1900" dirty="0"/>
              <a:t> </a:t>
            </a:r>
            <a:r>
              <a:rPr lang="ru-RU" sz="1900" dirty="0" err="1"/>
              <a:t>різноманіття</a:t>
            </a:r>
            <a:r>
              <a:rPr lang="ru-RU" sz="1900" dirty="0"/>
              <a:t> </a:t>
            </a:r>
            <a:r>
              <a:rPr lang="ru-RU" sz="1900" dirty="0" err="1"/>
              <a:t>завдань</a:t>
            </a:r>
            <a:r>
              <a:rPr lang="ru-RU" sz="1900" dirty="0"/>
              <a:t> для </a:t>
            </a:r>
            <a:r>
              <a:rPr lang="ru-RU" sz="1900" dirty="0" err="1"/>
              <a:t>активізації</a:t>
            </a:r>
            <a:r>
              <a:rPr lang="ru-RU" sz="1900" dirty="0"/>
              <a:t> </a:t>
            </a:r>
            <a:r>
              <a:rPr lang="ru-RU" sz="1900" dirty="0" err="1"/>
              <a:t>пізнавальної</a:t>
            </a:r>
            <a:r>
              <a:rPr lang="ru-RU" sz="1900" dirty="0"/>
              <a:t> </a:t>
            </a:r>
            <a:r>
              <a:rPr lang="ru-RU" sz="1900" dirty="0" err="1"/>
              <a:t>діяльності</a:t>
            </a:r>
            <a:r>
              <a:rPr lang="ru-RU" sz="1900" dirty="0"/>
              <a:t> </a:t>
            </a:r>
            <a:r>
              <a:rPr lang="ru-RU" sz="1900" dirty="0" err="1"/>
              <a:t>учнів</a:t>
            </a:r>
            <a:r>
              <a:rPr lang="ru-RU" sz="1900" dirty="0" smtClean="0"/>
              <a:t>»;</a:t>
            </a:r>
            <a:endParaRPr lang="ru-RU" sz="1900" dirty="0"/>
          </a:p>
          <a:p>
            <a:r>
              <a:rPr lang="ru-RU" sz="1900" dirty="0"/>
              <a:t>–	«</a:t>
            </a:r>
            <a:r>
              <a:rPr lang="ru-RU" sz="1900" dirty="0" err="1"/>
              <a:t>Ресурси</a:t>
            </a:r>
            <a:r>
              <a:rPr lang="ru-RU" sz="1900" dirty="0"/>
              <a:t> </a:t>
            </a:r>
            <a:r>
              <a:rPr lang="de-DE" sz="1900" dirty="0"/>
              <a:t>CLASSTIME, Google Forms </a:t>
            </a:r>
            <a:r>
              <a:rPr lang="ru-RU" sz="1900" dirty="0"/>
              <a:t>для </a:t>
            </a:r>
            <a:r>
              <a:rPr lang="ru-RU" sz="1900" dirty="0" err="1"/>
              <a:t>організації</a:t>
            </a:r>
            <a:r>
              <a:rPr lang="ru-RU" sz="1900" dirty="0"/>
              <a:t> контрольного </a:t>
            </a:r>
            <a:r>
              <a:rPr lang="ru-RU" sz="1900" dirty="0" err="1"/>
              <a:t>оцінювання</a:t>
            </a:r>
            <a:r>
              <a:rPr lang="ru-RU" sz="1900" dirty="0"/>
              <a:t> </a:t>
            </a:r>
            <a:r>
              <a:rPr lang="ru-RU" sz="1900" dirty="0" err="1"/>
              <a:t>знань</a:t>
            </a:r>
            <a:r>
              <a:rPr lang="ru-RU" sz="1900" dirty="0"/>
              <a:t> </a:t>
            </a:r>
            <a:r>
              <a:rPr lang="ru-RU" sz="1900" dirty="0" err="1"/>
              <a:t>учнів</a:t>
            </a:r>
            <a:r>
              <a:rPr lang="ru-RU" sz="1900" dirty="0" smtClean="0"/>
              <a:t>»</a:t>
            </a:r>
            <a:r>
              <a:rPr lang="de-DE" sz="1900" dirty="0" smtClean="0"/>
              <a:t>;</a:t>
            </a:r>
            <a:endParaRPr lang="de-DE" sz="1900" dirty="0"/>
          </a:p>
          <a:p>
            <a:r>
              <a:rPr lang="de-DE" sz="1900" dirty="0"/>
              <a:t>–	«</a:t>
            </a:r>
            <a:r>
              <a:rPr lang="ru-RU" sz="1900" dirty="0"/>
              <a:t>Як </a:t>
            </a:r>
            <a:r>
              <a:rPr lang="ru-RU" sz="1900" dirty="0" err="1"/>
              <a:t>ефективно</a:t>
            </a:r>
            <a:r>
              <a:rPr lang="ru-RU" sz="1900" dirty="0"/>
              <a:t> </a:t>
            </a:r>
            <a:r>
              <a:rPr lang="ru-RU" sz="1900" dirty="0" err="1"/>
              <a:t>використовувати</a:t>
            </a:r>
            <a:r>
              <a:rPr lang="ru-RU" sz="1900" dirty="0"/>
              <a:t> </a:t>
            </a:r>
            <a:r>
              <a:rPr lang="ru-RU" sz="1900" dirty="0" err="1"/>
              <a:t>інструменти</a:t>
            </a:r>
            <a:r>
              <a:rPr lang="ru-RU" sz="1900" dirty="0"/>
              <a:t> </a:t>
            </a:r>
            <a:r>
              <a:rPr lang="de-DE" sz="1900" dirty="0"/>
              <a:t>Google </a:t>
            </a:r>
            <a:r>
              <a:rPr lang="de-DE" sz="1900" dirty="0" err="1"/>
              <a:t>for</a:t>
            </a:r>
            <a:r>
              <a:rPr lang="de-DE" sz="1900" dirty="0"/>
              <a:t> Education </a:t>
            </a:r>
            <a:r>
              <a:rPr lang="ru-RU" sz="1900" dirty="0"/>
              <a:t>за </a:t>
            </a:r>
            <a:r>
              <a:rPr lang="ru-RU" sz="1900" dirty="0" err="1"/>
              <a:t>допомогою</a:t>
            </a:r>
            <a:r>
              <a:rPr lang="ru-RU" sz="1900" dirty="0"/>
              <a:t> </a:t>
            </a:r>
            <a:r>
              <a:rPr lang="de-DE" sz="1900" dirty="0" err="1"/>
              <a:t>Chromebook</a:t>
            </a:r>
            <a:r>
              <a:rPr lang="de-DE" sz="1900" dirty="0" smtClean="0"/>
              <a:t>»</a:t>
            </a:r>
            <a:r>
              <a:rPr lang="ru-RU" sz="1900" dirty="0" smtClean="0"/>
              <a:t>;</a:t>
            </a:r>
            <a:endParaRPr lang="ru-RU" sz="1900" dirty="0"/>
          </a:p>
          <a:p>
            <a:r>
              <a:rPr lang="ru-RU" sz="1900" dirty="0"/>
              <a:t>–	«Робота з </a:t>
            </a:r>
            <a:r>
              <a:rPr lang="ru-RU" sz="1900" dirty="0" err="1"/>
              <a:t>сервісами</a:t>
            </a:r>
            <a:r>
              <a:rPr lang="ru-RU" sz="1900" dirty="0"/>
              <a:t> </a:t>
            </a:r>
            <a:r>
              <a:rPr lang="de-DE" sz="1900" dirty="0"/>
              <a:t>EDPUZZLE </a:t>
            </a:r>
            <a:r>
              <a:rPr lang="ru-RU" sz="1900" dirty="0"/>
              <a:t>та </a:t>
            </a:r>
            <a:r>
              <a:rPr lang="de-DE" sz="1900" dirty="0"/>
              <a:t>INSHOT </a:t>
            </a:r>
            <a:r>
              <a:rPr lang="ru-RU" sz="1900" dirty="0" err="1"/>
              <a:t>зі</a:t>
            </a:r>
            <a:r>
              <a:rPr lang="ru-RU" sz="1900" dirty="0"/>
              <a:t> </a:t>
            </a:r>
            <a:r>
              <a:rPr lang="ru-RU" sz="1900" dirty="0" err="1"/>
              <a:t>створення</a:t>
            </a:r>
            <a:r>
              <a:rPr lang="ru-RU" sz="1900" dirty="0"/>
              <a:t> </a:t>
            </a:r>
            <a:r>
              <a:rPr lang="ru-RU" sz="1900" dirty="0" err="1"/>
              <a:t>навчального</a:t>
            </a:r>
            <a:r>
              <a:rPr lang="ru-RU" sz="1900" dirty="0"/>
              <a:t> відеоконтенту</a:t>
            </a:r>
            <a:r>
              <a:rPr lang="ru-RU" sz="1900" dirty="0" smtClean="0"/>
              <a:t>»;</a:t>
            </a:r>
            <a:endParaRPr lang="ru-RU" sz="1900" dirty="0"/>
          </a:p>
          <a:p>
            <a:r>
              <a:rPr lang="ru-RU" sz="1900" dirty="0"/>
              <a:t>–	«</a:t>
            </a:r>
            <a:r>
              <a:rPr lang="ru-RU" sz="1900" dirty="0" err="1"/>
              <a:t>Інтерактивні</a:t>
            </a:r>
            <a:r>
              <a:rPr lang="ru-RU" sz="1900" dirty="0"/>
              <a:t> </a:t>
            </a:r>
            <a:r>
              <a:rPr lang="ru-RU" sz="1900" dirty="0" err="1"/>
              <a:t>форми</a:t>
            </a:r>
            <a:r>
              <a:rPr lang="ru-RU" sz="1900" dirty="0"/>
              <a:t> </a:t>
            </a:r>
            <a:r>
              <a:rPr lang="ru-RU" sz="1900" dirty="0" err="1"/>
              <a:t>роботи</a:t>
            </a:r>
            <a:r>
              <a:rPr lang="ru-RU" sz="1900" dirty="0"/>
              <a:t> з </a:t>
            </a:r>
            <a:r>
              <a:rPr lang="ru-RU" sz="1900" dirty="0" err="1"/>
              <a:t>учнями</a:t>
            </a:r>
            <a:r>
              <a:rPr lang="ru-RU" sz="1900" dirty="0"/>
              <a:t> в </a:t>
            </a:r>
            <a:r>
              <a:rPr lang="ru-RU" sz="1900" dirty="0" err="1"/>
              <a:t>сесійних</a:t>
            </a:r>
            <a:r>
              <a:rPr lang="ru-RU" sz="1900" dirty="0"/>
              <a:t> залах: </a:t>
            </a:r>
            <a:r>
              <a:rPr lang="ru-RU" sz="1900" dirty="0" err="1"/>
              <a:t>віртуальні</a:t>
            </a:r>
            <a:r>
              <a:rPr lang="ru-RU" sz="1900" dirty="0"/>
              <a:t> </a:t>
            </a:r>
            <a:r>
              <a:rPr lang="ru-RU" sz="1900" dirty="0" err="1"/>
              <a:t>дошки</a:t>
            </a:r>
            <a:r>
              <a:rPr lang="ru-RU" sz="1900" dirty="0"/>
              <a:t> </a:t>
            </a:r>
            <a:r>
              <a:rPr lang="de-DE" sz="1900" dirty="0"/>
              <a:t>Padlet, Zoom, Google </a:t>
            </a:r>
            <a:r>
              <a:rPr lang="de-DE" sz="1900" dirty="0" err="1"/>
              <a:t>Jamboard</a:t>
            </a:r>
            <a:r>
              <a:rPr lang="de-DE" sz="1900" dirty="0"/>
              <a:t> (</a:t>
            </a:r>
            <a:r>
              <a:rPr lang="ru-RU" sz="1900" dirty="0" err="1"/>
              <a:t>інтерфейс</a:t>
            </a:r>
            <a:r>
              <a:rPr lang="ru-RU" sz="1900" dirty="0"/>
              <a:t>, </a:t>
            </a:r>
            <a:r>
              <a:rPr lang="ru-RU" sz="1900" dirty="0" err="1"/>
              <a:t>налаштування</a:t>
            </a:r>
            <a:r>
              <a:rPr lang="ru-RU" sz="1900" dirty="0"/>
              <a:t>, </a:t>
            </a:r>
            <a:r>
              <a:rPr lang="ru-RU" sz="1900" dirty="0" err="1"/>
              <a:t>форми</a:t>
            </a:r>
            <a:r>
              <a:rPr lang="ru-RU" sz="1900" dirty="0"/>
              <a:t> </a:t>
            </a:r>
            <a:r>
              <a:rPr lang="ru-RU" sz="1900" dirty="0" err="1"/>
              <a:t>роботи</a:t>
            </a:r>
            <a:r>
              <a:rPr lang="ru-RU" sz="1900" dirty="0" smtClean="0"/>
              <a:t>);</a:t>
            </a:r>
          </a:p>
          <a:p>
            <a:r>
              <a:rPr lang="ru-RU" sz="1900" dirty="0" smtClean="0"/>
              <a:t>–	«</a:t>
            </a:r>
            <a:r>
              <a:rPr lang="ru-RU" sz="1900" dirty="0" err="1" smtClean="0"/>
              <a:t>Створюємо</a:t>
            </a:r>
            <a:r>
              <a:rPr lang="ru-RU" sz="1900" dirty="0" smtClean="0"/>
              <a:t> </a:t>
            </a:r>
            <a:r>
              <a:rPr lang="ru-RU" sz="1900" dirty="0" err="1" smtClean="0"/>
              <a:t>активності</a:t>
            </a:r>
            <a:r>
              <a:rPr lang="ru-RU" sz="1900" dirty="0" smtClean="0"/>
              <a:t> для </a:t>
            </a:r>
            <a:r>
              <a:rPr lang="ru-RU" sz="1900" dirty="0" err="1" smtClean="0"/>
              <a:t>учнів</a:t>
            </a:r>
            <a:r>
              <a:rPr lang="ru-RU" sz="1900" dirty="0" smtClean="0"/>
              <a:t> на </a:t>
            </a:r>
            <a:r>
              <a:rPr lang="ru-RU" sz="1900" dirty="0" err="1" smtClean="0"/>
              <a:t>різних</a:t>
            </a:r>
            <a:r>
              <a:rPr lang="ru-RU" sz="1900" dirty="0" smtClean="0"/>
              <a:t> </a:t>
            </a:r>
            <a:r>
              <a:rPr lang="ru-RU" sz="1900" dirty="0" err="1" smtClean="0"/>
              <a:t>етапах</a:t>
            </a:r>
            <a:r>
              <a:rPr lang="ru-RU" sz="1900" dirty="0" smtClean="0"/>
              <a:t> уроку за </a:t>
            </a:r>
            <a:r>
              <a:rPr lang="ru-RU" sz="1900" dirty="0" err="1" smtClean="0"/>
              <a:t>допомогою</a:t>
            </a:r>
            <a:r>
              <a:rPr lang="ru-RU" sz="1900" dirty="0" smtClean="0"/>
              <a:t> </a:t>
            </a:r>
            <a:r>
              <a:rPr lang="ru-RU" sz="1900" dirty="0" err="1" smtClean="0"/>
              <a:t>ресурсів</a:t>
            </a:r>
            <a:r>
              <a:rPr lang="ru-RU" sz="1900" dirty="0" smtClean="0"/>
              <a:t> </a:t>
            </a:r>
            <a:r>
              <a:rPr lang="de-DE" sz="1900" dirty="0" smtClean="0"/>
              <a:t>LearningApps, </a:t>
            </a:r>
            <a:r>
              <a:rPr lang="de-DE" sz="1900" dirty="0" err="1" smtClean="0"/>
              <a:t>Wordwall</a:t>
            </a:r>
            <a:r>
              <a:rPr lang="de-DE" sz="1900" dirty="0" smtClean="0"/>
              <a:t>, </a:t>
            </a:r>
            <a:r>
              <a:rPr lang="de-DE" sz="1900" dirty="0" err="1" smtClean="0"/>
              <a:t>Mentimeter</a:t>
            </a:r>
            <a:r>
              <a:rPr lang="de-DE" sz="1900" dirty="0" smtClean="0"/>
              <a:t> </a:t>
            </a:r>
            <a:r>
              <a:rPr lang="ru-RU" sz="1900" dirty="0" smtClean="0"/>
              <a:t>та </a:t>
            </a:r>
            <a:r>
              <a:rPr lang="de-DE" sz="1900" dirty="0" smtClean="0"/>
              <a:t>Thinglink». 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8095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181315" y="814752"/>
            <a:ext cx="8765628" cy="5390667"/>
          </a:xfrm>
        </p:spPr>
        <p:txBody>
          <a:bodyPr/>
          <a:lstStyle/>
          <a:p>
            <a:pPr algn="ctr">
              <a:spcAft>
                <a:spcPts val="0"/>
              </a:spcAft>
              <a:buNone/>
            </a:pPr>
            <a:r>
              <a:rPr lang="ru-RU" sz="2300" b="1" dirty="0" err="1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Обласний</a:t>
            </a:r>
            <a:r>
              <a:rPr lang="ru-RU" sz="23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3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веб-фестиваль </a:t>
            </a:r>
            <a:r>
              <a:rPr lang="ru-RU" sz="23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освітнього</a:t>
            </a:r>
            <a:r>
              <a:rPr lang="ru-RU" sz="23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відеоконтенту «</a:t>
            </a:r>
            <a:r>
              <a:rPr lang="ru-RU" sz="23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Road</a:t>
            </a:r>
            <a:r>
              <a:rPr lang="ru-RU" sz="23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3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Skills</a:t>
            </a:r>
            <a:r>
              <a:rPr lang="ru-RU" sz="23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»</a:t>
            </a:r>
            <a:r>
              <a:rPr lang="ru-RU" sz="23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endParaRPr lang="ru-RU" sz="2300" b="1" dirty="0" smtClean="0">
              <a:solidFill>
                <a:srgbClr val="000099"/>
              </a:solidFill>
              <a:latin typeface="Times New Roman" pitchFamily="18"/>
              <a:cs typeface="Times New Roman" pitchFamily="18"/>
            </a:endParaRPr>
          </a:p>
          <a:p>
            <a:pPr algn="ctr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(листопад-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грудень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2022 року та </a:t>
            </a:r>
            <a:r>
              <a:rPr lang="ru-RU" sz="2000" b="1" dirty="0" err="1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січень</a:t>
            </a:r>
            <a:r>
              <a:rPr lang="ru-RU" sz="2000" b="1" dirty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2023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року)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/>
                <a:cs typeface="Times New Roman" pitchFamily="18"/>
              </a:rPr>
              <a:t> </a:t>
            </a:r>
          </a:p>
          <a:p>
            <a:pPr algn="ctr">
              <a:spcAft>
                <a:spcPts val="0"/>
              </a:spcAft>
              <a:buNone/>
            </a:pPr>
            <a:endParaRPr lang="uk-UA" sz="2000" b="1" dirty="0" smtClean="0">
              <a:solidFill>
                <a:srgbClr val="000099"/>
              </a:solidFill>
              <a:latin typeface="Times New Roman CYR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rgbClr val="000099"/>
                </a:solidFill>
                <a:latin typeface="Times New Roman CYR"/>
                <a:ea typeface="Times New Roman"/>
              </a:rPr>
              <a:t>Захід організовано шляхом розміщення та просування відеоконтенту на YouTube каналі (</a:t>
            </a:r>
            <a:r>
              <a:rPr lang="uk-UA" sz="2000" b="1" u="sng" dirty="0" smtClean="0">
                <a:solidFill>
                  <a:srgbClr val="000099"/>
                </a:solidFill>
                <a:latin typeface="Times New Roman CYR"/>
                <a:ea typeface="Times New Roman"/>
                <a:hlinkClick r:id="rId3"/>
              </a:rPr>
              <a:t>https://www.youtube.com/@</a:t>
            </a:r>
            <a:r>
              <a:rPr lang="uk-UA" sz="2000" b="1" u="sng" dirty="0">
                <a:solidFill>
                  <a:srgbClr val="000099"/>
                </a:solidFill>
                <a:latin typeface="Times New Roman CYR"/>
                <a:ea typeface="Times New Roman"/>
                <a:hlinkClick r:id="rId3"/>
              </a:rPr>
              <a:t>khnmcpto</a:t>
            </a:r>
            <a:r>
              <a:rPr lang="uk-UA" sz="2000" b="1" dirty="0" smtClean="0">
                <a:solidFill>
                  <a:srgbClr val="000099"/>
                </a:solidFill>
                <a:latin typeface="Times New Roman CYR"/>
                <a:ea typeface="Times New Roman"/>
              </a:rPr>
              <a:t>).</a:t>
            </a:r>
            <a:endParaRPr lang="ru-RU" sz="1200" b="1" dirty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rgbClr val="000099"/>
                </a:solidFill>
                <a:latin typeface="Times New Roman CYR"/>
                <a:ea typeface="Times New Roman"/>
              </a:rPr>
              <a:t>У Фестивалі взяли участь 94 педагогічні працівники</a:t>
            </a:r>
            <a:r>
              <a:rPr lang="uk-UA" sz="1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lang="uk-UA" sz="2000" b="1" dirty="0">
                <a:solidFill>
                  <a:srgbClr val="000099"/>
                </a:solidFill>
                <a:latin typeface="Times New Roman CYR"/>
                <a:ea typeface="Times New Roman"/>
              </a:rPr>
              <a:t>із 19 ЗП(ПТ)О (авторство відеоконтенту як колективне, так й індивідуальне</a:t>
            </a:r>
            <a:r>
              <a:rPr lang="uk-UA" sz="2000" b="1" dirty="0" smtClean="0">
                <a:solidFill>
                  <a:srgbClr val="000099"/>
                </a:solidFill>
                <a:latin typeface="Times New Roman CYR"/>
                <a:ea typeface="Times New Roman"/>
              </a:rPr>
              <a:t>). </a:t>
            </a:r>
          </a:p>
          <a:p>
            <a:pPr algn="ctr"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rgbClr val="000099"/>
                </a:solidFill>
                <a:latin typeface="Times New Roman CYR"/>
                <a:ea typeface="Times New Roman"/>
              </a:rPr>
              <a:t>Усього надіслано </a:t>
            </a:r>
            <a:r>
              <a:rPr lang="uk-UA" sz="2000" b="1" dirty="0">
                <a:solidFill>
                  <a:srgbClr val="000099"/>
                </a:solidFill>
                <a:latin typeface="Times New Roman CYR"/>
                <a:ea typeface="Times New Roman"/>
              </a:rPr>
              <a:t>88 відеороликів за 7 номінаціями. </a:t>
            </a:r>
            <a:endParaRPr lang="uk-UA" sz="2000" b="1" dirty="0" smtClean="0">
              <a:solidFill>
                <a:srgbClr val="000099"/>
              </a:solidFill>
              <a:latin typeface="Times New Roman CYR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endParaRPr lang="uk-UA" sz="2000" dirty="0" smtClean="0">
              <a:latin typeface="Times New Roman CYR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uk-UA" sz="2000" dirty="0" smtClean="0">
                <a:latin typeface="Times New Roman CYR"/>
                <a:ea typeface="Times New Roman"/>
              </a:rPr>
              <a:t>Найбільше </a:t>
            </a:r>
            <a:r>
              <a:rPr lang="uk-UA" sz="2000" dirty="0">
                <a:latin typeface="Times New Roman CYR"/>
                <a:ea typeface="Times New Roman"/>
              </a:rPr>
              <a:t>відеороликів </a:t>
            </a:r>
            <a:r>
              <a:rPr lang="uk-UA" sz="2000" dirty="0" smtClean="0">
                <a:latin typeface="Times New Roman CYR"/>
                <a:ea typeface="Times New Roman"/>
              </a:rPr>
              <a:t>представлено </a:t>
            </a:r>
            <a:r>
              <a:rPr lang="uk-UA" sz="2000" dirty="0">
                <a:latin typeface="Times New Roman CYR"/>
                <a:ea typeface="Times New Roman"/>
              </a:rPr>
              <a:t>з професій харчової промисловості та ресторанного сервісу </a:t>
            </a:r>
            <a:r>
              <a:rPr lang="uk-UA" sz="2000" dirty="0" smtClean="0">
                <a:latin typeface="Times New Roman CYR"/>
                <a:ea typeface="Times New Roman"/>
              </a:rPr>
              <a:t>– </a:t>
            </a:r>
            <a:r>
              <a:rPr lang="uk-UA" sz="2000" dirty="0">
                <a:latin typeface="Times New Roman CYR"/>
                <a:ea typeface="Times New Roman"/>
              </a:rPr>
              <a:t>34, найменше з професій монтажно-будівельного профілю – 5. </a:t>
            </a:r>
            <a:endParaRPr lang="uk-UA" sz="2000" dirty="0" smtClean="0">
              <a:latin typeface="Times New Roman CYR"/>
              <a:ea typeface="Times New Roman"/>
            </a:endParaRPr>
          </a:p>
          <a:p>
            <a:pPr algn="ctr">
              <a:spcAft>
                <a:spcPts val="0"/>
              </a:spcAft>
              <a:buNone/>
            </a:pPr>
            <a:r>
              <a:rPr lang="uk-UA" sz="2000" dirty="0" smtClean="0">
                <a:latin typeface="Times New Roman CYR"/>
                <a:ea typeface="Times New Roman"/>
              </a:rPr>
              <a:t>Контент </a:t>
            </a:r>
            <a:r>
              <a:rPr lang="uk-UA" sz="2000" dirty="0">
                <a:latin typeface="Times New Roman CYR"/>
                <a:ea typeface="Times New Roman"/>
              </a:rPr>
              <a:t>педагогічних працівників, поданий на Фестиваль був абсолютно різним та охоплював 26 професій:</a:t>
            </a:r>
            <a:endParaRPr lang="ru-RU" sz="1200" dirty="0" smtClean="0">
              <a:latin typeface="Times New Roman"/>
              <a:ea typeface="Times New Roman"/>
            </a:endParaRPr>
          </a:p>
          <a:p>
            <a:pPr lvl="0">
              <a:spcBef>
                <a:spcPts val="520"/>
              </a:spcBef>
              <a:buClr>
                <a:srgbClr val="002060"/>
              </a:buClr>
              <a:buSzPct val="95000"/>
              <a:buFont typeface="Wingdings 2"/>
              <a:buChar char=""/>
            </a:pPr>
            <a:endParaRPr lang="ru-RU" sz="2000" dirty="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124" y="370852"/>
            <a:ext cx="8891752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spc="3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Обласний </a:t>
            </a:r>
            <a:r>
              <a:rPr lang="uk-UA" sz="2400" b="1" spc="30" dirty="0">
                <a:solidFill>
                  <a:srgbClr val="000099"/>
                </a:solidFill>
                <a:latin typeface="Times New Roman"/>
                <a:ea typeface="Times New Roman"/>
              </a:rPr>
              <a:t>профорієнтаційний </a:t>
            </a:r>
            <a:r>
              <a:rPr lang="uk-UA" sz="2400" b="1" spc="30" dirty="0" err="1">
                <a:solidFill>
                  <a:srgbClr val="000099"/>
                </a:solidFill>
                <a:latin typeface="Times New Roman"/>
                <a:ea typeface="Times New Roman"/>
              </a:rPr>
              <a:t>челлендж</a:t>
            </a:r>
            <a:r>
              <a:rPr lang="uk-UA" sz="2400" b="1" spc="30" dirty="0">
                <a:solidFill>
                  <a:srgbClr val="000099"/>
                </a:solidFill>
                <a:latin typeface="Times New Roman"/>
                <a:ea typeface="Times New Roman"/>
              </a:rPr>
              <a:t> відеороликів «</a:t>
            </a:r>
            <a:r>
              <a:rPr lang="uk-UA" sz="2400" b="1" spc="30" dirty="0" err="1">
                <a:solidFill>
                  <a:srgbClr val="000099"/>
                </a:solidFill>
                <a:latin typeface="Times New Roman"/>
                <a:ea typeface="Times New Roman"/>
              </a:rPr>
              <a:t>Building</a:t>
            </a:r>
            <a:r>
              <a:rPr lang="uk-UA" sz="2400" b="1" spc="30" dirty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lang="uk-UA" sz="2400" b="1" spc="30" dirty="0" err="1">
                <a:solidFill>
                  <a:srgbClr val="000099"/>
                </a:solidFill>
                <a:latin typeface="Times New Roman"/>
                <a:ea typeface="Times New Roman"/>
              </a:rPr>
              <a:t>Your</a:t>
            </a:r>
            <a:r>
              <a:rPr lang="uk-UA" sz="2400" b="1" spc="30" dirty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lang="uk-UA" sz="2400" b="1" spc="30" dirty="0" err="1">
                <a:solidFill>
                  <a:srgbClr val="000099"/>
                </a:solidFill>
                <a:latin typeface="Times New Roman"/>
                <a:ea typeface="Times New Roman"/>
              </a:rPr>
              <a:t>Future</a:t>
            </a:r>
            <a:r>
              <a:rPr lang="uk-UA" sz="2400" b="1" spc="30" dirty="0" smtClean="0">
                <a:solidFill>
                  <a:srgbClr val="000099"/>
                </a:solidFill>
                <a:latin typeface="Times New Roman"/>
                <a:ea typeface="Times New Roman"/>
              </a:rPr>
              <a:t>»</a:t>
            </a:r>
          </a:p>
          <a:p>
            <a:pPr algn="ctr">
              <a:spcAft>
                <a:spcPts val="0"/>
              </a:spcAft>
            </a:pPr>
            <a:r>
              <a:rPr lang="uk-UA" sz="2000" b="1" spc="30" dirty="0" smtClean="0">
                <a:solidFill>
                  <a:srgbClr val="000099"/>
                </a:solidFill>
                <a:latin typeface="Times New Roman"/>
                <a:ea typeface="Times New Roman"/>
              </a:rPr>
              <a:t>(квітень-травень 2023 року)</a:t>
            </a:r>
          </a:p>
          <a:p>
            <a:pPr algn="ctr">
              <a:spcAft>
                <a:spcPts val="0"/>
              </a:spcAft>
            </a:pPr>
            <a:r>
              <a:rPr lang="uk-UA" b="1" spc="3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до </a:t>
            </a:r>
            <a:r>
              <a:rPr lang="uk-UA" b="1" spc="30" dirty="0">
                <a:solidFill>
                  <a:srgbClr val="000099"/>
                </a:solidFill>
                <a:latin typeface="Times New Roman"/>
                <a:ea typeface="Times New Roman"/>
              </a:rPr>
              <a:t>Тижня професійної освіти в Україні у рамках Європейського року </a:t>
            </a:r>
            <a:endParaRPr lang="uk-UA" b="1" spc="30" dirty="0" smtClean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b="1" spc="3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навичок </a:t>
            </a:r>
            <a:r>
              <a:rPr lang="uk-UA" b="1" spc="30" dirty="0">
                <a:solidFill>
                  <a:srgbClr val="000099"/>
                </a:solidFill>
                <a:latin typeface="Times New Roman"/>
                <a:ea typeface="Times New Roman"/>
              </a:rPr>
              <a:t>2023, оголошеного в Європейському </a:t>
            </a:r>
            <a:r>
              <a:rPr lang="uk-UA" b="1" spc="30" dirty="0" smtClean="0">
                <a:solidFill>
                  <a:srgbClr val="000099"/>
                </a:solidFill>
                <a:latin typeface="Times New Roman"/>
                <a:ea typeface="Times New Roman"/>
              </a:rPr>
              <a:t>Союзі</a:t>
            </a:r>
          </a:p>
          <a:p>
            <a:pPr algn="ctr">
              <a:spcAft>
                <a:spcPts val="0"/>
              </a:spcAft>
            </a:pPr>
            <a:endParaRPr lang="ru-RU" sz="1100" b="1" dirty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Взяли </a:t>
            </a:r>
            <a:r>
              <a:rPr lang="uk-UA" dirty="0">
                <a:latin typeface="Times New Roman"/>
                <a:ea typeface="Times New Roman"/>
              </a:rPr>
              <a:t>участь 19 </a:t>
            </a:r>
            <a:r>
              <a:rPr lang="uk-UA" dirty="0" smtClean="0">
                <a:latin typeface="Times New Roman"/>
                <a:ea typeface="Times New Roman"/>
              </a:rPr>
              <a:t>ЗП(ПТ)О, </a:t>
            </a:r>
            <a:r>
              <a:rPr lang="uk-UA" dirty="0">
                <a:latin typeface="Times New Roman"/>
                <a:ea typeface="Times New Roman"/>
              </a:rPr>
              <a:t>які </a:t>
            </a:r>
            <a:r>
              <a:rPr lang="uk-UA" spc="30" dirty="0">
                <a:solidFill>
                  <a:srgbClr val="000000"/>
                </a:solidFill>
                <a:latin typeface="Times New Roman"/>
                <a:ea typeface="Times New Roman"/>
              </a:rPr>
              <a:t>створили та надіслали </a:t>
            </a:r>
            <a:r>
              <a:rPr lang="uk-UA" spc="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63 </a:t>
            </a:r>
            <a:r>
              <a:rPr lang="uk-UA" spc="30" dirty="0">
                <a:solidFill>
                  <a:srgbClr val="000000"/>
                </a:solidFill>
                <a:latin typeface="Times New Roman"/>
                <a:ea typeface="Times New Roman"/>
              </a:rPr>
              <a:t>відеоролики з професій: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630555" algn="l"/>
              </a:tabLst>
            </a:pPr>
            <a:r>
              <a:rPr lang="uk-UA" spc="30" dirty="0">
                <a:solidFill>
                  <a:srgbClr val="000000"/>
                </a:solidFill>
                <a:latin typeface="Times New Roman"/>
                <a:ea typeface="Times New Roman"/>
              </a:rPr>
              <a:t>монтажно-будівельного профілю (4 відеоролики);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630555" algn="l"/>
              </a:tabLst>
            </a:pPr>
            <a:r>
              <a:rPr lang="uk-UA" spc="30" dirty="0">
                <a:solidFill>
                  <a:srgbClr val="000000"/>
                </a:solidFill>
                <a:latin typeface="Times New Roman"/>
                <a:ea typeface="Times New Roman"/>
              </a:rPr>
              <a:t>харчової промисловості та ресторанного сервісу (</a:t>
            </a:r>
            <a:r>
              <a:rPr lang="uk-UA" spc="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17);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630555" algn="l"/>
              </a:tabLst>
            </a:pPr>
            <a:r>
              <a:rPr lang="uk-UA" spc="30" dirty="0">
                <a:solidFill>
                  <a:srgbClr val="000000"/>
                </a:solidFill>
                <a:latin typeface="Times New Roman"/>
                <a:ea typeface="Times New Roman"/>
              </a:rPr>
              <a:t>сфери послуг (</a:t>
            </a:r>
            <a:r>
              <a:rPr lang="uk-UA" spc="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4);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630555" algn="l"/>
              </a:tabLst>
            </a:pPr>
            <a:r>
              <a:rPr lang="uk-UA" spc="30" dirty="0">
                <a:solidFill>
                  <a:srgbClr val="000000"/>
                </a:solidFill>
                <a:latin typeface="Times New Roman"/>
                <a:ea typeface="Times New Roman"/>
              </a:rPr>
              <a:t>швейного профілю (</a:t>
            </a:r>
            <a:r>
              <a:rPr lang="uk-UA" spc="30" dirty="0" smtClean="0">
                <a:latin typeface="Times New Roman"/>
                <a:ea typeface="Times New Roman"/>
              </a:rPr>
              <a:t>6</a:t>
            </a:r>
            <a:r>
              <a:rPr lang="uk-UA" spc="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630555" algn="l"/>
              </a:tabLst>
            </a:pPr>
            <a:r>
              <a:rPr lang="uk-UA" spc="30" dirty="0">
                <a:solidFill>
                  <a:srgbClr val="000000"/>
                </a:solidFill>
                <a:latin typeface="Times New Roman"/>
                <a:ea typeface="Times New Roman"/>
              </a:rPr>
              <a:t>машинобудівного профілю, електромонтажного та зварювального </a:t>
            </a:r>
            <a:r>
              <a:rPr lang="uk-UA" spc="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напрямку </a:t>
            </a:r>
            <a:r>
              <a:rPr lang="uk-UA" spc="30" dirty="0" smtClean="0">
                <a:latin typeface="Times New Roman"/>
                <a:ea typeface="Times New Roman"/>
              </a:rPr>
              <a:t>(10);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630555" algn="l"/>
              </a:tabLst>
            </a:pPr>
            <a:r>
              <a:rPr lang="uk-UA" spc="30" dirty="0">
                <a:solidFill>
                  <a:srgbClr val="000000"/>
                </a:solidFill>
                <a:latin typeface="Times New Roman"/>
                <a:ea typeface="Times New Roman"/>
              </a:rPr>
              <a:t>сільськогосподарського профілю </a:t>
            </a:r>
            <a:r>
              <a:rPr lang="uk-UA" spc="30" dirty="0">
                <a:latin typeface="Times New Roman"/>
                <a:ea typeface="Times New Roman"/>
              </a:rPr>
              <a:t>(</a:t>
            </a:r>
            <a:r>
              <a:rPr lang="uk-UA" spc="30" dirty="0" smtClean="0">
                <a:latin typeface="Times New Roman"/>
                <a:ea typeface="Times New Roman"/>
              </a:rPr>
              <a:t>6)</a:t>
            </a:r>
            <a:r>
              <a:rPr lang="uk-UA" spc="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630555" algn="l"/>
              </a:tabLst>
            </a:pPr>
            <a:r>
              <a:rPr lang="uk-UA" spc="30" dirty="0">
                <a:solidFill>
                  <a:srgbClr val="000000"/>
                </a:solidFill>
                <a:latin typeface="Times New Roman"/>
                <a:ea typeface="Times New Roman"/>
              </a:rPr>
              <a:t>автотранспортних та залізничного напрямку </a:t>
            </a:r>
            <a:r>
              <a:rPr lang="uk-UA" spc="30" dirty="0">
                <a:latin typeface="Times New Roman"/>
                <a:ea typeface="Times New Roman"/>
              </a:rPr>
              <a:t>(</a:t>
            </a:r>
            <a:r>
              <a:rPr lang="uk-UA" spc="30" dirty="0" smtClean="0">
                <a:latin typeface="Times New Roman"/>
                <a:ea typeface="Times New Roman"/>
              </a:rPr>
              <a:t>8);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Wingdings"/>
              <a:buChar char=""/>
              <a:tabLst>
                <a:tab pos="630555" algn="l"/>
              </a:tabLst>
            </a:pPr>
            <a:r>
              <a:rPr lang="uk-UA" spc="30" dirty="0">
                <a:solidFill>
                  <a:srgbClr val="000000"/>
                </a:solidFill>
                <a:latin typeface="Times New Roman"/>
                <a:ea typeface="Times New Roman"/>
              </a:rPr>
              <a:t>економічного напрямку, поліграфії та професії ІТ-технологій </a:t>
            </a:r>
            <a:r>
              <a:rPr lang="uk-UA" spc="30" dirty="0">
                <a:latin typeface="Times New Roman"/>
                <a:ea typeface="Times New Roman"/>
              </a:rPr>
              <a:t>(</a:t>
            </a:r>
            <a:r>
              <a:rPr lang="uk-UA" spc="30" dirty="0" smtClean="0">
                <a:latin typeface="Times New Roman"/>
                <a:ea typeface="Times New Roman"/>
              </a:rPr>
              <a:t>8)</a:t>
            </a:r>
            <a:r>
              <a:rPr lang="uk-UA" spc="3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1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99"/>
                </a:solidFill>
                <a:latin typeface="Times New Roman"/>
                <a:ea typeface="Times New Roman"/>
              </a:rPr>
              <a:t>Найактивнішими </a:t>
            </a:r>
            <a:r>
              <a:rPr lang="uk-UA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учасниками </a:t>
            </a:r>
            <a:r>
              <a:rPr lang="uk-UA" b="1" dirty="0">
                <a:solidFill>
                  <a:srgbClr val="000099"/>
                </a:solidFill>
                <a:latin typeface="Times New Roman"/>
                <a:ea typeface="Times New Roman"/>
              </a:rPr>
              <a:t>челленджу були </a:t>
            </a:r>
            <a:r>
              <a:rPr lang="uk-UA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заклади освіти:</a:t>
            </a:r>
            <a:endParaRPr lang="ru-RU" sz="1100" b="1" dirty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Wingdings"/>
              <a:buChar char="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 центр професійної освіти електротехнічних, машинобудівних та сервісних технологій Харківської області (7 відеороликів);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/>
              <a:buChar char="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ДНЗ «Ізюмський регіональний центр професійної освіти» (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/>
              <a:buChar char="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ЗП(ПТ)О «Богодухівський регіональний центр професійної освіти Харківської області» (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/>
              <a:buChar char="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Барвінківський професійний аграрний ліцей (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58" y="593108"/>
            <a:ext cx="81862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>
                <a:solidFill>
                  <a:srgbClr val="000099"/>
                </a:solidFill>
              </a:rPr>
              <a:t>Всеукраїнський</a:t>
            </a:r>
            <a:r>
              <a:rPr lang="ru-RU" sz="3200" b="1" dirty="0">
                <a:solidFill>
                  <a:srgbClr val="000099"/>
                </a:solidFill>
              </a:rPr>
              <a:t> </a:t>
            </a:r>
            <a:r>
              <a:rPr lang="ru-RU" sz="3200" b="1" dirty="0" err="1">
                <a:solidFill>
                  <a:srgbClr val="000099"/>
                </a:solidFill>
              </a:rPr>
              <a:t>тиждень</a:t>
            </a:r>
            <a:r>
              <a:rPr lang="ru-RU" sz="3200" b="1" dirty="0">
                <a:solidFill>
                  <a:srgbClr val="000099"/>
                </a:solidFill>
              </a:rPr>
              <a:t> </a:t>
            </a:r>
            <a:r>
              <a:rPr lang="ru-RU" sz="3200" b="1" dirty="0" err="1">
                <a:solidFill>
                  <a:srgbClr val="000099"/>
                </a:solidFill>
              </a:rPr>
              <a:t>професійної</a:t>
            </a:r>
            <a:r>
              <a:rPr lang="ru-RU" sz="3200" b="1" dirty="0">
                <a:solidFill>
                  <a:srgbClr val="000099"/>
                </a:solidFill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</a:rPr>
              <a:t>освіти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(</a:t>
            </a:r>
            <a:r>
              <a:rPr lang="uk-UA" sz="24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22 -26 </a:t>
            </a:r>
            <a:r>
              <a:rPr lang="uk-UA" sz="2400" b="1" dirty="0">
                <a:solidFill>
                  <a:srgbClr val="000099"/>
                </a:solidFill>
                <a:latin typeface="Times New Roman"/>
                <a:ea typeface="Times New Roman"/>
              </a:rPr>
              <a:t>травня 2023 року </a:t>
            </a:r>
            <a:r>
              <a:rPr lang="uk-UA" sz="2400" dirty="0" smtClean="0">
                <a:latin typeface="Times New Roman"/>
                <a:ea typeface="Times New Roman"/>
              </a:rPr>
              <a:t>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561235"/>
            <a:ext cx="843915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популяризації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робітничих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учнівської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ЗП(ПТ)О </a:t>
            </a:r>
            <a:r>
              <a:rPr 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форматах онлайн та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наживо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брало участь 1675 </a:t>
            </a:r>
            <a:r>
              <a:rPr lang="ru-RU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uk-UA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uk-UA" b="1" dirty="0" smtClean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У </a:t>
            </a:r>
            <a:r>
              <a:rPr lang="uk-UA" dirty="0">
                <a:latin typeface="Times New Roman"/>
                <a:ea typeface="Times New Roman"/>
              </a:rPr>
              <a:t>рамках тижня: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dirty="0" err="1">
                <a:latin typeface="Times New Roman"/>
                <a:ea typeface="Times New Roman"/>
              </a:rPr>
              <a:t>відеоогляд</a:t>
            </a:r>
            <a:r>
              <a:rPr lang="uk-UA" dirty="0">
                <a:latin typeface="Times New Roman"/>
                <a:ea typeface="Times New Roman"/>
              </a:rPr>
              <a:t> профорієнтаційних роликів про заклад освіти;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dirty="0">
                <a:latin typeface="Times New Roman"/>
                <a:ea typeface="Times New Roman"/>
              </a:rPr>
              <a:t>майстер-класи;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dirty="0">
                <a:latin typeface="Times New Roman"/>
                <a:ea typeface="Times New Roman"/>
              </a:rPr>
              <a:t>реклама професій;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dirty="0">
                <a:latin typeface="Times New Roman"/>
                <a:ea typeface="Times New Roman"/>
              </a:rPr>
              <a:t>професійні </a:t>
            </a:r>
            <a:r>
              <a:rPr lang="uk-UA" dirty="0" err="1">
                <a:latin typeface="Times New Roman"/>
                <a:ea typeface="Times New Roman"/>
              </a:rPr>
              <a:t>батли</a:t>
            </a:r>
            <a:r>
              <a:rPr lang="uk-UA" dirty="0">
                <a:latin typeface="Times New Roman"/>
                <a:ea typeface="Times New Roman"/>
              </a:rPr>
              <a:t>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dirty="0">
                <a:latin typeface="Times New Roman"/>
                <a:ea typeface="Times New Roman"/>
              </a:rPr>
              <a:t>професійні квести;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dirty="0">
                <a:latin typeface="Times New Roman"/>
                <a:ea typeface="Times New Roman"/>
              </a:rPr>
              <a:t>творчі майстерні;</a:t>
            </a:r>
            <a:endParaRPr lang="ru-RU" sz="11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r>
              <a:rPr lang="uk-UA" dirty="0">
                <a:latin typeface="Times New Roman"/>
                <a:ea typeface="Times New Roman"/>
              </a:rPr>
              <a:t>фотоконкурси тощо</a:t>
            </a:r>
            <a:r>
              <a:rPr lang="uk-UA" dirty="0" smtClean="0">
                <a:latin typeface="Times New Roman"/>
                <a:ea typeface="Times New Roman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"/>
            </a:pPr>
            <a:endParaRPr lang="ru-RU" sz="1100" b="1" dirty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dirty="0" smtClean="0">
                <a:solidFill>
                  <a:srgbClr val="000099"/>
                </a:solidFill>
              </a:rPr>
              <a:t> </a:t>
            </a:r>
            <a:r>
              <a:rPr lang="uk-UA" b="1" dirty="0" smtClean="0">
                <a:solidFill>
                  <a:srgbClr val="000099"/>
                </a:solidFill>
                <a:latin typeface="Times New Roman"/>
              </a:rPr>
              <a:t>М</a:t>
            </a:r>
            <a:r>
              <a:rPr lang="uk-UA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аксимальна </a:t>
            </a:r>
            <a:r>
              <a:rPr lang="uk-UA" b="1" dirty="0">
                <a:solidFill>
                  <a:srgbClr val="000099"/>
                </a:solidFill>
                <a:latin typeface="Times New Roman"/>
                <a:ea typeface="Times New Roman"/>
              </a:rPr>
              <a:t>кількість </a:t>
            </a:r>
            <a:r>
              <a:rPr lang="uk-UA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заходів:</a:t>
            </a:r>
          </a:p>
          <a:p>
            <a:pPr algn="just"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16 </a:t>
            </a:r>
            <a:r>
              <a:rPr lang="uk-UA" dirty="0">
                <a:latin typeface="Times New Roman"/>
                <a:ea typeface="Times New Roman"/>
              </a:rPr>
              <a:t>(ДНЗ «Слобожанський регіональний центр професійної освіти</a:t>
            </a:r>
            <a:r>
              <a:rPr lang="uk-UA" dirty="0" smtClean="0">
                <a:latin typeface="Times New Roman"/>
                <a:ea typeface="Times New Roman"/>
              </a:rPr>
              <a:t>»);</a:t>
            </a:r>
          </a:p>
          <a:p>
            <a:pPr algn="just"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15 (ДПТНЗ </a:t>
            </a:r>
            <a:r>
              <a:rPr lang="uk-UA" dirty="0">
                <a:latin typeface="Times New Roman"/>
                <a:ea typeface="Times New Roman"/>
              </a:rPr>
              <a:t>«Харківське вище професійне училище будівництва</a:t>
            </a:r>
            <a:r>
              <a:rPr lang="uk-UA" dirty="0" smtClean="0">
                <a:latin typeface="Times New Roman"/>
                <a:ea typeface="Times New Roman"/>
              </a:rPr>
              <a:t>»);</a:t>
            </a:r>
          </a:p>
          <a:p>
            <a:pPr algn="just"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>11 (Зміївського </a:t>
            </a:r>
            <a:r>
              <a:rPr lang="uk-UA" dirty="0">
                <a:latin typeface="Times New Roman"/>
                <a:ea typeface="Times New Roman"/>
              </a:rPr>
              <a:t>професійного енергетичного </a:t>
            </a:r>
            <a:r>
              <a:rPr lang="uk-UA" dirty="0" smtClean="0">
                <a:latin typeface="Times New Roman"/>
                <a:ea typeface="Times New Roman"/>
              </a:rPr>
              <a:t>ліцею).</a:t>
            </a:r>
            <a:endParaRPr lang="ru-RU" sz="11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11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Обычный 1">
  <a:themeElements>
    <a:clrScheme name="Другая 1">
      <a:dk1>
        <a:sysClr val="windowText" lastClr="000000"/>
      </a:dk1>
      <a:lt1>
        <a:srgbClr val="B2B2B2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1304</Words>
  <Application>Microsoft Office PowerPoint</Application>
  <PresentationFormat>Экран (4:3)</PresentationFormat>
  <Paragraphs>172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Обычный 1</vt:lpstr>
      <vt:lpstr>Обычный 2</vt:lpstr>
      <vt:lpstr>Заходи  НМЦ ПТО у Харківській області для керівних, педагогічних та бібліотечних працівників ЗП(ПТ)О: коротко про головне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ВИДАВНИЧА ДІЯЛЬНІСТЬ  НМЦ ПТО у Харківській області у 2022/2023 н.р.   1. Щомісячна газета «Вісник профосвіти», де надруковано рекомендації для педагогів ЗП(ПТ)О з різних напрямків роботи та матеріали з їх досвіду роботи.  Усього 11 номерів (99 матеріалів на 302 сторінках).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Заходи  НМЦ ПТО у Харківській області для керівних, педагогічних та бібліотечних працівників ЗП(ПТ)О: коротко про головне</dc:title>
  <dc:creator>Наталія</dc:creator>
  <cp:lastModifiedBy>Виктор Вячеславович</cp:lastModifiedBy>
  <cp:revision>42</cp:revision>
  <dcterms:modified xsi:type="dcterms:W3CDTF">2023-08-21T20:15:26Z</dcterms:modified>
</cp:coreProperties>
</file>