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7"/>
  </p:notesMasterIdLst>
  <p:sldIdLst>
    <p:sldId id="273" r:id="rId2"/>
    <p:sldId id="279" r:id="rId3"/>
    <p:sldId id="281" r:id="rId4"/>
    <p:sldId id="287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ru-RU"/>
    </a:defPPr>
    <a:lvl1pPr marL="0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48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172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896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646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342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040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739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  <a:srgbClr val="0059C4"/>
    <a:srgbClr val="796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2C6B-246B-420F-BBB6-D3EA9AF2C67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88E82-921D-45C6-88A3-97DA035ED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9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48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72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96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46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42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40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39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668283" y="234499"/>
            <a:ext cx="3268468" cy="3268468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948800" y="2655800"/>
            <a:ext cx="6294400" cy="15464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13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1091792" y="669777"/>
            <a:ext cx="3099600" cy="30996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2392700" y="-543867"/>
            <a:ext cx="7945600" cy="79456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939800" y="-3606800"/>
            <a:ext cx="14071600" cy="140716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1018667" y="-1648367"/>
            <a:ext cx="10154800" cy="10154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1597733" y="-1069300"/>
            <a:ext cx="8996000" cy="8996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3023867" y="356833"/>
            <a:ext cx="6144400" cy="6144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045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7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1091792" y="669777"/>
            <a:ext cx="3099600" cy="30996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2392700" y="-543867"/>
            <a:ext cx="7945600" cy="79456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180700" y="1747400"/>
            <a:ext cx="6369600" cy="43544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524810" rtl="0">
              <a:spcBef>
                <a:spcPts val="800"/>
              </a:spcBef>
              <a:spcAft>
                <a:spcPts val="0"/>
              </a:spcAft>
              <a:buSzPts val="2600"/>
              <a:buFont typeface="Poppins"/>
              <a:buChar char="￮"/>
              <a:defRPr sz="3500" b="1">
                <a:latin typeface="Poppins"/>
                <a:ea typeface="Poppins"/>
                <a:cs typeface="Poppins"/>
                <a:sym typeface="Poppins"/>
              </a:defRPr>
            </a:lvl1pPr>
            <a:lvl2pPr marL="1218900" lvl="1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500" b="1">
                <a:latin typeface="Poppins"/>
                <a:ea typeface="Poppins"/>
                <a:cs typeface="Poppins"/>
                <a:sym typeface="Poppins"/>
              </a:defRPr>
            </a:lvl2pPr>
            <a:lvl3pPr marL="1828346" lvl="2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3500" b="1">
                <a:latin typeface="Poppins"/>
                <a:ea typeface="Poppins"/>
                <a:cs typeface="Poppins"/>
                <a:sym typeface="Poppins"/>
              </a:defRPr>
            </a:lvl3pPr>
            <a:lvl4pPr marL="2437798" lvl="3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500" b="1">
                <a:latin typeface="Poppins"/>
                <a:ea typeface="Poppins"/>
                <a:cs typeface="Poppins"/>
                <a:sym typeface="Poppins"/>
              </a:defRPr>
            </a:lvl4pPr>
            <a:lvl5pPr marL="3047240" lvl="4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500" b="1">
                <a:latin typeface="Poppins"/>
                <a:ea typeface="Poppins"/>
                <a:cs typeface="Poppins"/>
                <a:sym typeface="Poppins"/>
              </a:defRPr>
            </a:lvl5pPr>
            <a:lvl6pPr marL="3656683" lvl="5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500" b="1">
                <a:latin typeface="Poppins"/>
                <a:ea typeface="Poppins"/>
                <a:cs typeface="Poppins"/>
                <a:sym typeface="Poppins"/>
              </a:defRPr>
            </a:lvl6pPr>
            <a:lvl7pPr marL="4266133" lvl="6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3500" b="1">
                <a:latin typeface="Poppins"/>
                <a:ea typeface="Poppins"/>
                <a:cs typeface="Poppins"/>
                <a:sym typeface="Poppins"/>
              </a:defRPr>
            </a:lvl7pPr>
            <a:lvl8pPr marL="4875581" lvl="7" indent="-52481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3500" b="1">
                <a:latin typeface="Poppins"/>
                <a:ea typeface="Poppins"/>
                <a:cs typeface="Poppins"/>
                <a:sym typeface="Poppins"/>
              </a:defRPr>
            </a:lvl8pPr>
            <a:lvl9pPr marL="5485038" lvl="8" indent="-52481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35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2132267" y="1768833"/>
            <a:ext cx="1018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t" anchorCtr="0">
            <a:noAutofit/>
          </a:bodyPr>
          <a:lstStyle/>
          <a:p>
            <a:pPr algn="ctr" defTabSz="914196">
              <a:buClr>
                <a:srgbClr val="000000"/>
              </a:buClr>
              <a:buFont typeface="Arial"/>
              <a:buNone/>
            </a:pPr>
            <a:r>
              <a:rPr lang="en" sz="9600" b="1" kern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9600" b="1" kern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05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7" name="Google Shape;47;p5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0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40160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8900" lvl="1" indent="-44016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346" lvl="2" indent="-44016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7798" lvl="3" indent="-44016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240" lvl="4" indent="-44016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683" lvl="5" indent="-44016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133" lvl="6" indent="-44016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581" lvl="7" indent="-44016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038" lvl="8" indent="-44016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5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9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 + 1 column + big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6856900" y="477833"/>
            <a:ext cx="5902400" cy="59024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7169033" y="789967"/>
            <a:ext cx="5278000" cy="52780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" name="Google Shape;60;p6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006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314239" y="2610733"/>
            <a:ext cx="53020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40160" rtl="0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8900" lvl="1" indent="-44016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346" lvl="2" indent="-44016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7798" lvl="3" indent="-44016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240" lvl="4" indent="-44016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6683" lvl="5" indent="-44016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133" lvl="6" indent="-44016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5581" lvl="7" indent="-44016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5038" lvl="8" indent="-44016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65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2982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23227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900"/>
            </a:lvl1pPr>
            <a:lvl2pPr marL="1218900" lvl="1" indent="-423227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900"/>
            </a:lvl2pPr>
            <a:lvl3pPr marL="1828346" lvl="2" indent="-423227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900"/>
            </a:lvl3pPr>
            <a:lvl4pPr marL="2437798" lvl="3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240" lvl="4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683" lvl="5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133" lvl="6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581" lvl="7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038" lvl="8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87809" y="2610733"/>
            <a:ext cx="2982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23227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900"/>
            </a:lvl1pPr>
            <a:lvl2pPr marL="1218900" lvl="1" indent="-423227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900"/>
            </a:lvl2pPr>
            <a:lvl3pPr marL="1828346" lvl="2" indent="-423227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900"/>
            </a:lvl3pPr>
            <a:lvl4pPr marL="2437798" lvl="3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240" lvl="4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683" lvl="5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133" lvl="6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581" lvl="7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038" lvl="8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" name="Google Shape;80;p7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1980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39783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500"/>
            </a:lvl1pPr>
            <a:lvl2pPr marL="1218900" lvl="1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2pPr>
            <a:lvl3pPr marL="1828346" lvl="2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3pPr>
            <a:lvl4pPr marL="2437798" lvl="3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marL="3047240" lvl="4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marL="3656683" lvl="5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marL="4266133" lvl="6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marL="4875581" lvl="7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marL="5485038" lvl="8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3507915" y="2610733"/>
            <a:ext cx="1980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39783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500"/>
            </a:lvl1pPr>
            <a:lvl2pPr marL="1218900" lvl="1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2pPr>
            <a:lvl3pPr marL="1828346" lvl="2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3pPr>
            <a:lvl4pPr marL="2437798" lvl="3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marL="3047240" lvl="4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marL="3656683" lvl="5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marL="4266133" lvl="6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marL="4875581" lvl="7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marL="5485038" lvl="8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5589661" y="2610733"/>
            <a:ext cx="1980400" cy="3491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397833" rtl="0">
              <a:spcBef>
                <a:spcPts val="800"/>
              </a:spcBef>
              <a:spcAft>
                <a:spcPts val="0"/>
              </a:spcAft>
              <a:buSzPts val="1100"/>
              <a:buChar char="￮"/>
              <a:defRPr sz="1500"/>
            </a:lvl1pPr>
            <a:lvl2pPr marL="1218900" lvl="1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2pPr>
            <a:lvl3pPr marL="1828346" lvl="2" indent="-397833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500"/>
            </a:lvl3pPr>
            <a:lvl4pPr marL="2437798" lvl="3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marL="3047240" lvl="4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marL="3656683" lvl="5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marL="4266133" lvl="6" indent="-39783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marL="4875581" lvl="7" indent="-397833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marL="5485038" lvl="8" indent="-397833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" name="Google Shape;94;p8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81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14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411175" y="5082673"/>
            <a:ext cx="2458913" cy="2458913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196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426167" y="5875067"/>
            <a:ext cx="6144000" cy="692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marL="609443" lvl="0" indent="-304720">
              <a:spcBef>
                <a:spcPts val="480"/>
              </a:spcBef>
              <a:spcAft>
                <a:spcPts val="0"/>
              </a:spcAft>
              <a:buSzPts val="1400"/>
              <a:buNone/>
              <a:defRPr sz="1900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57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defTabSz="914196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96">
                <a:buClr>
                  <a:srgbClr val="000000"/>
                </a:buClr>
              </a:pPr>
              <a:t>‹#›</a:t>
            </a:fld>
            <a:endParaRPr lang="en" kern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400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834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2" r:id="rId10"/>
    <p:sldLayoutId id="21474837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pro-pidgotovku-do-pochatku-202223-navchalnogo-roku-ta-osoblivosti-organizaciyi-osvitnogo-procesu-v-zakladah-profesijnoyi-profesijno-tehnichnoyi-osvit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3201047" y="2267684"/>
            <a:ext cx="6589338" cy="1546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/>
          <a:p>
            <a:r>
              <a:rPr lang="uk-UA" sz="2800" kern="1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Poppins" charset="0"/>
              </a:rPr>
              <a:t>СУЧАСНІ ПІДХОДИ ДО ОРГАНІЗАЦІЇ ОСВІТНЬОГО ПРОЦЕСУ В ЗП(ПТ)О: ПРАКТИЧНІ ПОРАДИ</a:t>
            </a:r>
            <a:endParaRPr sz="28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Poppins" charset="0"/>
              <a:cs typeface="Poppins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12014" y="693684"/>
            <a:ext cx="2394000" cy="234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7" y="810229"/>
            <a:ext cx="2378571" cy="2200985"/>
          </a:xfrm>
          <a:prstGeom prst="rect">
            <a:avLst/>
          </a:prstGeom>
        </p:spPr>
      </p:pic>
      <p:sp>
        <p:nvSpPr>
          <p:cNvPr id="5" name="Google Shape;141;p14"/>
          <p:cNvSpPr txBox="1">
            <a:spLocks/>
          </p:cNvSpPr>
          <p:nvPr/>
        </p:nvSpPr>
        <p:spPr>
          <a:xfrm>
            <a:off x="5628291" y="4997670"/>
            <a:ext cx="6563710" cy="1655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85725" dist="19050" dir="5400000" algn="bl" rotWithShape="0">
              <a:srgbClr val="000000">
                <a:alpha val="10000"/>
              </a:srgbClr>
            </a:outerShdw>
            <a:softEdge rad="88900"/>
          </a:effectLst>
        </p:spPr>
        <p:txBody>
          <a:bodyPr spcFirstLastPara="1" wrap="square" lIns="121870" tIns="121870" rIns="121870" bIns="1218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Poppins"/>
              <a:buNone/>
              <a:defRPr sz="6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Наталія СОЛОГУБ, </a:t>
            </a:r>
          </a:p>
          <a:p>
            <a:pPr algn="l"/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заступник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 </a:t>
            </a:r>
            <a:endParaRPr lang="uk-UA" sz="2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НМЦ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 у Харківській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31488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62177" y="243069"/>
            <a:ext cx="9005104" cy="6308202"/>
          </a:xfrm>
        </p:spPr>
        <p:txBody>
          <a:bodyPr/>
          <a:lstStyle/>
          <a:p>
            <a:r>
              <a:rPr lang="uk-UA" sz="3200" dirty="0">
                <a:solidFill>
                  <a:srgbClr val="0067B4"/>
                </a:solidFill>
              </a:rPr>
              <a:t>Цифрові компетентності педагогічних працівників </a:t>
            </a:r>
            <a:r>
              <a:rPr lang="uk-UA" sz="2400" i="1" dirty="0" smtClean="0">
                <a:solidFill>
                  <a:srgbClr val="0067B4"/>
                </a:solidFill>
              </a:rPr>
              <a:t>(</a:t>
            </a:r>
            <a:r>
              <a:rPr lang="uk-UA" sz="2400" i="1" dirty="0">
                <a:solidFill>
                  <a:srgbClr val="0067B4"/>
                </a:solidFill>
              </a:rPr>
              <a:t>європейська рамка цифрової компетентності для освітян</a:t>
            </a:r>
            <a:r>
              <a:rPr lang="uk-UA" sz="2400" i="1" dirty="0" smtClean="0">
                <a:solidFill>
                  <a:srgbClr val="0067B4"/>
                </a:solidFill>
              </a:rPr>
              <a:t>)</a:t>
            </a:r>
            <a:r>
              <a:rPr lang="uk-UA" sz="3200" dirty="0" smtClean="0">
                <a:solidFill>
                  <a:srgbClr val="0067B4"/>
                </a:solidFill>
              </a:rPr>
              <a:t>: </a:t>
            </a:r>
            <a:endParaRPr lang="uk-UA" sz="3200" dirty="0">
              <a:solidFill>
                <a:srgbClr val="0067B4"/>
              </a:solidFill>
            </a:endParaRPr>
          </a:p>
          <a:p>
            <a:pPr>
              <a:buFont typeface="+mj-lt"/>
              <a:buAutoNum type="arabicPeriod"/>
            </a:pPr>
            <a:r>
              <a:rPr lang="uk-UA" sz="2000" dirty="0" smtClean="0"/>
              <a:t>професійне залучення (використання цифрових технологій для спілкування, співпраці та професійного розвитку);</a:t>
            </a:r>
          </a:p>
          <a:p>
            <a:pPr>
              <a:buFont typeface="+mj-lt"/>
              <a:buAutoNum type="arabicPeriod"/>
            </a:pPr>
            <a:r>
              <a:rPr lang="uk-UA" sz="2000" dirty="0" smtClean="0"/>
              <a:t>цифрові ресурси (пошук, створення та обмін цифровими ресурсами);</a:t>
            </a:r>
          </a:p>
          <a:p>
            <a:pPr>
              <a:buFont typeface="+mj-lt"/>
              <a:buAutoNum type="arabicPeriod"/>
            </a:pPr>
            <a:r>
              <a:rPr lang="uk-UA" sz="2000" dirty="0" smtClean="0"/>
              <a:t>викладання і навчання (організація освітнього процесу з допомогою цифрових технологій);</a:t>
            </a:r>
          </a:p>
          <a:p>
            <a:pPr>
              <a:buFont typeface="+mj-lt"/>
              <a:buAutoNum type="arabicPeriod"/>
            </a:pPr>
            <a:r>
              <a:rPr lang="uk-UA" sz="2000" dirty="0" smtClean="0"/>
              <a:t>оцінювання (використання цифрових технологій оцінювання НДУ);</a:t>
            </a:r>
          </a:p>
          <a:p>
            <a:pPr>
              <a:buFont typeface="+mj-lt"/>
              <a:buAutoNum type="arabicPeriod"/>
            </a:pPr>
            <a:r>
              <a:rPr lang="uk-UA" sz="2000" dirty="0" smtClean="0"/>
              <a:t>розширення можливостей учнів (використання цифрових технологій для підвищення </a:t>
            </a:r>
            <a:r>
              <a:rPr lang="uk-UA" sz="2000" dirty="0" err="1" smtClean="0"/>
              <a:t>інклюзивності</a:t>
            </a:r>
            <a:r>
              <a:rPr lang="uk-UA" sz="2000" dirty="0" smtClean="0"/>
              <a:t> та активного навчання);</a:t>
            </a:r>
          </a:p>
          <a:p>
            <a:pPr>
              <a:buFont typeface="+mj-lt"/>
              <a:buAutoNum type="arabicPeriod"/>
            </a:pPr>
            <a:r>
              <a:rPr lang="uk-UA" sz="2000" dirty="0" smtClean="0"/>
              <a:t>сприяння цифровій компетентності учнів ( можливості використовувати цифрові технології, створення контенту, розвиток та розв’язання проблем).</a:t>
            </a:r>
            <a:endParaRPr lang="uk-UA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2" y="1856893"/>
            <a:ext cx="2768077" cy="14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46" y="1969830"/>
            <a:ext cx="408623" cy="41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00" y="2749603"/>
            <a:ext cx="408623" cy="41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03" y="3411517"/>
            <a:ext cx="40798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31" y="4135850"/>
            <a:ext cx="40798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31" y="4885622"/>
            <a:ext cx="40798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91" y="5834133"/>
            <a:ext cx="40798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8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04303" y="219919"/>
            <a:ext cx="8785185" cy="6528122"/>
          </a:xfrm>
        </p:spPr>
        <p:txBody>
          <a:bodyPr/>
          <a:lstStyle/>
          <a:p>
            <a:r>
              <a:rPr lang="uk-UA" sz="3200" dirty="0">
                <a:solidFill>
                  <a:srgbClr val="0067B4"/>
                </a:solidFill>
              </a:rPr>
              <a:t>Взаємодія між учасниками освітнього процесу під час змішаного </a:t>
            </a:r>
            <a:r>
              <a:rPr lang="uk-UA" sz="3200" dirty="0" smtClean="0">
                <a:solidFill>
                  <a:srgbClr val="0067B4"/>
                </a:solidFill>
              </a:rPr>
              <a:t>навчання:</a:t>
            </a:r>
          </a:p>
          <a:p>
            <a:endParaRPr lang="uk-UA" sz="3200" dirty="0">
              <a:solidFill>
                <a:srgbClr val="0067B4"/>
              </a:solidFill>
            </a:endParaRPr>
          </a:p>
          <a:p>
            <a:pPr>
              <a:spcBef>
                <a:spcPts val="0"/>
              </a:spcBef>
            </a:pPr>
            <a:r>
              <a:rPr lang="uk-UA" sz="3200" dirty="0">
                <a:solidFill>
                  <a:srgbClr val="0067B4"/>
                </a:solidFill>
              </a:rPr>
              <a:t>між керівниками і педагогами ЗП(ПТ)О </a:t>
            </a:r>
            <a:r>
              <a:rPr lang="uk-UA" sz="2000" dirty="0" smtClean="0"/>
              <a:t>має </a:t>
            </a:r>
            <a:r>
              <a:rPr lang="uk-UA" sz="2000" dirty="0"/>
              <a:t>базуватись </a:t>
            </a:r>
            <a:r>
              <a:rPr lang="uk-UA" sz="2000" dirty="0" smtClean="0"/>
              <a:t>на довірі й повазі до роботи педагогів (якщо йдеться про створення інтерактивних елементів </a:t>
            </a:r>
            <a:r>
              <a:rPr lang="uk-UA" sz="2000" dirty="0" err="1" smtClean="0"/>
              <a:t>онлайн</a:t>
            </a:r>
            <a:r>
              <a:rPr lang="uk-UA" sz="2000" dirty="0" err="1"/>
              <a:t>-</a:t>
            </a:r>
            <a:r>
              <a:rPr lang="uk-UA" sz="2000" dirty="0" err="1" smtClean="0"/>
              <a:t>курсу</a:t>
            </a:r>
            <a:r>
              <a:rPr lang="uk-UA" sz="2000" dirty="0" smtClean="0"/>
              <a:t>, розробка години курсу потребуватиме від 127 до 267 годин роботи педагога);</a:t>
            </a:r>
          </a:p>
          <a:p>
            <a:pPr>
              <a:spcBef>
                <a:spcPts val="0"/>
              </a:spcBef>
            </a:pPr>
            <a:endParaRPr lang="uk-UA" sz="2000" dirty="0" smtClean="0"/>
          </a:p>
          <a:p>
            <a:pPr>
              <a:spcBef>
                <a:spcPts val="0"/>
              </a:spcBef>
            </a:pPr>
            <a:r>
              <a:rPr lang="uk-UA" sz="2800" dirty="0"/>
              <a:t>технічну реалізацію взаємодії</a:t>
            </a:r>
            <a:r>
              <a:rPr lang="uk-UA" sz="2000" dirty="0" smtClean="0"/>
              <a:t> може забезпечити стандартний набір інструментів: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/>
              <a:t>- наявність віртуального дискового простору;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/>
              <a:t>- наявність календаря з нагадуваннями, сповіщеннями, можливістю додавати порядок денний зустрічі;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/>
              <a:t>- наявність сервісу для </a:t>
            </a:r>
            <a:r>
              <a:rPr lang="uk-UA" sz="2000" dirty="0" err="1" smtClean="0"/>
              <a:t>відеозв’язку</a:t>
            </a:r>
            <a:r>
              <a:rPr lang="uk-UA" sz="2000" dirty="0" smtClean="0"/>
              <a:t>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/>
              <a:t>- наявність сервісу обміну текстовими повідомленнями. </a:t>
            </a:r>
          </a:p>
          <a:p>
            <a:endParaRPr lang="uk-UA" sz="2000" dirty="0" smtClean="0"/>
          </a:p>
          <a:p>
            <a:endParaRPr lang="uk-UA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80" y="2006110"/>
            <a:ext cx="40798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74" y="1954352"/>
            <a:ext cx="1850060" cy="16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53833" y="196770"/>
            <a:ext cx="9653287" cy="6238754"/>
          </a:xfrm>
        </p:spPr>
        <p:txBody>
          <a:bodyPr/>
          <a:lstStyle/>
          <a:p>
            <a:r>
              <a:rPr lang="uk-UA" sz="3200" dirty="0" smtClean="0">
                <a:solidFill>
                  <a:srgbClr val="0067B4"/>
                </a:solidFill>
              </a:rPr>
              <a:t>взаємодія </a:t>
            </a:r>
            <a:r>
              <a:rPr lang="uk-UA" sz="3200" dirty="0">
                <a:solidFill>
                  <a:srgbClr val="0067B4"/>
                </a:solidFill>
              </a:rPr>
              <a:t>між педагогічними працівниками і здобувачами </a:t>
            </a:r>
            <a:r>
              <a:rPr lang="uk-UA" sz="3200" dirty="0" smtClean="0">
                <a:solidFill>
                  <a:srgbClr val="0067B4"/>
                </a:solidFill>
              </a:rPr>
              <a:t>освіти</a:t>
            </a:r>
            <a:endParaRPr lang="uk-UA" sz="3200" dirty="0">
              <a:solidFill>
                <a:srgbClr val="0067B4"/>
              </a:solidFill>
            </a:endParaRPr>
          </a:p>
          <a:p>
            <a:r>
              <a:rPr lang="uk-UA" sz="2000" dirty="0" smtClean="0"/>
              <a:t>розклад освітнього процесу (лекції, зустрічі, консультації, самостійна робота) є доступним для здобувачів освіти;</a:t>
            </a:r>
          </a:p>
          <a:p>
            <a:r>
              <a:rPr lang="uk-UA" sz="2000" dirty="0" smtClean="0"/>
              <a:t>обсяг матеріалів предмета є визначеним і здобувачі освіти про нього поінформовані;</a:t>
            </a:r>
          </a:p>
          <a:p>
            <a:r>
              <a:rPr lang="uk-UA" sz="2000" dirty="0" smtClean="0"/>
              <a:t>вказано орієнтовний необхідний час для вивчення та опрацювання навчальних матеріалів;</a:t>
            </a:r>
          </a:p>
          <a:p>
            <a:r>
              <a:rPr lang="uk-UA" sz="2000" dirty="0" smtClean="0"/>
              <a:t>інструкції щодо виконання завдань зрозумілі здобувачам освіти;</a:t>
            </a:r>
          </a:p>
          <a:p>
            <a:r>
              <a:rPr lang="uk-UA" sz="2000" dirty="0" smtClean="0"/>
              <a:t>очікувані навчальні результати й критерії оцінювання зрозумілі здобувачам освіти; </a:t>
            </a:r>
          </a:p>
          <a:p>
            <a:r>
              <a:rPr lang="uk-UA" sz="2000" dirty="0" smtClean="0"/>
              <a:t>чітко визначені години індивідуальних або групових консультацій; чітко визначені організаційні технічні параметри (адреси і права доступу, надсилання, формат виконання).</a:t>
            </a:r>
            <a:endParaRPr lang="uk-UA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71" y="1625742"/>
            <a:ext cx="18478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68" y="475205"/>
            <a:ext cx="40798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0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73752" y="474562"/>
            <a:ext cx="8958806" cy="5382228"/>
          </a:xfrm>
        </p:spPr>
        <p:txBody>
          <a:bodyPr/>
          <a:lstStyle/>
          <a:p>
            <a:r>
              <a:rPr lang="uk-UA" sz="3200" dirty="0" smtClean="0">
                <a:solidFill>
                  <a:srgbClr val="0067B4"/>
                </a:solidFill>
              </a:rPr>
              <a:t>взаємодія </a:t>
            </a:r>
            <a:r>
              <a:rPr lang="uk-UA" sz="3200" dirty="0">
                <a:solidFill>
                  <a:srgbClr val="0067B4"/>
                </a:solidFill>
              </a:rPr>
              <a:t>між здобувачами </a:t>
            </a:r>
            <a:r>
              <a:rPr lang="uk-UA" sz="3200" dirty="0" smtClean="0">
                <a:solidFill>
                  <a:srgbClr val="0067B4"/>
                </a:solidFill>
              </a:rPr>
              <a:t>освіти</a:t>
            </a:r>
            <a:endParaRPr lang="uk-UA" sz="3200" dirty="0">
              <a:solidFill>
                <a:srgbClr val="0067B4"/>
              </a:solidFill>
            </a:endParaRPr>
          </a:p>
          <a:p>
            <a:r>
              <a:rPr lang="uk-UA" sz="2400" dirty="0" smtClean="0"/>
              <a:t>навчальний предмет передбачає завдання, які мають виконуватись у співпраці зі здобувачами освіти;</a:t>
            </a:r>
          </a:p>
          <a:p>
            <a:r>
              <a:rPr lang="uk-UA" sz="2400" dirty="0" smtClean="0"/>
              <a:t>серед методів викладання використовуються інтерактивні, групові та методи кооперативного навчання;</a:t>
            </a:r>
          </a:p>
          <a:p>
            <a:r>
              <a:rPr lang="uk-UA" sz="2400" dirty="0" smtClean="0"/>
              <a:t>здобувачі освіти мають доступ і вміють користуватися всіма сервісами, які використовує заклад освіти.</a:t>
            </a:r>
            <a:endParaRPr lang="uk-UA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66" y="1729914"/>
            <a:ext cx="18478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06" y="735857"/>
            <a:ext cx="4079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98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77924" y="324091"/>
            <a:ext cx="9039828" cy="5777709"/>
          </a:xfrm>
        </p:spPr>
        <p:txBody>
          <a:bodyPr/>
          <a:lstStyle/>
          <a:p>
            <a:r>
              <a:rPr lang="uk-UA" sz="3200" dirty="0">
                <a:solidFill>
                  <a:srgbClr val="0067B4"/>
                </a:solidFill>
              </a:rPr>
              <a:t>Організація освітнього процесу при змішаному навчанні:</a:t>
            </a:r>
          </a:p>
          <a:p>
            <a:r>
              <a:rPr lang="uk-UA" sz="2000" dirty="0" smtClean="0"/>
              <a:t>технічна підтримка змішаного навчання – інсталяція та налаштування системи управління навчанням;</a:t>
            </a:r>
          </a:p>
          <a:p>
            <a:r>
              <a:rPr lang="uk-UA" sz="2000" dirty="0" smtClean="0"/>
              <a:t>забезпечення доступу до системи управління навчанням всіх учасників освітнього процесу;</a:t>
            </a:r>
          </a:p>
          <a:p>
            <a:r>
              <a:rPr lang="uk-UA" sz="2000" dirty="0" smtClean="0"/>
              <a:t>забезпечення у закладі освіти підключення до мережі Інтернет;</a:t>
            </a:r>
          </a:p>
          <a:p>
            <a:r>
              <a:rPr lang="uk-UA" sz="2000" dirty="0" smtClean="0"/>
              <a:t>забезпечення педагогам вільного доступу до комп’ютерів у закладі освіти;</a:t>
            </a:r>
          </a:p>
          <a:p>
            <a:r>
              <a:rPr lang="uk-UA" sz="2000" dirty="0" smtClean="0"/>
              <a:t>забезпечення організації навчання педагогів з розвитку </a:t>
            </a:r>
            <a:r>
              <a:rPr lang="uk-UA" sz="2000" dirty="0"/>
              <a:t>цифрової </a:t>
            </a:r>
            <a:r>
              <a:rPr lang="uk-UA" sz="2000" dirty="0" smtClean="0"/>
              <a:t>компетентності;</a:t>
            </a:r>
          </a:p>
          <a:p>
            <a:r>
              <a:rPr lang="uk-UA" sz="2000" dirty="0" smtClean="0"/>
              <a:t>створення системи комунікації між усіма учасниками освітнього процесу.</a:t>
            </a:r>
            <a:endParaRPr lang="uk-UA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95" y="1841521"/>
            <a:ext cx="2646362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0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94612" y="520861"/>
            <a:ext cx="8414796" cy="5580939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Адаптація розкладу до змішаного навчання</a:t>
            </a:r>
          </a:p>
          <a:p>
            <a:r>
              <a:rPr lang="uk-UA" sz="2000" dirty="0">
                <a:solidFill>
                  <a:srgbClr val="0070C0"/>
                </a:solidFill>
              </a:rPr>
              <a:t>Вивчення теоретичного матеріалу</a:t>
            </a:r>
            <a:r>
              <a:rPr lang="uk-UA" sz="2000" dirty="0" smtClean="0"/>
              <a:t>, необхідного матеріалу для виконання практичних завдань (лекції – синхронно або асинхронно; самостійна робота – дистанційно; робота в малих групах – дистанційно або очно.</a:t>
            </a:r>
          </a:p>
          <a:p>
            <a:r>
              <a:rPr lang="uk-UA" sz="2000" dirty="0">
                <a:solidFill>
                  <a:srgbClr val="0070C0"/>
                </a:solidFill>
              </a:rPr>
              <a:t>Формування практичних навичок </a:t>
            </a:r>
            <a:r>
              <a:rPr lang="uk-UA" sz="2000" dirty="0" smtClean="0"/>
              <a:t>(практичні заняття в лабораторіях, майстернях – очно, індивідуально або малих групах; виробнича практика на базі підприємств, організацій</a:t>
            </a:r>
            <a:r>
              <a:rPr lang="uk-UA" sz="2000" dirty="0"/>
              <a:t> сфери </a:t>
            </a:r>
            <a:r>
              <a:rPr lang="uk-UA" sz="2000" dirty="0" smtClean="0"/>
              <a:t>обслуговування – індивідуально або в малих групах).</a:t>
            </a:r>
          </a:p>
          <a:p>
            <a:r>
              <a:rPr lang="uk-UA" sz="2000" dirty="0">
                <a:solidFill>
                  <a:srgbClr val="0070C0"/>
                </a:solidFill>
              </a:rPr>
              <a:t>Консультації та рефлексії </a:t>
            </a:r>
            <a:r>
              <a:rPr lang="uk-UA" sz="2000" dirty="0" smtClean="0"/>
              <a:t>– дистанційно або очно.</a:t>
            </a:r>
          </a:p>
          <a:p>
            <a:r>
              <a:rPr lang="uk-UA" sz="2000" dirty="0">
                <a:solidFill>
                  <a:srgbClr val="0070C0"/>
                </a:solidFill>
              </a:rPr>
              <a:t>Додаткові заняття </a:t>
            </a:r>
            <a:r>
              <a:rPr lang="uk-UA" sz="2000" dirty="0" smtClean="0"/>
              <a:t>– індивідуально або в малих групах дистанційно або очно.</a:t>
            </a:r>
          </a:p>
          <a:p>
            <a:endParaRPr lang="uk-UA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32" y="1724588"/>
            <a:ext cx="2017712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8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760072" y="215203"/>
            <a:ext cx="6960400" cy="9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uk-UA" sz="4000" dirty="0" smtClean="0">
                <a:solidFill>
                  <a:srgbClr val="0059C4"/>
                </a:solidFill>
              </a:rPr>
              <a:t>Нормативні документи</a:t>
            </a:r>
            <a:endParaRPr sz="4000" dirty="0">
              <a:solidFill>
                <a:srgbClr val="0059C4"/>
              </a:solidFill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372126" y="1448465"/>
            <a:ext cx="4423239" cy="2479932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 smtClean="0">
                <a:solidFill>
                  <a:srgbClr val="0067B4"/>
                </a:solidFill>
                <a:hlinkClick r:id="rId3"/>
              </a:rPr>
              <a:t>ЛИСТ МОНУ ВІД 16.08.2023 № 1</a:t>
            </a:r>
            <a:r>
              <a:rPr lang="en-US" sz="1800" b="1" dirty="0" smtClean="0">
                <a:solidFill>
                  <a:srgbClr val="0067B4"/>
                </a:solidFill>
                <a:hlinkClick r:id="rId3"/>
              </a:rPr>
              <a:t>/</a:t>
            </a:r>
            <a:r>
              <a:rPr lang="uk-UA" sz="1800" b="1" dirty="0" smtClean="0">
                <a:solidFill>
                  <a:srgbClr val="0067B4"/>
                </a:solidFill>
                <a:hlinkClick r:id="rId3"/>
              </a:rPr>
              <a:t>12186-23 </a:t>
            </a:r>
            <a:endParaRPr lang="uk-UA" sz="1800" b="1" dirty="0" smtClean="0">
              <a:solidFill>
                <a:srgbClr val="0067B4"/>
              </a:solidFill>
            </a:endParaRPr>
          </a:p>
          <a:p>
            <a:pPr marL="0" indent="0">
              <a:buNone/>
            </a:pPr>
            <a:r>
              <a:rPr lang="ru-RU" sz="1800" dirty="0">
                <a:latin typeface="Century Gothic" pitchFamily="34" charset="0"/>
              </a:rPr>
              <a:t>Про </a:t>
            </a:r>
            <a:r>
              <a:rPr lang="ru-RU" sz="1800" dirty="0" err="1" smtClean="0">
                <a:latin typeface="Century Gothic" pitchFamily="34" charset="0"/>
              </a:rPr>
              <a:t>організацію</a:t>
            </a:r>
            <a:r>
              <a:rPr lang="ru-RU" sz="1800" dirty="0" smtClean="0">
                <a:latin typeface="Century Gothic" pitchFamily="34" charset="0"/>
              </a:rPr>
              <a:t> 2023/2024 </a:t>
            </a:r>
            <a:r>
              <a:rPr lang="ru-RU" sz="1800" dirty="0" err="1" smtClean="0">
                <a:latin typeface="Century Gothic" pitchFamily="34" charset="0"/>
              </a:rPr>
              <a:t>навчального</a:t>
            </a:r>
            <a:r>
              <a:rPr lang="ru-RU" sz="1800" dirty="0" smtClean="0">
                <a:latin typeface="Century Gothic" pitchFamily="34" charset="0"/>
              </a:rPr>
              <a:t> року в закладах </a:t>
            </a:r>
            <a:r>
              <a:rPr lang="ru-RU" sz="1800" dirty="0" err="1" smtClean="0">
                <a:latin typeface="Century Gothic" pitchFamily="34" charset="0"/>
              </a:rPr>
              <a:t>середньої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освіти</a:t>
            </a:r>
            <a:endParaRPr lang="ru-RU" sz="1800" dirty="0">
              <a:latin typeface="Century Gothic" pitchFamily="34" charset="0"/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5" name="Google Shape;154;p15"/>
          <p:cNvSpPr txBox="1">
            <a:spLocks/>
          </p:cNvSpPr>
          <p:nvPr/>
        </p:nvSpPr>
        <p:spPr>
          <a:xfrm>
            <a:off x="1476743" y="5188741"/>
            <a:ext cx="6637244" cy="94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443" marR="0" lvl="0" indent="-4232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8900" marR="0" lvl="1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828346" marR="0" lvl="2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437798" marR="0" lvl="3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3047240" marR="0" lvl="4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3656683" marR="0" lvl="5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4266133" marR="0" lvl="6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4875581" marR="0" lvl="7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5485038" marR="0" lvl="8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endParaRPr lang="uk-UA" sz="1800" dirty="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0" y="1784131"/>
            <a:ext cx="6809220" cy="34046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47" y="1129025"/>
            <a:ext cx="3758408" cy="471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574876" y="547835"/>
            <a:ext cx="6960400" cy="9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uk-UA" sz="4000" dirty="0" smtClean="0">
                <a:solidFill>
                  <a:srgbClr val="0067B4"/>
                </a:solidFill>
              </a:rPr>
              <a:t>Нормативні документи</a:t>
            </a:r>
            <a:endParaRPr sz="4000" dirty="0">
              <a:solidFill>
                <a:srgbClr val="0067B4"/>
              </a:solidFill>
            </a:endParaRPr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180378" y="1701364"/>
            <a:ext cx="6637244" cy="1229062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>
                <a:solidFill>
                  <a:srgbClr val="000000"/>
                </a:solidFill>
              </a:rPr>
              <a:t>ЛИСТ МОНУ ВІД </a:t>
            </a:r>
            <a:r>
              <a:rPr lang="uk-UA" sz="1800" b="1" dirty="0" smtClean="0">
                <a:solidFill>
                  <a:srgbClr val="000000"/>
                </a:solidFill>
              </a:rPr>
              <a:t>19.08.2022 </a:t>
            </a:r>
            <a:r>
              <a:rPr lang="uk-UA" sz="1800" b="1" dirty="0">
                <a:solidFill>
                  <a:srgbClr val="000000"/>
                </a:solidFill>
              </a:rPr>
              <a:t>№ 1</a:t>
            </a:r>
            <a:r>
              <a:rPr lang="en-US" sz="1800" b="1" dirty="0" smtClean="0">
                <a:solidFill>
                  <a:srgbClr val="000000"/>
                </a:solidFill>
              </a:rPr>
              <a:t>/</a:t>
            </a:r>
            <a:r>
              <a:rPr lang="uk-UA" sz="1800" b="1" dirty="0" smtClean="0">
                <a:solidFill>
                  <a:srgbClr val="000000"/>
                </a:solidFill>
              </a:rPr>
              <a:t>9530-22 </a:t>
            </a:r>
            <a:endParaRPr lang="uk-UA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1800" dirty="0">
                <a:latin typeface="Century Gothic" pitchFamily="34" charset="0"/>
              </a:rPr>
              <a:t>ІНСТРУКТИВНО-МЕТОДИЧНІ </a:t>
            </a:r>
            <a:r>
              <a:rPr lang="ru-RU" sz="1800" dirty="0" smtClean="0">
                <a:latin typeface="Century Gothic" pitchFamily="34" charset="0"/>
              </a:rPr>
              <a:t>РЕКОМ ЕНДАЦІЇ  </a:t>
            </a:r>
            <a:r>
              <a:rPr lang="ru-RU" sz="1800" dirty="0" err="1" smtClean="0">
                <a:latin typeface="Century Gothic" pitchFamily="34" charset="0"/>
              </a:rPr>
              <a:t>щодо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організації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освітнього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процесу</a:t>
            </a:r>
            <a:r>
              <a:rPr lang="ru-RU" sz="1800" dirty="0">
                <a:latin typeface="Century Gothic" pitchFamily="34" charset="0"/>
              </a:rPr>
              <a:t> та </a:t>
            </a:r>
            <a:r>
              <a:rPr lang="ru-RU" sz="1800" dirty="0" err="1" smtClean="0">
                <a:latin typeface="Century Gothic" pitchFamily="34" charset="0"/>
              </a:rPr>
              <a:t>викладання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навчальних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предметів</a:t>
            </a:r>
            <a:r>
              <a:rPr lang="ru-RU" sz="1800" dirty="0">
                <a:latin typeface="Century Gothic" pitchFamily="34" charset="0"/>
              </a:rPr>
              <a:t> у закладах </a:t>
            </a:r>
            <a:r>
              <a:rPr lang="ru-RU" sz="1800" dirty="0" err="1">
                <a:latin typeface="Century Gothic" pitchFamily="34" charset="0"/>
              </a:rPr>
              <a:t>загальної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середньої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освіти</a:t>
            </a:r>
            <a:r>
              <a:rPr lang="ru-RU" sz="1800" dirty="0" smtClean="0">
                <a:latin typeface="Century Gothic" pitchFamily="34" charset="0"/>
              </a:rPr>
              <a:t> у </a:t>
            </a:r>
            <a:r>
              <a:rPr lang="ru-RU" sz="1800" dirty="0">
                <a:latin typeface="Century Gothic" pitchFamily="34" charset="0"/>
              </a:rPr>
              <a:t>2022/2023 </a:t>
            </a:r>
            <a:r>
              <a:rPr lang="ru-RU" sz="1800" dirty="0" err="1">
                <a:latin typeface="Century Gothic" pitchFamily="34" charset="0"/>
              </a:rPr>
              <a:t>навчальному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році</a:t>
            </a:r>
            <a:endParaRPr lang="uk-UA" sz="1800" dirty="0">
              <a:latin typeface="Century Gothic" pitchFamily="34" charset="0"/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14" name="Google Shape;154;p15"/>
          <p:cNvSpPr txBox="1">
            <a:spLocks/>
          </p:cNvSpPr>
          <p:nvPr/>
        </p:nvSpPr>
        <p:spPr>
          <a:xfrm>
            <a:off x="203528" y="3668756"/>
            <a:ext cx="6637244" cy="158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443" marR="0" lvl="0" indent="-4232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1218900" marR="0" lvl="1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828346" marR="0" lvl="2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￮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437798" marR="0" lvl="3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3047240" marR="0" lvl="4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3656683" marR="0" lvl="5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4266133" marR="0" lvl="6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4875581" marR="0" lvl="7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5485038" marR="0" lvl="8" indent="-423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9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r>
              <a:rPr lang="uk-UA" sz="1800" b="1" dirty="0" smtClean="0"/>
              <a:t>ЛИСТ  МОНУ ВІД 14.08.2023 № 1/12038-23</a:t>
            </a:r>
          </a:p>
          <a:p>
            <a:pPr marL="0" indent="0">
              <a:buClr>
                <a:srgbClr val="0067B4"/>
              </a:buClr>
              <a:buSzPct val="100000"/>
              <a:buNone/>
            </a:pPr>
            <a:r>
              <a:rPr lang="uk-UA" sz="1800" b="1" dirty="0" smtClean="0"/>
              <a:t> </a:t>
            </a:r>
            <a:r>
              <a:rPr lang="ru-RU" sz="1800" dirty="0">
                <a:latin typeface="Century Gothic" pitchFamily="34" charset="0"/>
              </a:rPr>
              <a:t>Про </a:t>
            </a:r>
            <a:r>
              <a:rPr lang="ru-RU" sz="1800" dirty="0" err="1">
                <a:latin typeface="Century Gothic" pitchFamily="34" charset="0"/>
              </a:rPr>
              <a:t>переліки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навчальної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літератури</a:t>
            </a:r>
            <a:r>
              <a:rPr lang="ru-RU" sz="1800" dirty="0">
                <a:latin typeface="Century Gothic" pitchFamily="34" charset="0"/>
              </a:rPr>
              <a:t> та </a:t>
            </a:r>
            <a:r>
              <a:rPr lang="ru-RU" sz="1800" dirty="0" err="1">
                <a:latin typeface="Century Gothic" pitchFamily="34" charset="0"/>
              </a:rPr>
              <a:t>навчальних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програм</a:t>
            </a:r>
            <a:r>
              <a:rPr lang="ru-RU" sz="1800" dirty="0">
                <a:latin typeface="Century Gothic" pitchFamily="34" charset="0"/>
              </a:rPr>
              <a:t>, </a:t>
            </a:r>
            <a:r>
              <a:rPr lang="ru-RU" sz="1800" dirty="0" err="1">
                <a:latin typeface="Century Gothic" pitchFamily="34" charset="0"/>
              </a:rPr>
              <a:t>рекомендованих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Міністерством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освіти</a:t>
            </a:r>
            <a:r>
              <a:rPr lang="ru-RU" sz="1800" dirty="0">
                <a:latin typeface="Century Gothic" pitchFamily="34" charset="0"/>
              </a:rPr>
              <a:t> і науки </a:t>
            </a:r>
            <a:r>
              <a:rPr lang="ru-RU" sz="1800" dirty="0" err="1">
                <a:latin typeface="Century Gothic" pitchFamily="34" charset="0"/>
              </a:rPr>
              <a:t>України</a:t>
            </a:r>
            <a:r>
              <a:rPr lang="ru-RU" sz="1800" dirty="0">
                <a:latin typeface="Century Gothic" pitchFamily="34" charset="0"/>
              </a:rPr>
              <a:t> для </a:t>
            </a:r>
            <a:r>
              <a:rPr lang="ru-RU" sz="1800" dirty="0" err="1">
                <a:latin typeface="Century Gothic" pitchFamily="34" charset="0"/>
              </a:rPr>
              <a:t>використання</a:t>
            </a:r>
            <a:r>
              <a:rPr lang="ru-RU" sz="1800" dirty="0">
                <a:latin typeface="Century Gothic" pitchFamily="34" charset="0"/>
              </a:rPr>
              <a:t> в </a:t>
            </a:r>
            <a:r>
              <a:rPr lang="ru-RU" sz="1800" dirty="0" err="1">
                <a:latin typeface="Century Gothic" pitchFamily="34" charset="0"/>
              </a:rPr>
              <a:t>освітньому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процесі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закладів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освіти</a:t>
            </a:r>
            <a:r>
              <a:rPr lang="ru-RU" sz="1800" dirty="0">
                <a:latin typeface="Century Gothic" pitchFamily="34" charset="0"/>
              </a:rPr>
              <a:t> у 2023/2024 </a:t>
            </a:r>
            <a:r>
              <a:rPr lang="ru-RU" sz="1800" dirty="0" err="1">
                <a:latin typeface="Century Gothic" pitchFamily="34" charset="0"/>
              </a:rPr>
              <a:t>навчальному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ru-RU" sz="1800" dirty="0" err="1">
                <a:latin typeface="Century Gothic" pitchFamily="34" charset="0"/>
              </a:rPr>
              <a:t>році</a:t>
            </a:r>
            <a:r>
              <a:rPr lang="ru-RU" sz="1800" dirty="0">
                <a:latin typeface="Century Gothic" pitchFamily="34" charset="0"/>
              </a:rPr>
              <a:t> </a:t>
            </a:r>
            <a:r>
              <a:rPr lang="en-US" sz="1800" u="sng" dirty="0" smtClean="0">
                <a:solidFill>
                  <a:srgbClr val="0067B4"/>
                </a:solidFill>
              </a:rPr>
              <a:t>https</a:t>
            </a:r>
            <a:r>
              <a:rPr lang="en-US" sz="1800" u="sng" dirty="0">
                <a:solidFill>
                  <a:srgbClr val="0067B4"/>
                </a:solidFill>
              </a:rPr>
              <a:t>://imzo.gov.ua/kataloh-nadannia-hryfiv/</a:t>
            </a:r>
            <a:endParaRPr lang="uk-UA" sz="1600" dirty="0">
              <a:latin typeface="Century Gothic" pitchFamily="34" charset="0"/>
            </a:endParaRPr>
          </a:p>
          <a:p>
            <a:pPr marL="285750" indent="-285750">
              <a:buClr>
                <a:srgbClr val="0067B4"/>
              </a:buClr>
              <a:buSzPct val="100000"/>
              <a:buFont typeface="Wingdings" pitchFamily="2" charset="2"/>
              <a:buChar char="§"/>
            </a:pPr>
            <a:endParaRPr lang="uk-UA" sz="1500" dirty="0">
              <a:latin typeface="Century Gothic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0" y="1784131"/>
            <a:ext cx="6809220" cy="34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1679237"/>
            <a:ext cx="5319370" cy="4131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44" y="362603"/>
            <a:ext cx="4721251" cy="6280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5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32640" y="312517"/>
            <a:ext cx="9693456" cy="6435524"/>
          </a:xfrm>
        </p:spPr>
        <p:txBody>
          <a:bodyPr/>
          <a:lstStyle/>
          <a:p>
            <a:pPr algn="ctr">
              <a:buSzPct val="100000"/>
              <a:defRPr/>
            </a:pPr>
            <a:r>
              <a:rPr lang="uk-UA" altLang="ru-RU" sz="2000" dirty="0">
                <a:solidFill>
                  <a:srgbClr val="0067B4"/>
                </a:solidFill>
              </a:rPr>
              <a:t>Алгоритм організації освітнього процесу з використанням технологій дистанційного навчання та змішаного навчання:</a:t>
            </a: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solidFill>
                  <a:srgbClr val="0059C4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Наказ про організацію освітнього </a:t>
            </a:r>
            <a:r>
              <a:rPr lang="uk-UA" altLang="ru-RU" sz="1600" dirty="0" smtClean="0">
                <a:latin typeface="Times New Roman" pitchFamily="16" charset="0"/>
                <a:cs typeface="Times New Roman" pitchFamily="16" charset="0"/>
              </a:rPr>
              <a:t>процесу у 2023/2024 </a:t>
            </a:r>
            <a:r>
              <a:rPr lang="uk-UA" altLang="ru-RU" sz="1600" dirty="0" err="1" smtClean="0">
                <a:latin typeface="Times New Roman" pitchFamily="16" charset="0"/>
                <a:cs typeface="Times New Roman" pitchFamily="16" charset="0"/>
              </a:rPr>
              <a:t>н.р</a:t>
            </a:r>
            <a:r>
              <a:rPr lang="uk-UA" altLang="ru-RU" sz="1600" dirty="0" smtClean="0">
                <a:latin typeface="Times New Roman" pitchFamily="16" charset="0"/>
                <a:cs typeface="Times New Roman" pitchFamily="16" charset="0"/>
              </a:rPr>
              <a:t>.</a:t>
            </a:r>
            <a:endParaRPr lang="uk-UA" altLang="ru-RU" sz="1600" dirty="0">
              <a:latin typeface="Times New Roman" pitchFamily="16" charset="0"/>
              <a:cs typeface="Times New Roman" pitchFamily="16" charset="0"/>
            </a:endParaRP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В</a:t>
            </a:r>
            <a:r>
              <a:rPr lang="ru-RU" altLang="ru-RU" sz="1600" dirty="0" err="1">
                <a:latin typeface="Times New Roman" pitchFamily="16" charset="0"/>
                <a:cs typeface="Times New Roman" pitchFamily="16" charset="0"/>
              </a:rPr>
              <a:t>изначення</a:t>
            </a:r>
            <a:r>
              <a:rPr lang="ru-RU" altLang="ru-RU" sz="1600" dirty="0">
                <a:latin typeface="Times New Roman" pitchFamily="16" charset="0"/>
                <a:cs typeface="Times New Roman" pitchFamily="16" charset="0"/>
              </a:rPr>
              <a:t> режиму </a:t>
            </a:r>
            <a:r>
              <a:rPr lang="ru-RU" altLang="ru-RU" sz="1600" dirty="0" err="1">
                <a:latin typeface="Times New Roman" pitchFamily="16" charset="0"/>
                <a:cs typeface="Times New Roman" pitchFamily="16" charset="0"/>
              </a:rPr>
              <a:t>роботи</a:t>
            </a:r>
            <a:r>
              <a:rPr lang="ru-RU" altLang="ru-RU" sz="1600" dirty="0">
                <a:latin typeface="Times New Roman" pitchFamily="16" charset="0"/>
                <a:cs typeface="Times New Roman" pitchFamily="16" charset="0"/>
              </a:rPr>
              <a:t> закладу </a:t>
            </a:r>
            <a:r>
              <a:rPr lang="ru-RU" altLang="ru-RU" sz="1600" dirty="0" err="1">
                <a:latin typeface="Times New Roman" pitchFamily="16" charset="0"/>
                <a:cs typeface="Times New Roman" pitchFamily="16" charset="0"/>
              </a:rPr>
              <a:t>освіти</a:t>
            </a:r>
            <a:r>
              <a:rPr lang="ru-RU" altLang="ru-RU" sz="1600" dirty="0">
                <a:latin typeface="Times New Roman" pitchFamily="16" charset="0"/>
                <a:cs typeface="Times New Roman" pitchFamily="16" charset="0"/>
              </a:rPr>
              <a:t> з </a:t>
            </a:r>
            <a:r>
              <a:rPr lang="ru-RU" altLang="ru-RU" sz="1600" dirty="0" err="1">
                <a:latin typeface="Times New Roman" pitchFamily="16" charset="0"/>
                <a:cs typeface="Times New Roman" pitchFamily="16" charset="0"/>
              </a:rPr>
              <a:t>урахуванням</a:t>
            </a:r>
            <a:r>
              <a:rPr lang="ru-RU" altLang="ru-RU" sz="16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600" dirty="0" err="1">
                <a:latin typeface="Times New Roman" pitchFamily="16" charset="0"/>
                <a:cs typeface="Times New Roman" pitchFamily="16" charset="0"/>
              </a:rPr>
              <a:t>особливостей</a:t>
            </a:r>
            <a:r>
              <a:rPr lang="ru-RU" altLang="ru-RU" sz="16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600" dirty="0" err="1">
                <a:latin typeface="Times New Roman" pitchFamily="16" charset="0"/>
                <a:cs typeface="Times New Roman" pitchFamily="16" charset="0"/>
              </a:rPr>
              <a:t>організації</a:t>
            </a:r>
            <a:r>
              <a:rPr lang="ru-RU" altLang="ru-RU" sz="16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600" dirty="0" err="1" smtClean="0">
                <a:latin typeface="Times New Roman" pitchFamily="16" charset="0"/>
                <a:cs typeface="Times New Roman" pitchFamily="16" charset="0"/>
              </a:rPr>
              <a:t>освітнього</a:t>
            </a:r>
            <a:r>
              <a:rPr lang="ru-RU" altLang="ru-RU" sz="16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sz="1600" dirty="0" err="1" smtClean="0">
                <a:latin typeface="Times New Roman" pitchFamily="16" charset="0"/>
                <a:cs typeface="Times New Roman" pitchFamily="16" charset="0"/>
              </a:rPr>
              <a:t>процусу</a:t>
            </a:r>
            <a:r>
              <a:rPr lang="ru-RU" altLang="ru-RU" sz="1600" dirty="0" smtClean="0">
                <a:latin typeface="Times New Roman" pitchFamily="16" charset="0"/>
                <a:cs typeface="Times New Roman" pitchFamily="16" charset="0"/>
              </a:rPr>
              <a:t>.</a:t>
            </a:r>
            <a:endParaRPr lang="ru-RU" altLang="ru-RU" sz="1600" dirty="0">
              <a:latin typeface="Times New Roman" pitchFamily="16" charset="0"/>
              <a:cs typeface="Times New Roman" pitchFamily="16" charset="0"/>
            </a:endParaRP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Визначення переліку предметів, вивчення яких буде здійснюватися за допомогою технологій дистанційного навчання.</a:t>
            </a: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Складання переліку ресурсів для реалізації технологій дистанційного навчання.</a:t>
            </a: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Створення бази електронних адрес здобувачів освіти, посилань, де буде здійснено навчання з предметів.</a:t>
            </a: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Створення окремих класів на платформі педагогами та </a:t>
            </a:r>
            <a:r>
              <a:rPr lang="uk-UA" altLang="ru-RU" sz="16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бази </a:t>
            </a:r>
            <a:r>
              <a:rPr lang="uk-UA" altLang="ru-RU" sz="1600" dirty="0" smtClean="0">
                <a:latin typeface="Times New Roman" pitchFamily="16" charset="0"/>
                <a:cs typeface="Times New Roman" pitchFamily="16" charset="0"/>
              </a:rPr>
              <a:t> доступу </a:t>
            </a: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до цих класів.</a:t>
            </a: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Проведення інструктажів з педагогічними працівниками щодо використання технологій дистанційного </a:t>
            </a:r>
            <a:r>
              <a:rPr lang="uk-UA" altLang="ru-RU" sz="1600" dirty="0" smtClean="0">
                <a:latin typeface="Times New Roman" pitchFamily="16" charset="0"/>
                <a:cs typeface="Times New Roman" pitchFamily="16" charset="0"/>
              </a:rPr>
              <a:t> та змішаного навчання</a:t>
            </a: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Організоване інформування здобувачів освіти щодо змін в організації освітнього процесу.</a:t>
            </a: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Розроблення інструкцій та проведення інструктажів зі здобувачами освіти щодо організації </a:t>
            </a:r>
            <a:r>
              <a:rPr lang="uk-UA" altLang="ru-RU" sz="1600" dirty="0" smtClean="0">
                <a:latin typeface="Times New Roman" pitchFamily="16" charset="0"/>
                <a:cs typeface="Times New Roman" pitchFamily="16" charset="0"/>
              </a:rPr>
              <a:t>освітнього процесу.</a:t>
            </a:r>
            <a:endParaRPr lang="uk-UA" altLang="ru-RU" sz="1600" dirty="0">
              <a:latin typeface="Times New Roman" pitchFamily="16" charset="0"/>
              <a:cs typeface="Times New Roman" pitchFamily="16" charset="0"/>
            </a:endParaRP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Розміщення на сайті закладу освіти електронних версій підручників, електронних освітніх ресурсів.</a:t>
            </a:r>
          </a:p>
          <a:p>
            <a:pPr marL="895193" indent="-285750" algn="just">
              <a:buClr>
                <a:srgbClr val="0059C4"/>
              </a:buClr>
              <a:buSzPct val="100000"/>
              <a:buFont typeface="Wingdings" pitchFamily="2" charset="2"/>
              <a:buChar char="ü"/>
              <a:defRPr/>
            </a:pPr>
            <a:r>
              <a:rPr lang="uk-UA" altLang="ru-RU" sz="1600" dirty="0">
                <a:latin typeface="Times New Roman" pitchFamily="16" charset="0"/>
                <a:cs typeface="Times New Roman" pitchFamily="16" charset="0"/>
              </a:rPr>
              <a:t> Розробка системи моніторингу та контролю за освітнім процесом.</a:t>
            </a:r>
          </a:p>
          <a:p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40" y="1537836"/>
            <a:ext cx="1371600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2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55716" y="0"/>
            <a:ext cx="8715737" cy="6516546"/>
          </a:xfrm>
        </p:spPr>
        <p:txBody>
          <a:bodyPr/>
          <a:lstStyle/>
          <a:p>
            <a:pPr marL="84633" indent="0" algn="ctr">
              <a:buNone/>
            </a:pPr>
            <a:r>
              <a:rPr lang="ru-RU" altLang="ru-RU" sz="3200" dirty="0">
                <a:solidFill>
                  <a:srgbClr val="000099"/>
                </a:solidFill>
                <a:cs typeface="Times New Roman" pitchFamily="16" charset="0"/>
              </a:rPr>
              <a:t>Заклад </a:t>
            </a:r>
            <a:r>
              <a:rPr lang="ru-RU" altLang="ru-RU" sz="3200" dirty="0" err="1">
                <a:solidFill>
                  <a:srgbClr val="000099"/>
                </a:solidFill>
                <a:cs typeface="Times New Roman" pitchFamily="16" charset="0"/>
              </a:rPr>
              <a:t>освіти</a:t>
            </a:r>
            <a:r>
              <a:rPr lang="ru-RU" altLang="ru-RU" sz="3200" dirty="0">
                <a:solidFill>
                  <a:srgbClr val="000099"/>
                </a:solidFill>
                <a:cs typeface="Times New Roman" pitchFamily="16" charset="0"/>
              </a:rPr>
              <a:t> у рамках </a:t>
            </a:r>
            <a:r>
              <a:rPr lang="ru-RU" altLang="ru-RU" sz="3200" dirty="0" err="1">
                <a:solidFill>
                  <a:srgbClr val="000099"/>
                </a:solidFill>
                <a:cs typeface="Times New Roman" pitchFamily="16" charset="0"/>
              </a:rPr>
              <a:t>власної</a:t>
            </a:r>
            <a:r>
              <a:rPr lang="ru-RU" altLang="ru-RU" sz="3200" dirty="0">
                <a:solidFill>
                  <a:srgbClr val="000099"/>
                </a:solidFill>
                <a:cs typeface="Times New Roman" pitchFamily="16" charset="0"/>
              </a:rPr>
              <a:t> </a:t>
            </a:r>
            <a:r>
              <a:rPr lang="ru-RU" altLang="ru-RU" sz="3200" dirty="0" err="1">
                <a:solidFill>
                  <a:srgbClr val="000099"/>
                </a:solidFill>
                <a:cs typeface="Times New Roman" pitchFamily="16" charset="0"/>
              </a:rPr>
              <a:t>автономії</a:t>
            </a:r>
            <a:r>
              <a:rPr lang="ru-RU" altLang="ru-RU" sz="3200" dirty="0">
                <a:solidFill>
                  <a:srgbClr val="000099"/>
                </a:solidFill>
                <a:cs typeface="Times New Roman" pitchFamily="16" charset="0"/>
              </a:rPr>
              <a:t> </a:t>
            </a:r>
            <a:r>
              <a:rPr lang="ru-RU" altLang="ru-RU" sz="3200" dirty="0" err="1">
                <a:solidFill>
                  <a:srgbClr val="000099"/>
                </a:solidFill>
                <a:cs typeface="Times New Roman" pitchFamily="16" charset="0"/>
              </a:rPr>
              <a:t>має</a:t>
            </a:r>
            <a:r>
              <a:rPr lang="ru-RU" altLang="ru-RU" sz="3200" dirty="0">
                <a:solidFill>
                  <a:srgbClr val="000099"/>
                </a:solidFill>
                <a:cs typeface="Times New Roman" pitchFamily="16" charset="0"/>
              </a:rPr>
              <a:t> </a:t>
            </a:r>
            <a:r>
              <a:rPr lang="ru-RU" altLang="ru-RU" sz="3200" dirty="0" err="1">
                <a:solidFill>
                  <a:srgbClr val="000099"/>
                </a:solidFill>
                <a:cs typeface="Times New Roman" pitchFamily="16" charset="0"/>
              </a:rPr>
              <a:t>можливість</a:t>
            </a:r>
            <a:r>
              <a:rPr lang="ru-RU" altLang="ru-RU" sz="3200" dirty="0">
                <a:solidFill>
                  <a:srgbClr val="000099"/>
                </a:solidFill>
                <a:cs typeface="Times New Roman" pitchFamily="16" charset="0"/>
              </a:rPr>
              <a:t>:</a:t>
            </a:r>
          </a:p>
          <a:p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84"/>
            <a:ext cx="3137503" cy="178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65" y="5065508"/>
            <a:ext cx="9632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83" y="5978021"/>
            <a:ext cx="106330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15" y="1174530"/>
            <a:ext cx="65786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35" y="2495590"/>
            <a:ext cx="71755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18" y="3708440"/>
            <a:ext cx="8877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11" y="1428489"/>
            <a:ext cx="971928" cy="56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11" y="2707331"/>
            <a:ext cx="9699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51" y="3915217"/>
            <a:ext cx="9699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03" y="4995680"/>
            <a:ext cx="9699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" y="5978021"/>
            <a:ext cx="969962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44142" y="277793"/>
            <a:ext cx="9005103" cy="6076708"/>
          </a:xfrm>
        </p:spPr>
        <p:txBody>
          <a:bodyPr/>
          <a:lstStyle/>
          <a:p>
            <a:pPr algn="ctr"/>
            <a:r>
              <a:rPr lang="ru-RU" altLang="ru-RU" sz="3200" dirty="0" err="1">
                <a:solidFill>
                  <a:srgbClr val="0067B4"/>
                </a:solidFill>
              </a:rPr>
              <a:t>Оцінювання</a:t>
            </a:r>
            <a:r>
              <a:rPr lang="ru-RU" altLang="ru-RU" sz="3200" dirty="0">
                <a:solidFill>
                  <a:srgbClr val="0067B4"/>
                </a:solidFill>
              </a:rPr>
              <a:t> </a:t>
            </a:r>
            <a:r>
              <a:rPr lang="ru-RU" altLang="ru-RU" sz="3200" dirty="0" err="1">
                <a:solidFill>
                  <a:srgbClr val="0067B4"/>
                </a:solidFill>
              </a:rPr>
              <a:t>результатів</a:t>
            </a:r>
            <a:r>
              <a:rPr lang="ru-RU" altLang="ru-RU" sz="3200" dirty="0">
                <a:solidFill>
                  <a:srgbClr val="0067B4"/>
                </a:solidFill>
              </a:rPr>
              <a:t> </a:t>
            </a:r>
            <a:r>
              <a:rPr lang="ru-RU" altLang="ru-RU" sz="3200" dirty="0" err="1">
                <a:solidFill>
                  <a:srgbClr val="0067B4"/>
                </a:solidFill>
              </a:rPr>
              <a:t>дистанційного</a:t>
            </a:r>
            <a:r>
              <a:rPr lang="ru-RU" altLang="ru-RU" sz="3200" dirty="0">
                <a:solidFill>
                  <a:srgbClr val="0067B4"/>
                </a:solidFill>
              </a:rPr>
              <a:t> </a:t>
            </a:r>
            <a:r>
              <a:rPr lang="ru-RU" altLang="ru-RU" sz="3200" dirty="0" err="1">
                <a:solidFill>
                  <a:srgbClr val="0067B4"/>
                </a:solidFill>
              </a:rPr>
              <a:t>навчання</a:t>
            </a:r>
            <a:r>
              <a:rPr lang="ru-RU" altLang="ru-RU" sz="3200" dirty="0">
                <a:solidFill>
                  <a:srgbClr val="0067B4"/>
                </a:solidFill>
              </a:rPr>
              <a:t> </a:t>
            </a:r>
            <a:r>
              <a:rPr lang="ru-RU" altLang="ru-RU" sz="3200" dirty="0" err="1">
                <a:solidFill>
                  <a:srgbClr val="0067B4"/>
                </a:solidFill>
              </a:rPr>
              <a:t>здобувачів</a:t>
            </a:r>
            <a:r>
              <a:rPr lang="ru-RU" altLang="ru-RU" sz="3200" dirty="0">
                <a:solidFill>
                  <a:srgbClr val="0067B4"/>
                </a:solidFill>
              </a:rPr>
              <a:t> </a:t>
            </a:r>
            <a:r>
              <a:rPr lang="ru-RU" altLang="ru-RU" sz="3200" dirty="0" err="1">
                <a:solidFill>
                  <a:srgbClr val="0067B4"/>
                </a:solidFill>
              </a:rPr>
              <a:t>освіти</a:t>
            </a:r>
            <a:r>
              <a:rPr lang="ru-RU" altLang="ru-RU" sz="3200" dirty="0">
                <a:solidFill>
                  <a:srgbClr val="0067B4"/>
                </a:solidFill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Clr>
                <a:srgbClr val="000000"/>
              </a:buClr>
              <a:buSzPct val="50000"/>
              <a:buFont typeface="Wingdings" pitchFamily="2" charset="2"/>
              <a:buChar char="ü"/>
              <a:tabLst>
                <a:tab pos="341313" algn="l"/>
                <a:tab pos="1252538" algn="l"/>
                <a:tab pos="2165350" algn="l"/>
                <a:tab pos="3078163" algn="l"/>
                <a:tab pos="3990975" algn="l"/>
                <a:tab pos="4903788" algn="l"/>
                <a:tab pos="5816600" algn="l"/>
                <a:tab pos="6729413" algn="l"/>
                <a:tab pos="7642225" algn="l"/>
                <a:tab pos="8555038" algn="l"/>
                <a:tab pos="9467850" algn="l"/>
                <a:tab pos="10380663" algn="l"/>
                <a:tab pos="11293475" algn="l"/>
              </a:tabLst>
            </a:pP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Види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та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періодичність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оцінювання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при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використанні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технологій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дистанційного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навчання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визначаються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відповідно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до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форми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здобуття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освіти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(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наприклад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лише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оцінювання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для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екстернів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).</a:t>
            </a:r>
          </a:p>
          <a:p>
            <a:pPr marL="342900" indent="-342900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Clr>
                <a:srgbClr val="000000"/>
              </a:buClr>
              <a:buSzPct val="50000"/>
              <a:buFont typeface="Wingdings" pitchFamily="2" charset="2"/>
              <a:buChar char="ü"/>
              <a:tabLst>
                <a:tab pos="341313" algn="l"/>
                <a:tab pos="1252538" algn="l"/>
                <a:tab pos="2165350" algn="l"/>
                <a:tab pos="3078163" algn="l"/>
                <a:tab pos="3990975" algn="l"/>
                <a:tab pos="4903788" algn="l"/>
                <a:tab pos="5816600" algn="l"/>
                <a:tab pos="6729413" algn="l"/>
                <a:tab pos="7642225" algn="l"/>
                <a:tab pos="8555038" algn="l"/>
                <a:tab pos="9467850" algn="l"/>
                <a:tab pos="10380663" algn="l"/>
                <a:tab pos="11293475" algn="l"/>
              </a:tabLst>
            </a:pP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Результати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оцінювання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фіксуються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у журналах теоретичного  та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виробничого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навчання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, 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свідоцтвах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досягнень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Clr>
                <a:srgbClr val="000000"/>
              </a:buClr>
              <a:buSzPct val="50000"/>
              <a:buFont typeface="Wingdings" pitchFamily="2" charset="2"/>
              <a:buChar char="ü"/>
              <a:tabLst>
                <a:tab pos="341313" algn="l"/>
                <a:tab pos="1252538" algn="l"/>
                <a:tab pos="2165350" algn="l"/>
                <a:tab pos="3078163" algn="l"/>
                <a:tab pos="3990975" algn="l"/>
                <a:tab pos="4903788" algn="l"/>
                <a:tab pos="5816600" algn="l"/>
                <a:tab pos="6729413" algn="l"/>
                <a:tab pos="7642225" algn="l"/>
                <a:tab pos="8555038" algn="l"/>
                <a:tab pos="9467850" algn="l"/>
                <a:tab pos="10380663" algn="l"/>
                <a:tab pos="11293475" algn="l"/>
              </a:tabLst>
            </a:pP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Оцінювання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може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відбуватися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очно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або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дистанційно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(з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дотриманням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академічної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доброчесності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).</a:t>
            </a:r>
          </a:p>
          <a:p>
            <a:pPr marL="342900" indent="-342900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Clr>
                <a:srgbClr val="000000"/>
              </a:buClr>
              <a:buSzPct val="50000"/>
              <a:buFont typeface="Wingdings" pitchFamily="2" charset="2"/>
              <a:buChar char="ü"/>
              <a:tabLst>
                <a:tab pos="341313" algn="l"/>
                <a:tab pos="1252538" algn="l"/>
                <a:tab pos="2165350" algn="l"/>
                <a:tab pos="3078163" algn="l"/>
                <a:tab pos="3990975" algn="l"/>
                <a:tab pos="4903788" algn="l"/>
                <a:tab pos="5816600" algn="l"/>
                <a:tab pos="6729413" algn="l"/>
                <a:tab pos="7642225" algn="l"/>
                <a:tab pos="8555038" algn="l"/>
                <a:tab pos="9467850" algn="l"/>
                <a:tab pos="10380663" algn="l"/>
                <a:tab pos="11293475" algn="l"/>
              </a:tabLst>
            </a:pP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Заклади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освіти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можуть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використовувати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окремі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актуальні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наразі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рекомендації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щодо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організації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оцінювання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в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умовах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дистанційного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cs typeface="Times New Roman" pitchFamily="16" charset="0"/>
              </a:rPr>
              <a:t>навчання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6" charset="0"/>
              </a:rPr>
              <a:t>.</a:t>
            </a:r>
          </a:p>
          <a:p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6" y="1767741"/>
            <a:ext cx="264636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68" y="1508978"/>
            <a:ext cx="408623" cy="41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3" y="3188554"/>
            <a:ext cx="408623" cy="41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68" y="4547162"/>
            <a:ext cx="40798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68" y="5416048"/>
            <a:ext cx="40798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80700" y="405115"/>
            <a:ext cx="8370834" cy="5822066"/>
          </a:xfrm>
        </p:spPr>
        <p:txBody>
          <a:bodyPr/>
          <a:lstStyle/>
          <a:p>
            <a:r>
              <a:rPr lang="ru-RU" altLang="ru-RU" sz="4000" dirty="0" err="1">
                <a:solidFill>
                  <a:srgbClr val="0067B4"/>
                </a:solidFill>
              </a:rPr>
              <a:t>Облік</a:t>
            </a:r>
            <a:r>
              <a:rPr lang="ru-RU" altLang="ru-RU" sz="4000" dirty="0">
                <a:solidFill>
                  <a:srgbClr val="0067B4"/>
                </a:solidFill>
              </a:rPr>
              <a:t> </a:t>
            </a:r>
            <a:r>
              <a:rPr lang="ru-RU" altLang="ru-RU" sz="4000" dirty="0" err="1">
                <a:solidFill>
                  <a:srgbClr val="0067B4"/>
                </a:solidFill>
              </a:rPr>
              <a:t>навчальних</a:t>
            </a:r>
            <a:r>
              <a:rPr lang="ru-RU" altLang="ru-RU" sz="4000" dirty="0">
                <a:solidFill>
                  <a:srgbClr val="0067B4"/>
                </a:solidFill>
              </a:rPr>
              <a:t> занять</a:t>
            </a:r>
          </a:p>
          <a:p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53641" y="1551249"/>
            <a:ext cx="10096500" cy="4438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 cap="rnd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15900" indent="503238" algn="just">
              <a:lnSpc>
                <a:spcPct val="10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5900" algn="l"/>
                <a:tab pos="1127125" algn="l"/>
                <a:tab pos="2039938" algn="l"/>
                <a:tab pos="2952750" algn="l"/>
                <a:tab pos="3865563" algn="l"/>
                <a:tab pos="4778375" algn="l"/>
                <a:tab pos="5691188" algn="l"/>
                <a:tab pos="6604000" algn="l"/>
                <a:tab pos="7516813" algn="l"/>
                <a:tab pos="8429625" algn="l"/>
                <a:tab pos="9342438" algn="l"/>
                <a:tab pos="10255250" algn="l"/>
                <a:tab pos="11168063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У  журналах теоретичного та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виробничого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навчання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необхідно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зазначати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режим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проведення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(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синхронний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,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асинхронний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) конкретного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навчального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заняття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. </a:t>
            </a:r>
          </a:p>
          <a:p>
            <a:pPr marL="215900" indent="503238" algn="just">
              <a:lnSpc>
                <a:spcPct val="10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5900" algn="l"/>
                <a:tab pos="1127125" algn="l"/>
                <a:tab pos="2039938" algn="l"/>
                <a:tab pos="2952750" algn="l"/>
                <a:tab pos="3865563" algn="l"/>
                <a:tab pos="4778375" algn="l"/>
                <a:tab pos="5691188" algn="l"/>
                <a:tab pos="6604000" algn="l"/>
                <a:tab pos="7516813" algn="l"/>
                <a:tab pos="8429625" algn="l"/>
                <a:tab pos="9342438" algn="l"/>
                <a:tab pos="10255250" algn="l"/>
                <a:tab pos="11168063" algn="l"/>
              </a:tabLst>
            </a:pPr>
            <a:endParaRPr lang="ru-RU" altLang="ru-RU" sz="2400" dirty="0">
              <a:solidFill>
                <a:srgbClr val="000000"/>
              </a:solidFill>
              <a:latin typeface="Tw Cen MT" pitchFamily="32" charset="0"/>
              <a:cs typeface="Times New Roman" pitchFamily="16" charset="0"/>
            </a:endParaRPr>
          </a:p>
          <a:p>
            <a:pPr marL="215900" indent="503238" algn="just">
              <a:lnSpc>
                <a:spcPct val="10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5900" algn="l"/>
                <a:tab pos="1127125" algn="l"/>
                <a:tab pos="2039938" algn="l"/>
                <a:tab pos="2952750" algn="l"/>
                <a:tab pos="3865563" algn="l"/>
                <a:tab pos="4778375" algn="l"/>
                <a:tab pos="5691188" algn="l"/>
                <a:tab pos="6604000" algn="l"/>
                <a:tab pos="7516813" algn="l"/>
                <a:tab pos="8429625" algn="l"/>
                <a:tab pos="9342438" algn="l"/>
                <a:tab pos="10255250" algn="l"/>
                <a:tab pos="11168063" algn="l"/>
              </a:tabLst>
            </a:pP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Відмітка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про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відсутність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здбувача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освіти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може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робитися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лише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під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час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навчального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заняття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в синхронному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режимі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. </a:t>
            </a:r>
          </a:p>
          <a:p>
            <a:pPr marL="215900" indent="503238" algn="just">
              <a:lnSpc>
                <a:spcPct val="10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5900" algn="l"/>
                <a:tab pos="1127125" algn="l"/>
                <a:tab pos="2039938" algn="l"/>
                <a:tab pos="2952750" algn="l"/>
                <a:tab pos="3865563" algn="l"/>
                <a:tab pos="4778375" algn="l"/>
                <a:tab pos="5691188" algn="l"/>
                <a:tab pos="6604000" algn="l"/>
                <a:tab pos="7516813" algn="l"/>
                <a:tab pos="8429625" algn="l"/>
                <a:tab pos="9342438" algn="l"/>
                <a:tab pos="10255250" algn="l"/>
                <a:tab pos="11168063" algn="l"/>
              </a:tabLst>
            </a:pPr>
            <a:endParaRPr lang="ru-RU" altLang="ru-RU" sz="2400" dirty="0">
              <a:solidFill>
                <a:srgbClr val="000000"/>
              </a:solidFill>
              <a:latin typeface="Tw Cen MT" pitchFamily="32" charset="0"/>
              <a:cs typeface="Times New Roman" pitchFamily="16" charset="0"/>
            </a:endParaRPr>
          </a:p>
          <a:p>
            <a:pPr marL="215900" indent="503238" algn="just">
              <a:lnSpc>
                <a:spcPct val="107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215900" algn="l"/>
                <a:tab pos="1127125" algn="l"/>
                <a:tab pos="2039938" algn="l"/>
                <a:tab pos="2952750" algn="l"/>
                <a:tab pos="3865563" algn="l"/>
                <a:tab pos="4778375" algn="l"/>
                <a:tab pos="5691188" algn="l"/>
                <a:tab pos="6604000" algn="l"/>
                <a:tab pos="7516813" algn="l"/>
                <a:tab pos="8429625" algn="l"/>
                <a:tab pos="9342438" algn="l"/>
                <a:tab pos="10255250" algn="l"/>
                <a:tab pos="11168063" algn="l"/>
              </a:tabLst>
            </a:pP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Проведення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всіх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навчальних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занять (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незалежно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від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режиму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проведення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)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датується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відповідно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до поурочно-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тематичного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планування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та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переліку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навчально-виробничих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робіт</a:t>
            </a:r>
            <a:r>
              <a:rPr lang="ru-RU" altLang="ru-RU" sz="2400" dirty="0">
                <a:solidFill>
                  <a:srgbClr val="000000"/>
                </a:solidFill>
                <a:latin typeface="Tw Cen MT" pitchFamily="32" charset="0"/>
                <a:cs typeface="Times New Roman" pitchFamily="16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59" y="1800219"/>
            <a:ext cx="692108" cy="40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59" y="3359813"/>
            <a:ext cx="6889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58" y="4455329"/>
            <a:ext cx="6889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9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3590" y="335666"/>
            <a:ext cx="8275898" cy="6308202"/>
          </a:xfrm>
        </p:spPr>
        <p:txBody>
          <a:bodyPr/>
          <a:lstStyle/>
          <a:p>
            <a:r>
              <a:rPr lang="uk-UA" sz="4000" dirty="0">
                <a:solidFill>
                  <a:srgbClr val="0067B4"/>
                </a:solidFill>
              </a:rPr>
              <a:t>Змішане навчання – </a:t>
            </a:r>
          </a:p>
          <a:p>
            <a:r>
              <a:rPr lang="uk-UA" sz="3200" dirty="0" smtClean="0"/>
              <a:t>це трансформація освітнього процесу заради якнайкращого забезпечення навчальних потреб та інтересів здобувачів освіти з використанням сучасних педагогічних підходів, чому має служити доцільне застосування можливостей сучасних цифрових технологій.</a:t>
            </a:r>
            <a:endParaRPr lang="uk-UA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84" y="1598171"/>
            <a:ext cx="15303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846</Words>
  <Application>Microsoft Office PowerPoint</Application>
  <PresentationFormat>Широкоэкранный</PresentationFormat>
  <Paragraphs>91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Poppins</vt:lpstr>
      <vt:lpstr>Poppins Light</vt:lpstr>
      <vt:lpstr>Times New Roman</vt:lpstr>
      <vt:lpstr>Tw Cen MT</vt:lpstr>
      <vt:lpstr>Wingdings</vt:lpstr>
      <vt:lpstr>7_Cymbeline template</vt:lpstr>
      <vt:lpstr>СУЧАСНІ ПІДХОДИ ДО ОРГАНІЗАЦІЇ ОСВІТНЬОГО ПРОЦЕСУ В ЗП(ПТ)О: ПРАКТИЧНІ ПОРАДИ</vt:lpstr>
      <vt:lpstr>Нормативні документи</vt:lpstr>
      <vt:lpstr>Нормативні документи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Павленко</dc:creator>
  <cp:lastModifiedBy>Administrator</cp:lastModifiedBy>
  <cp:revision>142</cp:revision>
  <dcterms:created xsi:type="dcterms:W3CDTF">2020-10-16T09:30:08Z</dcterms:created>
  <dcterms:modified xsi:type="dcterms:W3CDTF">2023-08-24T06:25:13Z</dcterms:modified>
</cp:coreProperties>
</file>