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7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51" d="100"/>
          <a:sy n="51" d="100"/>
        </p:scale>
        <p:origin x="49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bg1"/>
            </a:gs>
            <a:gs pos="55444">
              <a:schemeClr val="bg1"/>
            </a:gs>
            <a:gs pos="6000">
              <a:srgbClr val="FFC000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2BF20A-A671-4D34-AFE8-1A0AC0881FA5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F14709-9412-43E1-921D-EA7CB1B7876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 роботи в закладі професійної (професійно-технічної) освіти з питань охорони праці та створення безпечних умов навчання</a:t>
            </a: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941168"/>
            <a:ext cx="5464696" cy="139256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Лариса Павленко,</a:t>
            </a:r>
          </a:p>
          <a:p>
            <a:r>
              <a:rPr lang="uk-UA" dirty="0"/>
              <a:t>інженер з охорони праці, викладач</a:t>
            </a:r>
          </a:p>
          <a:p>
            <a:r>
              <a:rPr lang="uk-UA" dirty="0"/>
              <a:t>ДНЗ «Слобожанський регіональний центр професійної освіти»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74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Тиждень пожежної безпеки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20" y="1600200"/>
            <a:ext cx="6783964" cy="47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95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стану в закладах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136904" cy="3960440"/>
          </a:xfrm>
        </p:spPr>
        <p:txBody>
          <a:bodyPr/>
          <a:lstStyle/>
          <a:p>
            <a:pPr lvl="0"/>
            <a:r>
              <a:rPr lang="uk-UA" dirty="0"/>
              <a:t>Розробка спеціалізованої програми навчання</a:t>
            </a:r>
            <a:endParaRPr lang="ru-RU" dirty="0"/>
          </a:p>
          <a:p>
            <a:r>
              <a:rPr lang="ru-RU" dirty="0" err="1"/>
              <a:t>Лекції</a:t>
            </a:r>
            <a:r>
              <a:rPr lang="ru-RU" dirty="0"/>
              <a:t> та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endParaRPr lang="ru-RU" dirty="0"/>
          </a:p>
          <a:p>
            <a:pPr lvl="0"/>
            <a:r>
              <a:rPr lang="uk-UA" dirty="0"/>
              <a:t>Симуляції та тренінги </a:t>
            </a:r>
            <a:endParaRPr lang="ru-RU" dirty="0"/>
          </a:p>
          <a:p>
            <a:pPr lvl="0"/>
            <a:r>
              <a:rPr lang="uk-UA" dirty="0"/>
              <a:t>Тестування та оцінка знань</a:t>
            </a:r>
            <a:endParaRPr lang="ru-RU" dirty="0"/>
          </a:p>
          <a:p>
            <a:pPr lvl="0"/>
            <a:r>
              <a:rPr lang="uk-UA" dirty="0"/>
              <a:t>Дотримання законодавства</a:t>
            </a:r>
            <a:endParaRPr lang="ru-RU" dirty="0"/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endParaRPr lang="ru-RU" dirty="0"/>
          </a:p>
          <a:p>
            <a:pPr lvl="0"/>
            <a:r>
              <a:rPr lang="uk-UA" dirty="0"/>
              <a:t>Залучення фахівців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82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12168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Ключові кроки формування культури безпеки професійної діяльності майбутніх кваліфікованих робітників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80920" cy="4104456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err="1"/>
              <a:t>Свідомість</a:t>
            </a:r>
            <a:r>
              <a:rPr lang="ru-RU" u="sng" dirty="0"/>
              <a:t> та </a:t>
            </a:r>
            <a:r>
              <a:rPr lang="ru-RU" u="sng" dirty="0" err="1"/>
              <a:t>освіта</a:t>
            </a:r>
            <a:endParaRPr lang="ru-RU" u="sng" dirty="0"/>
          </a:p>
          <a:p>
            <a:r>
              <a:rPr lang="ru-RU" u="sng" dirty="0"/>
              <a:t>Приклад </a:t>
            </a:r>
            <a:r>
              <a:rPr lang="ru-RU" u="sng" dirty="0" err="1"/>
              <a:t>викладачів</a:t>
            </a:r>
            <a:endParaRPr lang="ru-RU" u="sng" dirty="0"/>
          </a:p>
          <a:p>
            <a:r>
              <a:rPr lang="ru-RU" u="sng" dirty="0" err="1"/>
              <a:t>Практичні</a:t>
            </a:r>
            <a:r>
              <a:rPr lang="ru-RU" u="sng" dirty="0"/>
              <a:t> </a:t>
            </a:r>
            <a:r>
              <a:rPr lang="ru-RU" u="sng" dirty="0" err="1"/>
              <a:t>тренінги</a:t>
            </a:r>
            <a:endParaRPr lang="ru-RU" u="sng" dirty="0"/>
          </a:p>
          <a:p>
            <a:r>
              <a:rPr lang="ru-RU" u="sng" dirty="0" err="1"/>
              <a:t>Симуляції</a:t>
            </a:r>
            <a:r>
              <a:rPr lang="ru-RU" u="sng" dirty="0"/>
              <a:t> та </a:t>
            </a:r>
            <a:r>
              <a:rPr lang="ru-RU" u="sng" dirty="0" err="1"/>
              <a:t>сценарії</a:t>
            </a:r>
            <a:endParaRPr lang="ru-RU" u="sng" dirty="0"/>
          </a:p>
          <a:p>
            <a:r>
              <a:rPr lang="ru-RU" u="sng" dirty="0" err="1"/>
              <a:t>Підвищення</a:t>
            </a:r>
            <a:r>
              <a:rPr lang="ru-RU" u="sng" dirty="0"/>
              <a:t> </a:t>
            </a:r>
            <a:r>
              <a:rPr lang="ru-RU" u="sng" dirty="0" err="1"/>
              <a:t>свідомості</a:t>
            </a:r>
            <a:endParaRPr lang="ru-RU" u="sng" dirty="0"/>
          </a:p>
          <a:p>
            <a:r>
              <a:rPr lang="ru-RU" u="sng" dirty="0" err="1"/>
              <a:t>Залучення</a:t>
            </a:r>
            <a:r>
              <a:rPr lang="ru-RU" u="sng" dirty="0"/>
              <a:t> </a:t>
            </a:r>
            <a:r>
              <a:rPr lang="ru-RU" u="sng" dirty="0" err="1"/>
              <a:t>здобувачів</a:t>
            </a:r>
            <a:r>
              <a:rPr lang="ru-RU" u="sng" dirty="0"/>
              <a:t> </a:t>
            </a:r>
            <a:r>
              <a:rPr lang="ru-RU" u="sng" dirty="0" err="1"/>
              <a:t>освіти</a:t>
            </a:r>
            <a:endParaRPr lang="ru-RU" u="sng" dirty="0"/>
          </a:p>
          <a:p>
            <a:r>
              <a:rPr lang="ru-RU" u="sng" dirty="0" err="1"/>
              <a:t>Створення</a:t>
            </a:r>
            <a:r>
              <a:rPr lang="ru-RU" u="sng" dirty="0"/>
              <a:t> позитивного </a:t>
            </a:r>
            <a:r>
              <a:rPr lang="ru-RU" u="sng" dirty="0" err="1"/>
              <a:t>середовища</a:t>
            </a:r>
            <a:endParaRPr lang="ru-RU" u="sng" dirty="0"/>
          </a:p>
          <a:p>
            <a:r>
              <a:rPr lang="ru-RU" u="sng" dirty="0" err="1"/>
              <a:t>Нагляд</a:t>
            </a:r>
            <a:r>
              <a:rPr lang="ru-RU" u="sng" dirty="0"/>
              <a:t> за практикою</a:t>
            </a:r>
          </a:p>
          <a:p>
            <a:r>
              <a:rPr lang="ru-RU" u="sng" dirty="0"/>
              <a:t>Нагороди та </a:t>
            </a:r>
            <a:r>
              <a:rPr lang="ru-RU" u="sng" dirty="0" err="1"/>
              <a:t>визнання</a:t>
            </a:r>
            <a:endParaRPr lang="ru-RU" u="sng" dirty="0"/>
          </a:p>
          <a:p>
            <a:r>
              <a:rPr lang="ru-RU" u="sng" dirty="0" err="1"/>
              <a:t>Постійне</a:t>
            </a:r>
            <a:r>
              <a:rPr lang="ru-RU" u="sng" dirty="0"/>
              <a:t> </a:t>
            </a:r>
            <a:r>
              <a:rPr lang="ru-RU" u="sng" dirty="0" err="1"/>
              <a:t>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0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Пріоритетні питання нового </a:t>
            </a:r>
            <a:b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2023-2024 навчального року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створення безпечного освітнього середовища (укриття, запасні виходи)</a:t>
            </a:r>
          </a:p>
          <a:p>
            <a:endParaRPr lang="uk-UA" dirty="0"/>
          </a:p>
          <a:p>
            <a:r>
              <a:rPr lang="uk-UA" dirty="0"/>
              <a:t>здійснення заходів щодо мінної безпеки (інформування учнів, спільні заходи із залученням ДСНС)</a:t>
            </a:r>
          </a:p>
          <a:p>
            <a:endParaRPr lang="uk-UA" dirty="0"/>
          </a:p>
          <a:p>
            <a:r>
              <a:rPr lang="uk-UA" dirty="0"/>
              <a:t>забезпечення комфортних умов для учасників освітнього процесу й поліпшення якості освітньої діяльності.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26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Першочергові заходи щодо організації безпечного освітнього середовища в умовах воєнного стану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dirty="0"/>
              <a:t>вивільнення кабінетів, майстерень, лабораторій від навісних полиць, стендів, наочних засобів, незакріпленого обладнання і устаткування;</a:t>
            </a:r>
            <a:endParaRPr lang="ru-RU" dirty="0"/>
          </a:p>
          <a:p>
            <a:pPr lvl="0"/>
            <a:r>
              <a:rPr lang="uk-UA" dirty="0"/>
              <a:t>попереджувальні написи, знаки тощо на об’єктах, що можуть становити потенційну небезпеку для учасників освітнього процесу;</a:t>
            </a:r>
            <a:endParaRPr lang="ru-RU" dirty="0"/>
          </a:p>
          <a:p>
            <a:pPr lvl="0"/>
            <a:r>
              <a:rPr lang="uk-UA" dirty="0"/>
              <a:t>обмеження території закладу для несанкціонованого заїзду транспорту і закриття доступу для сторонніх осіб;</a:t>
            </a:r>
            <a:endParaRPr lang="ru-RU" dirty="0"/>
          </a:p>
          <a:p>
            <a:r>
              <a:rPr lang="ru-RU" dirty="0" err="1"/>
              <a:t>перевірка</a:t>
            </a:r>
            <a:r>
              <a:rPr lang="ru-RU" dirty="0"/>
              <a:t> та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укриттів</a:t>
            </a:r>
            <a:r>
              <a:rPr lang="ru-RU" dirty="0"/>
              <a:t> та </a:t>
            </a:r>
            <a:r>
              <a:rPr lang="ru-RU" dirty="0" err="1"/>
              <a:t>бомбосховищ</a:t>
            </a:r>
            <a:r>
              <a:rPr lang="ru-RU" dirty="0"/>
              <a:t> до </a:t>
            </a:r>
            <a:r>
              <a:rPr lang="ru-RU" dirty="0" err="1"/>
              <a:t>належного</a:t>
            </a:r>
            <a:r>
              <a:rPr lang="ru-RU" dirty="0"/>
              <a:t> стану</a:t>
            </a:r>
          </a:p>
        </p:txBody>
      </p:sp>
    </p:spTree>
    <p:extLst>
      <p:ext uri="{BB962C8B-B14F-4D97-AF65-F5344CB8AC3E}">
        <p14:creationId xmlns:p14="http://schemas.microsoft.com/office/powerpoint/2010/main" val="45822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Заходи для учнів щодо безпечної поведінки в умовах воєнного стану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4176"/>
            <a:ext cx="8229600" cy="4709160"/>
          </a:xfrm>
        </p:spPr>
        <p:txBody>
          <a:bodyPr/>
          <a:lstStyle/>
          <a:p>
            <a:r>
              <a:rPr lang="uk-UA" sz="3200" dirty="0"/>
              <a:t>«Обережно: небезпека!» </a:t>
            </a:r>
          </a:p>
          <a:p>
            <a:r>
              <a:rPr lang="uk-UA" sz="3200" dirty="0"/>
              <a:t>Тиждень безпеки дорожнього руху</a:t>
            </a:r>
          </a:p>
          <a:p>
            <a:r>
              <a:rPr lang="uk-UA" sz="3200" dirty="0"/>
              <a:t>Тиждень безпечного Інтернету </a:t>
            </a:r>
          </a:p>
          <a:p>
            <a:r>
              <a:rPr lang="uk-UA" sz="3200" dirty="0"/>
              <a:t>Тиждень  пожежної безпеки </a:t>
            </a:r>
          </a:p>
          <a:p>
            <a:r>
              <a:rPr lang="uk-UA" sz="3200" dirty="0"/>
              <a:t>«Увага! Діти на дорозі»</a:t>
            </a:r>
            <a:endParaRPr lang="ru-RU" sz="3200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73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uk-UA" sz="4000" b="1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«Увага! Діти на дорозі»</a:t>
            </a:r>
            <a:br>
              <a:rPr lang="ru-RU" sz="4000" b="1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uk-UA" sz="4000" b="1" kern="120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User\Desktop\ВИСТУП\35изображение_viber_2023-08-21_10-43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82" y="3861048"/>
            <a:ext cx="4824536" cy="27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ВИСТУП\39изображение_viber_2023-08-21_10-44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9" y="1294013"/>
            <a:ext cx="3299740" cy="439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ВИСТУП\41изображение_viber_2023-08-21_10-44-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29" y="1144580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8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Обережно: небезпека!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7631"/>
            <a:ext cx="2881018" cy="266118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97206"/>
            <a:ext cx="2842116" cy="26447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95" y="1227101"/>
            <a:ext cx="2904384" cy="2673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8773"/>
            <a:ext cx="2808312" cy="27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  <a:latin typeface="+mn-lt"/>
              </a:rPr>
              <a:t>Правила надання першої допомоги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21" y="1859166"/>
            <a:ext cx="4143806" cy="358605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59166"/>
            <a:ext cx="4323192" cy="35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1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Надання допомоги в умовах воєнного стану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20480" cy="476853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370445" cy="4486499"/>
          </a:xfrm>
        </p:spPr>
      </p:pic>
    </p:spTree>
    <p:extLst>
      <p:ext uri="{BB962C8B-B14F-4D97-AF65-F5344CB8AC3E}">
        <p14:creationId xmlns:p14="http://schemas.microsoft.com/office/powerpoint/2010/main" val="81867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Тиждень безпечного </a:t>
            </a:r>
            <a:r>
              <a:rPr lang="uk-UA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інтернету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7"/>
            <a:ext cx="7920880" cy="5544616"/>
          </a:xfrm>
        </p:spPr>
      </p:pic>
    </p:spTree>
    <p:extLst>
      <p:ext uri="{BB962C8B-B14F-4D97-AF65-F5344CB8AC3E}">
        <p14:creationId xmlns:p14="http://schemas.microsoft.com/office/powerpoint/2010/main" val="655140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284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Організація роботи в закладі професійної (професійно-технічної) освіти з питань охорони праці та створення безпечних умов навчання. </vt:lpstr>
      <vt:lpstr>Пріоритетні питання нового  2023-2024 навчального року</vt:lpstr>
      <vt:lpstr>Першочергові заходи щодо організації безпечного освітнього середовища в умовах воєнного стану</vt:lpstr>
      <vt:lpstr>Заходи для учнів щодо безпечної поведінки в умовах воєнного стану</vt:lpstr>
      <vt:lpstr>«Увага! Діти на дорозі» </vt:lpstr>
      <vt:lpstr>Обережно: небезпека!</vt:lpstr>
      <vt:lpstr>Правила надання першої допомоги</vt:lpstr>
      <vt:lpstr>Надання допомоги в умовах воєнного стану</vt:lpstr>
      <vt:lpstr>Тиждень безпечного інтернету</vt:lpstr>
      <vt:lpstr>Тиждень пожежної безпеки</vt:lpstr>
      <vt:lpstr>Порядок організації навчання та перевірки знань з охорони праці в умовах воєнного стану в закладах професійної освіти</vt:lpstr>
      <vt:lpstr>Ключові кроки формування культури безпеки професійної діяльності майбутніх кваліфікованих робітників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роботи в закладі професійної (професійно-технічної) освіти з питань охорони праці та створення безпечних умов навчання.</dc:title>
  <dc:creator>Vitaly</dc:creator>
  <cp:lastModifiedBy>Olena Didenko</cp:lastModifiedBy>
  <cp:revision>17</cp:revision>
  <dcterms:created xsi:type="dcterms:W3CDTF">2023-08-19T14:41:20Z</dcterms:created>
  <dcterms:modified xsi:type="dcterms:W3CDTF">2023-08-21T14:26:58Z</dcterms:modified>
</cp:coreProperties>
</file>