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70" r:id="rId5"/>
    <p:sldId id="266" r:id="rId6"/>
    <p:sldId id="269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Data\Desktop\&#1076;&#1110;&#1072;&#1075;&#1088;&#1072;&#1084;&#107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Data\Desktop\&#1076;&#1110;&#1072;&#1075;&#1088;&#1072;&#1084;&#107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Data\Desktop\&#1089;&#1077;&#1088;&#1087;&#1085;&#1077;&#1074;&#1072;%202023\&#1076;&#1110;&#1072;&#1075;&#1088;&#1072;&#1084;&#10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Data\Desktop\&#1076;&#1110;&#1072;&#1075;&#1088;&#1072;&#1084;&#1072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Data\Desktop\&#1089;&#1077;&#1088;&#1087;&#1085;&#1077;&#1074;&#1072;%202023\&#1076;&#1110;&#1072;&#1075;&#1088;&#1072;&#1084;&#108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Data\Desktop\&#1076;&#1110;&#1072;&#1075;&#1088;&#1072;&#1084;&#1072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Data\Desktop\&#1076;&#1110;&#1072;&#1075;&#1088;&#1072;&#1084;&#1072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Data\Desktop\&#1076;&#1110;&#1072;&#1075;&#1088;&#1072;&#1084;&#1072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Data\Desktop\&#1076;&#1110;&#1072;&#1075;&#1088;&#1072;&#1084;&#1072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Мережа </a:t>
            </a:r>
            <a:r>
              <a:rPr lang="ru-RU" sz="2400" dirty="0" err="1"/>
              <a:t>закладів</a:t>
            </a:r>
            <a:r>
              <a:rPr lang="ru-RU" sz="2400" dirty="0"/>
              <a:t> </a:t>
            </a:r>
            <a:r>
              <a:rPr lang="ru-RU" sz="2400" dirty="0" err="1"/>
              <a:t>професійної</a:t>
            </a:r>
            <a:r>
              <a:rPr lang="ru-RU" sz="2400" dirty="0"/>
              <a:t> (</a:t>
            </a:r>
            <a:r>
              <a:rPr lang="ru-RU" sz="2400" dirty="0" err="1"/>
              <a:t>професійно-технічної</a:t>
            </a:r>
            <a:r>
              <a:rPr lang="ru-RU" sz="2400" dirty="0"/>
              <a:t>) </a:t>
            </a:r>
            <a:r>
              <a:rPr lang="ru-RU" sz="2400" dirty="0" err="1"/>
              <a:t>освіти</a:t>
            </a:r>
            <a:r>
              <a:rPr lang="ru-RU" sz="2400" dirty="0"/>
              <a:t> </a:t>
            </a:r>
            <a:r>
              <a:rPr lang="ru-RU" sz="2400" dirty="0" err="1"/>
              <a:t>Харківської</a:t>
            </a:r>
            <a:r>
              <a:rPr lang="ru-RU" sz="2400" dirty="0"/>
              <a:t> </a:t>
            </a:r>
            <a:r>
              <a:rPr lang="ru-RU" sz="2400" dirty="0" err="1"/>
              <a:t>області</a:t>
            </a:r>
            <a:endParaRPr lang="ru-RU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мережа!$B$2</c:f>
              <c:strCache>
                <c:ptCount val="1"/>
                <c:pt idx="0">
                  <c:v>мережа закладів професійної (професійно-технічної) освіти Харківської області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2EA-4E16-B057-413281A5BE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2EA-4E16-B057-413281A5BE1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2EA-4E16-B057-413281A5BE1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2EA-4E16-B057-413281A5BE1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мережа!$A$3:$A$6</c:f>
              <c:strCache>
                <c:ptCount val="4"/>
                <c:pt idx="0">
                  <c:v>професійний коледж </c:v>
                </c:pt>
                <c:pt idx="1">
                  <c:v>центри професійно-технічної освіти</c:v>
                </c:pt>
                <c:pt idx="2">
                  <c:v>вищі професійні училища </c:v>
                </c:pt>
                <c:pt idx="3">
                  <c:v>професійні ліцеї </c:v>
                </c:pt>
              </c:strCache>
            </c:strRef>
          </c:cat>
          <c:val>
            <c:numRef>
              <c:f>мережа!$B$3:$B$6</c:f>
              <c:numCache>
                <c:formatCode>General</c:formatCode>
                <c:ptCount val="4"/>
                <c:pt idx="0">
                  <c:v>1</c:v>
                </c:pt>
                <c:pt idx="1">
                  <c:v>14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2EA-4E16-B057-413281A5BE1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400" dirty="0"/>
              <a:t>Джерела фінансування закладів професійної (професійно-технічної) освіти Харківської області</a:t>
            </a:r>
          </a:p>
        </c:rich>
      </c:tx>
      <c:layout>
        <c:manualLayout>
          <c:xMode val="edge"/>
          <c:yMode val="edge"/>
          <c:x val="0.13096456063147038"/>
          <c:y val="1.19528231133807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фінансування!$B$2</c:f>
              <c:strCache>
                <c:ptCount val="1"/>
                <c:pt idx="0">
                  <c:v>фінансування закладів професійної (професійно-технічної) освіти Харківської області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996-4887-8525-C9C14576C2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996-4887-8525-C9C14576C29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996-4887-8525-C9C14576C29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фінансування!$A$3:$A$5</c:f>
              <c:strCache>
                <c:ptCount val="3"/>
                <c:pt idx="0">
                  <c:v>із бюджету міста Харкова</c:v>
                </c:pt>
                <c:pt idx="1">
                  <c:v>з обласного бюджету</c:v>
                </c:pt>
                <c:pt idx="2">
                  <c:v>з державного бюджету</c:v>
                </c:pt>
              </c:strCache>
            </c:strRef>
          </c:cat>
          <c:val>
            <c:numRef>
              <c:f>фінансування!$B$3:$B$5</c:f>
              <c:numCache>
                <c:formatCode>General</c:formatCode>
                <c:ptCount val="3"/>
                <c:pt idx="0">
                  <c:v>13</c:v>
                </c:pt>
                <c:pt idx="1">
                  <c:v>11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96-4887-8525-C9C14576C29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885978585850412"/>
          <c:y val="0.31826059130609374"/>
          <c:w val="0.3447401082457805"/>
          <c:h val="0.498127698022286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3600" dirty="0"/>
              <a:t>Стан матеріально-технічної бази закладів професійної (професійно-технічної) освіти Харківської області</a:t>
            </a:r>
          </a:p>
        </c:rich>
      </c:tx>
      <c:layout>
        <c:manualLayout>
          <c:xMode val="edge"/>
          <c:yMode val="edge"/>
          <c:x val="0.13908045977011496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plotArea>
      <c:layout>
        <c:manualLayout>
          <c:layoutTarget val="inner"/>
          <c:xMode val="edge"/>
          <c:yMode val="edge"/>
          <c:x val="3.7636052198456039E-2"/>
          <c:y val="0.29973242927967336"/>
          <c:w val="0.4624787565616798"/>
          <c:h val="0.70026757072032664"/>
        </c:manualLayout>
      </c:layout>
      <c:doughnutChart>
        <c:varyColors val="1"/>
        <c:ser>
          <c:idx val="0"/>
          <c:order val="0"/>
          <c:tx>
            <c:strRef>
              <c:f>пошкоджені!$B$2</c:f>
              <c:strCache>
                <c:ptCount val="1"/>
                <c:pt idx="0">
                  <c:v>Стан матеріально-технічної бази закладів професійної (професійно-технічної) освіти Харківської області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45-4147-A155-49BA37F331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45-4147-A155-49BA37F331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45-4147-A155-49BA37F33141}"/>
              </c:ext>
            </c:extLst>
          </c:dPt>
          <c:dLbls>
            <c:dLbl>
              <c:idx val="0"/>
              <c:layout>
                <c:manualLayout>
                  <c:x val="-4.3536703505931487E-3"/>
                  <c:y val="0.162197433654126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45-4147-A155-49BA37F3314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пошкоджені!$A$3:$A$5</c:f>
              <c:strCache>
                <c:ptCount val="3"/>
                <c:pt idx="0">
                  <c:v>2 ЗП(ПТ)О зруйновано (16, 39)</c:v>
                </c:pt>
                <c:pt idx="1">
                  <c:v>22 ЗП(ПТ)О пошкоджено</c:v>
                </c:pt>
                <c:pt idx="2">
                  <c:v>2 ЗП(ПТ)О не зазнали прямих пошкоджень або руйнувань</c:v>
                </c:pt>
              </c:strCache>
            </c:strRef>
          </c:cat>
          <c:val>
            <c:numRef>
              <c:f>пошкоджені!$B$3:$B$5</c:f>
              <c:numCache>
                <c:formatCode>General</c:formatCode>
                <c:ptCount val="3"/>
                <c:pt idx="0">
                  <c:v>2</c:v>
                </c:pt>
                <c:pt idx="1">
                  <c:v>22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45-4147-A155-49BA37F3314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136253280839906"/>
          <c:y val="0.33175182268883058"/>
          <c:w val="0.35238746719160102"/>
          <c:h val="0.5973018372703412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kumimoji="0" lang="uk-UA" sz="22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 panose="020F0502020204030204"/>
              </a:rPr>
              <a:t>План регіонального замовлення на підготовку робітничих кадрів у 2023 році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plotArea>
      <c:layout>
        <c:manualLayout>
          <c:layoutTarget val="inner"/>
          <c:xMode val="edge"/>
          <c:yMode val="edge"/>
          <c:x val="1.7889366017081378E-2"/>
          <c:y val="6.0064590893778122E-2"/>
          <c:w val="0.82753621108539399"/>
          <c:h val="0.580826739799565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'розріз плану РЗ '!$B$2</c:f>
              <c:strCache>
                <c:ptCount val="1"/>
                <c:pt idx="0">
                  <c:v>загальний обсяг РЗ складає 3939 осіб:             9 кл. - 2068, 11кл. - 1871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'розріз плану РЗ '!$A$3:$A$18</c:f>
              <c:strCache>
                <c:ptCount val="16"/>
                <c:pt idx="0">
                  <c:v>Загальні професії для всіх галузей економіки</c:v>
                </c:pt>
                <c:pt idx="1">
                  <c:v>Загальні професії електротехнічного виробництва</c:v>
                </c:pt>
                <c:pt idx="2">
                  <c:v>Будівельні, монтажні і ремонтно-будівельні роботи</c:v>
                </c:pt>
                <c:pt idx="3">
                  <c:v>Деревообробне виробництво</c:v>
                </c:pt>
                <c:pt idx="4">
                  <c:v>Автомобільний транспорт</c:v>
                </c:pt>
                <c:pt idx="5">
                  <c:v>Залізничний транспорт</c:v>
                </c:pt>
                <c:pt idx="6">
                  <c:v>Виробництво взуття</c:v>
                </c:pt>
                <c:pt idx="7">
                  <c:v>Швейне виробництво</c:v>
                </c:pt>
                <c:pt idx="8">
                  <c:v>Поліграфічне виробництво</c:v>
                </c:pt>
                <c:pt idx="9">
                  <c:v>Хлібопекарське та макаронне виробництво</c:v>
                </c:pt>
                <c:pt idx="10">
                  <c:v>Громадське харчування</c:v>
                </c:pt>
                <c:pt idx="11">
                  <c:v>Торговельно-комерційна діяльність</c:v>
                </c:pt>
                <c:pt idx="12">
                  <c:v>Виробництво художніх і ювелірних виробів</c:v>
                </c:pt>
                <c:pt idx="13">
                  <c:v>Сфера обслуговування</c:v>
                </c:pt>
                <c:pt idx="14">
                  <c:v>Сільське господарство</c:v>
                </c:pt>
                <c:pt idx="15">
                  <c:v>Переробка сільськогосподарської продукції</c:v>
                </c:pt>
              </c:strCache>
            </c:strRef>
          </c:cat>
          <c:val>
            <c:numRef>
              <c:f>'розріз плану РЗ '!$B$3:$B$18</c:f>
              <c:numCache>
                <c:formatCode>General</c:formatCode>
                <c:ptCount val="16"/>
                <c:pt idx="0">
                  <c:v>388</c:v>
                </c:pt>
                <c:pt idx="1">
                  <c:v>450</c:v>
                </c:pt>
                <c:pt idx="2">
                  <c:v>493</c:v>
                </c:pt>
                <c:pt idx="3">
                  <c:v>61</c:v>
                </c:pt>
                <c:pt idx="4">
                  <c:v>431</c:v>
                </c:pt>
                <c:pt idx="5">
                  <c:v>232</c:v>
                </c:pt>
                <c:pt idx="6">
                  <c:v>0</c:v>
                </c:pt>
                <c:pt idx="7">
                  <c:v>209</c:v>
                </c:pt>
                <c:pt idx="8">
                  <c:v>26</c:v>
                </c:pt>
                <c:pt idx="9">
                  <c:v>130</c:v>
                </c:pt>
                <c:pt idx="10">
                  <c:v>608</c:v>
                </c:pt>
                <c:pt idx="11">
                  <c:v>26</c:v>
                </c:pt>
                <c:pt idx="12">
                  <c:v>0</c:v>
                </c:pt>
                <c:pt idx="13">
                  <c:v>378</c:v>
                </c:pt>
                <c:pt idx="14">
                  <c:v>507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16-43C4-986D-FD9F7C0754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2585023"/>
        <c:axId val="457569311"/>
      </c:barChart>
      <c:catAx>
        <c:axId val="592585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457569311"/>
        <c:crosses val="autoZero"/>
        <c:auto val="1"/>
        <c:lblAlgn val="ctr"/>
        <c:lblOffset val="100"/>
        <c:noMultiLvlLbl val="0"/>
      </c:catAx>
      <c:valAx>
        <c:axId val="45756931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92585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</c:legendEntry>
      <c:layout>
        <c:manualLayout>
          <c:xMode val="edge"/>
          <c:yMode val="edge"/>
          <c:x val="0.62272769349386725"/>
          <c:y val="0.89208413806764719"/>
          <c:w val="0.37727230650613264"/>
          <c:h val="0.107915861932352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kumimoji="0" lang="uk-UA" sz="32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Calibri" panose="020F0502020204030204"/>
              </a:rPr>
              <a:t>План державного замовлення на підготовку робітничих кадрів у 2023 році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plotArea>
      <c:layout>
        <c:manualLayout>
          <c:layoutTarget val="inner"/>
          <c:xMode val="edge"/>
          <c:yMode val="edge"/>
          <c:x val="1.7889353674540684E-2"/>
          <c:y val="0.20259101816725258"/>
          <c:w val="0.63999221281971552"/>
          <c:h val="0.63407402071653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держзамовлення!$B$2</c:f>
              <c:strCache>
                <c:ptCount val="1"/>
                <c:pt idx="0">
                  <c:v>Всього: 985 осіб без розподілу на  9 кл. і 11 кл.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держзамовлення!$A$3:$A$4</c:f>
              <c:strCache>
                <c:ptCount val="2"/>
                <c:pt idx="0">
                  <c:v> для навчальних центрів при установах виконання покарань </c:v>
                </c:pt>
                <c:pt idx="1">
                  <c:v>за професіями загальнодержавного значення (для Ц1, 6, 16, 23, 24, 26, 27, 36, Ц4)</c:v>
                </c:pt>
              </c:strCache>
            </c:strRef>
          </c:cat>
          <c:val>
            <c:numRef>
              <c:f>держзамовлення!$B$3:$B$4</c:f>
              <c:numCache>
                <c:formatCode>General</c:formatCode>
                <c:ptCount val="2"/>
                <c:pt idx="0">
                  <c:v>640</c:v>
                </c:pt>
                <c:pt idx="1">
                  <c:v>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60-4840-B60C-97247A892C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2585023"/>
        <c:axId val="457569311"/>
      </c:barChart>
      <c:catAx>
        <c:axId val="592585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457569311"/>
        <c:crosses val="autoZero"/>
        <c:auto val="1"/>
        <c:lblAlgn val="ctr"/>
        <c:lblOffset val="100"/>
        <c:noMultiLvlLbl val="0"/>
      </c:catAx>
      <c:valAx>
        <c:axId val="45756931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92585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346128608923872"/>
          <c:y val="0.1642772184714521"/>
          <c:w val="0.44477887139107614"/>
          <c:h val="0.3358683779335634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4000" dirty="0"/>
              <a:t>Динаміка показників загальної зайнятості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зайнятість!$A$3</c:f>
              <c:strCache>
                <c:ptCount val="1"/>
                <c:pt idx="0">
                  <c:v>випуск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cat>
            <c:numRef>
              <c:f>зайнятість!$B$2:$D$2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зайнятість!$B$3:$D$3</c:f>
              <c:numCache>
                <c:formatCode>General</c:formatCode>
                <c:ptCount val="3"/>
                <c:pt idx="0">
                  <c:v>5676</c:v>
                </c:pt>
                <c:pt idx="1">
                  <c:v>5079</c:v>
                </c:pt>
                <c:pt idx="2">
                  <c:v>5111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D0-46DC-9C17-993B991EA82D}"/>
            </c:ext>
          </c:extLst>
        </c:ser>
        <c:ser>
          <c:idx val="1"/>
          <c:order val="1"/>
          <c:tx>
            <c:strRef>
              <c:f>зайнятість!$A$4</c:f>
              <c:strCache>
                <c:ptCount val="1"/>
                <c:pt idx="0">
                  <c:v>працевлаштування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numRef>
              <c:f>зайнятість!$B$2:$D$2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зайнятість!$B$4:$D$4</c:f>
              <c:numCache>
                <c:formatCode>General</c:formatCode>
                <c:ptCount val="3"/>
                <c:pt idx="0">
                  <c:v>4892</c:v>
                </c:pt>
                <c:pt idx="1">
                  <c:v>3642</c:v>
                </c:pt>
                <c:pt idx="2">
                  <c:v>3133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D0-46DC-9C17-993B991EA8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080754304"/>
        <c:axId val="1075582640"/>
        <c:axId val="0"/>
      </c:bar3DChart>
      <c:catAx>
        <c:axId val="10807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075582640"/>
        <c:crosses val="autoZero"/>
        <c:auto val="1"/>
        <c:lblAlgn val="ctr"/>
        <c:lblOffset val="100"/>
        <c:noMultiLvlLbl val="0"/>
      </c:catAx>
      <c:valAx>
        <c:axId val="107558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080754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680561356833347E-3"/>
          <c:y val="0"/>
          <c:w val="0.99663194386431664"/>
          <c:h val="1"/>
        </c:manualLayout>
      </c:layout>
      <c:pie3DChart>
        <c:varyColors val="1"/>
        <c:ser>
          <c:idx val="0"/>
          <c:order val="0"/>
          <c:tx>
            <c:strRef>
              <c:f>'зайнятість (2)'!$B$2</c:f>
              <c:strCache>
                <c:ptCount val="1"/>
                <c:pt idx="0">
                  <c:v>2021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9AC-48BE-B56E-2308A432E2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9AC-48BE-B56E-2308A432E2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9AC-48BE-B56E-2308A432E2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9AC-48BE-B56E-2308A432E2BB}"/>
              </c:ext>
            </c:extLst>
          </c:dPt>
          <c:dLbls>
            <c:dLbl>
              <c:idx val="0"/>
              <c:layout>
                <c:manualLayout>
                  <c:x val="-0.11457903376226398"/>
                  <c:y val="-0.2216827916532562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AC-48BE-B56E-2308A432E2BB}"/>
                </c:ext>
              </c:extLst>
            </c:dLbl>
            <c:dLbl>
              <c:idx val="1"/>
              <c:layout>
                <c:manualLayout>
                  <c:x val="0.20191875036135246"/>
                  <c:y val="0.1297866939556841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AC-48BE-B56E-2308A432E2BB}"/>
                </c:ext>
              </c:extLst>
            </c:dLbl>
            <c:dLbl>
              <c:idx val="2"/>
              <c:layout>
                <c:manualLayout>
                  <c:x val="8.1982650052411829E-2"/>
                  <c:y val="6.882080778561569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AC-48BE-B56E-2308A432E2BB}"/>
                </c:ext>
              </c:extLst>
            </c:dLbl>
            <c:dLbl>
              <c:idx val="3"/>
              <c:layout>
                <c:manualLayout>
                  <c:x val="0.12379647621609258"/>
                  <c:y val="9.3734374757839314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A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99833337941888"/>
                      <c:h val="5.59814574315551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9AC-48BE-B56E-2308A432E2BB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'зайнятість (2)'!$A$3:$A$6</c:f>
              <c:strCache>
                <c:ptCount val="4"/>
                <c:pt idx="0">
                  <c:v>на перше робоче місце</c:v>
                </c:pt>
                <c:pt idx="1">
                  <c:v>продовжили навчання </c:v>
                </c:pt>
                <c:pt idx="2">
                  <c:v>ЗСУ</c:v>
                </c:pt>
                <c:pt idx="3">
                  <c:v>не працевлаштовано</c:v>
                </c:pt>
              </c:strCache>
            </c:strRef>
          </c:cat>
          <c:val>
            <c:numRef>
              <c:f>'зайнятість (2)'!$B$3:$B$6</c:f>
              <c:numCache>
                <c:formatCode>General</c:formatCode>
                <c:ptCount val="4"/>
                <c:pt idx="0">
                  <c:v>4547</c:v>
                </c:pt>
                <c:pt idx="1">
                  <c:v>366</c:v>
                </c:pt>
                <c:pt idx="2">
                  <c:v>78</c:v>
                </c:pt>
                <c:pt idx="3">
                  <c:v>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9AC-48BE-B56E-2308A432E2B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2137154582955063E-2"/>
          <c:y val="0"/>
          <c:w val="0.98786286277317814"/>
          <c:h val="1"/>
        </c:manualLayout>
      </c:layout>
      <c:pie3DChart>
        <c:varyColors val="1"/>
        <c:ser>
          <c:idx val="0"/>
          <c:order val="0"/>
          <c:tx>
            <c:strRef>
              <c:f>'зайнятість (2)'!$H$2</c:f>
              <c:strCache>
                <c:ptCount val="1"/>
                <c:pt idx="0">
                  <c:v>2022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FC6-47EC-BED0-64C825245C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FC6-47EC-BED0-64C825245C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FC6-47EC-BED0-64C825245C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FC6-47EC-BED0-64C825245C0B}"/>
              </c:ext>
            </c:extLst>
          </c:dPt>
          <c:dLbls>
            <c:dLbl>
              <c:idx val="1"/>
              <c:layout>
                <c:manualLayout>
                  <c:x val="0.18221899724485435"/>
                  <c:y val="-5.707070091516622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C6-47EC-BED0-64C825245C0B}"/>
                </c:ext>
              </c:extLst>
            </c:dLbl>
            <c:dLbl>
              <c:idx val="2"/>
              <c:layout>
                <c:manualLayout>
                  <c:x val="0.17580530304146469"/>
                  <c:y val="-8.0328509454780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C6-47EC-BED0-64C825245C0B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'зайнятість (2)'!$E$3:$G$6</c:f>
              <c:strCache>
                <c:ptCount val="4"/>
                <c:pt idx="0">
                  <c:v>на перше робоче місце</c:v>
                </c:pt>
                <c:pt idx="1">
                  <c:v>продовжили навчання </c:v>
                </c:pt>
                <c:pt idx="2">
                  <c:v>ЗСУ</c:v>
                </c:pt>
                <c:pt idx="3">
                  <c:v>не працевлаштовано</c:v>
                </c:pt>
              </c:strCache>
            </c:strRef>
          </c:cat>
          <c:val>
            <c:numRef>
              <c:f>'зайнятість (2)'!$H$3:$H$6</c:f>
              <c:numCache>
                <c:formatCode>General</c:formatCode>
                <c:ptCount val="4"/>
                <c:pt idx="0">
                  <c:v>3173</c:v>
                </c:pt>
                <c:pt idx="1">
                  <c:v>438</c:v>
                </c:pt>
                <c:pt idx="2">
                  <c:v>31</c:v>
                </c:pt>
                <c:pt idx="3">
                  <c:v>1437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C6-47EC-BED0-64C825245C0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73514238520995745"/>
          <c:w val="1"/>
          <c:h val="0.2200455691358706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3904231437832994E-2"/>
          <c:w val="0.94283337929106725"/>
          <c:h val="0.91978765244179983"/>
        </c:manualLayout>
      </c:layout>
      <c:pie3DChart>
        <c:varyColors val="1"/>
        <c:ser>
          <c:idx val="0"/>
          <c:order val="0"/>
          <c:tx>
            <c:strRef>
              <c:f>'зайнятість (2)'!$N$2</c:f>
              <c:strCache>
                <c:ptCount val="1"/>
                <c:pt idx="0">
                  <c:v>2023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258-4B15-A233-D7EB1E4992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258-4B15-A233-D7EB1E49923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258-4B15-A233-D7EB1E49923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258-4B15-A233-D7EB1E499238}"/>
              </c:ext>
            </c:extLst>
          </c:dPt>
          <c:dLbls>
            <c:dLbl>
              <c:idx val="1"/>
              <c:layout>
                <c:manualLayout>
                  <c:x val="0.1775960296295177"/>
                  <c:y val="-8.676330674399565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58-4B15-A233-D7EB1E49923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'зайнятість (2)'!$J$3:$M$6</c:f>
              <c:strCache>
                <c:ptCount val="4"/>
                <c:pt idx="0">
                  <c:v>на перше робоче місце</c:v>
                </c:pt>
                <c:pt idx="1">
                  <c:v>продовжили навчання </c:v>
                </c:pt>
                <c:pt idx="2">
                  <c:v>ЗСУ</c:v>
                </c:pt>
                <c:pt idx="3">
                  <c:v>не працевлаштовано</c:v>
                </c:pt>
              </c:strCache>
            </c:strRef>
          </c:cat>
          <c:val>
            <c:numRef>
              <c:f>'зайнятість (2)'!$N$3:$N$6</c:f>
              <c:numCache>
                <c:formatCode>General</c:formatCode>
                <c:ptCount val="4"/>
                <c:pt idx="0">
                  <c:v>2828</c:v>
                </c:pt>
                <c:pt idx="1">
                  <c:v>410</c:v>
                </c:pt>
                <c:pt idx="2">
                  <c:v>49</c:v>
                </c:pt>
                <c:pt idx="3">
                  <c:v>1519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58-4B15-A233-D7EB1E49923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C5C2A4-4BF4-4AE3-90D7-30C1D46FD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062EDF-6537-40BB-8189-B18602FBB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51A7D6-E80E-4F3D-9A67-526E3A4CF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B37F-C251-475A-8964-063E860D3A78}" type="datetimeFigureOut">
              <a:rPr lang="ru-UA" smtClean="0"/>
              <a:t>25.08.2023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CBBC3A-E78E-4589-903A-53CF71D32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D0B701-384E-4078-8BD2-2F4D6E34E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748A-789D-45BC-807F-22A6F551FF3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1172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D50C42-E73A-47B7-A772-8E8B89487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F5736C6-6B74-494A-8449-9C925BC51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45442E-866D-41F4-A6AC-3FD88681C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B37F-C251-475A-8964-063E860D3A78}" type="datetimeFigureOut">
              <a:rPr lang="ru-UA" smtClean="0"/>
              <a:t>25.08.2023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CB56F8-E056-4F8C-B100-D5C71A99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E591E2-1A86-48E7-9F62-CFA94EA80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748A-789D-45BC-807F-22A6F551FF3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5190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4F69192-9E25-4BC0-B3AD-BD876715A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74BE19-1E3B-4B60-8632-763F361B46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E3E1E3-2191-4217-B0F5-DB4505C9F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B37F-C251-475A-8964-063E860D3A78}" type="datetimeFigureOut">
              <a:rPr lang="ru-UA" smtClean="0"/>
              <a:t>25.08.2023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EEC5D2-8513-499A-B8D8-88B6E9364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CBE955-A4EE-463B-B821-A1D96F660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748A-789D-45BC-807F-22A6F551FF3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0123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72B092-A491-40C9-9DF0-3DCCDF8AF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0CA027-350F-40AB-A2FB-02F3054D2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731AAE-8AFE-4D61-A7E1-3C68260FB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B37F-C251-475A-8964-063E860D3A78}" type="datetimeFigureOut">
              <a:rPr lang="ru-UA" smtClean="0"/>
              <a:t>25.08.2023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2E31B2-47D9-439D-8CFB-805163560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B23A03-F522-478A-81D8-B7328B0F7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748A-789D-45BC-807F-22A6F551FF3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37695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47C6A5-30A1-4FE3-85A4-63F3309A1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30F06B-26FB-49E5-B334-A6482BE53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EBCE03-6994-4020-B64E-70B1BE7EA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B37F-C251-475A-8964-063E860D3A78}" type="datetimeFigureOut">
              <a:rPr lang="ru-UA" smtClean="0"/>
              <a:t>25.08.2023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894021-AE2E-4B12-8110-4874AD5A9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97CD2C-6780-42E1-A18D-6CF67F9FC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748A-789D-45BC-807F-22A6F551FF3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1783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4E572-C476-4639-9EC8-F6B452BCD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E5725A-3E1E-481A-B900-01B88D22D2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2A28B9-5BEB-4267-A7FD-1033793CC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5B0CFE-5959-4467-84A2-691CFACA8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B37F-C251-475A-8964-063E860D3A78}" type="datetimeFigureOut">
              <a:rPr lang="ru-UA" smtClean="0"/>
              <a:t>25.08.2023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7963AB-EE8C-4153-B766-3FCF609CF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98DCBE-4106-4936-A1E8-5D8B108AE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748A-789D-45BC-807F-22A6F551FF3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256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705576-F250-4B1D-93D0-165593FBF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E81D67-8D0F-4A88-B703-476E1095E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0F6510-9CBB-46EE-B1E7-D3D82893D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8B98379-5F77-449D-B0F2-1BB2CCA03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38B83C4-99FA-4957-A7C2-8750FB81DB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17D92B1-DC57-4AFC-857D-B0F6438D0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B37F-C251-475A-8964-063E860D3A78}" type="datetimeFigureOut">
              <a:rPr lang="ru-UA" smtClean="0"/>
              <a:t>25.08.2023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72324A3-2C92-4C9C-8A76-691733ACD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BEB32DF-C757-4C7C-92EF-6FD50E323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748A-789D-45BC-807F-22A6F551FF3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2518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2AC332-DAE9-4E79-915A-EA79E93EF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32414E-C0D0-41D8-B4E5-A6E99A119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B37F-C251-475A-8964-063E860D3A78}" type="datetimeFigureOut">
              <a:rPr lang="ru-UA" smtClean="0"/>
              <a:t>25.08.2023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BD56B1-229A-43DE-BB0A-7EFBAF50E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38AD79-AB19-44F7-8C4B-F5303B64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748A-789D-45BC-807F-22A6F551FF3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6451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5DCF905-DAEA-4702-8A45-CBF524A7C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B37F-C251-475A-8964-063E860D3A78}" type="datetimeFigureOut">
              <a:rPr lang="ru-UA" smtClean="0"/>
              <a:t>25.08.2023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8ED2104-74EA-42C8-AB71-E6017FD92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925524C-4D07-4A8A-A173-194056D5B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748A-789D-45BC-807F-22A6F551FF3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91090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32F89D-0F28-4477-B160-D09466CF1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A4A457-DC4D-4ED3-93DE-674EC4B27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F635CE-2189-45E1-A058-4ABDE796B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02E28C-56C4-49EB-BECC-4C615D883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B37F-C251-475A-8964-063E860D3A78}" type="datetimeFigureOut">
              <a:rPr lang="ru-UA" smtClean="0"/>
              <a:t>25.08.2023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97C9F4-989C-4DAC-9D59-C1CA6933F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AC033D-27E1-4913-81C9-070E43283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748A-789D-45BC-807F-22A6F551FF3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99259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4F3BBA-476E-4F55-A09D-FCC278211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B46B61E-263A-4F21-94A1-B0BC6C9336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AC5963-80FC-402C-B687-9B26C4E93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B40EC0-0FAA-4BE5-AB84-B3B6A7E38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B37F-C251-475A-8964-063E860D3A78}" type="datetimeFigureOut">
              <a:rPr lang="ru-UA" smtClean="0"/>
              <a:t>25.08.2023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C41D92-9603-48DE-84FA-8B6ACAEA7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5FC992-044C-47B4-8A36-6B354EF1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748A-789D-45BC-807F-22A6F551FF3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94675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0D8A99-AB23-4CBB-8D64-85EE8DAA5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DF5F7D-F273-4C81-AEAE-C159E2C1A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E02897-6B0D-48A3-8EFF-0E65ABD23E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EB37F-C251-475A-8964-063E860D3A78}" type="datetimeFigureOut">
              <a:rPr lang="ru-UA" smtClean="0"/>
              <a:t>25.08.2023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5BEA7D-33CE-46F7-8EC7-CDD9F8ED27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D6821A-A253-4912-80DC-4088075BAC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B748A-789D-45BC-807F-22A6F551FF3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093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03324C-C9C0-49D2-95E1-17C0CE82AD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5863" y="1574276"/>
            <a:ext cx="11217897" cy="3365368"/>
          </a:xfrm>
        </p:spPr>
        <p:txBody>
          <a:bodyPr>
            <a:normAutofit fontScale="90000"/>
          </a:bodyPr>
          <a:lstStyle/>
          <a:p>
            <a:pPr algn="l"/>
            <a:r>
              <a:rPr lang="uk-UA" sz="2200" b="1" dirty="0"/>
              <a:t>серпнева конференція 								</a:t>
            </a:r>
            <a:r>
              <a:rPr lang="ru-UA" sz="2000" b="1" dirty="0"/>
              <a:t>24.08.2023, 10.00</a:t>
            </a:r>
            <a:br>
              <a:rPr lang="ru-UA" sz="2000" dirty="0"/>
            </a:br>
            <a:br>
              <a:rPr lang="uk-UA" sz="2000" dirty="0"/>
            </a:br>
            <a:r>
              <a:rPr lang="ru-UA" sz="2000" b="1" dirty="0"/>
              <a:t>Тема: </a:t>
            </a:r>
            <a:br>
              <a:rPr lang="ru-UA" sz="2000" dirty="0"/>
            </a:br>
            <a:r>
              <a:rPr lang="ru-UA" sz="2000" b="1" dirty="0"/>
              <a:t>УПРАВЛІНСЬКА ДІЯЛЬНІСТЬ ЗАСТУПНИКІВ ДИРЕКТОРІВ ЗП(ПТ)О В УМОВАХ ПЕРЕХОДУ НА КОМПЕТЕНТНІСНО ОРІЄНТОВАНЕ НАВЧАННЯ</a:t>
            </a:r>
            <a:br>
              <a:rPr lang="ru-UA" sz="2000" dirty="0"/>
            </a:br>
            <a:br>
              <a:rPr lang="uk-UA" sz="2000" dirty="0"/>
            </a:br>
            <a:br>
              <a:rPr lang="uk-UA" sz="2000" dirty="0"/>
            </a:br>
            <a:br>
              <a:rPr lang="uk-UA" sz="2000" dirty="0"/>
            </a:br>
            <a:r>
              <a:rPr lang="uk-UA" b="1" dirty="0"/>
              <a:t>Функціонування системи професійної (професійно-технічної) освіти в умовах освітніх змін</a:t>
            </a:r>
            <a:br>
              <a:rPr lang="ru-UA" sz="4000" b="1" dirty="0"/>
            </a:br>
            <a:endParaRPr lang="ru-UA" sz="40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B45FEA-7FE3-4DF4-BEDB-B326A11F8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45138" y="5062193"/>
            <a:ext cx="4110087" cy="137631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b="1" dirty="0"/>
              <a:t>Алла ЗУЄНКО, </a:t>
            </a:r>
            <a:r>
              <a:rPr lang="uk-UA" dirty="0"/>
              <a:t>провідний спеціаліст відділу науки, вищої та професійної освіти управління науки, вищої, професійної освіти та кадрового забезпечення Департаменту науки і освіти Харківської обласної державної адміністрації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7753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288BCB-BB00-4094-9B39-3352755E3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C7B0ACF-789C-4471-9F9E-AA917C06AC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69408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23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9B808A-3B0E-4A70-9641-9DEED33A8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4875E9F-D8F6-43A6-80BC-A304A4B966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101952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9872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71648-E1B6-4F02-A479-42C6B69B5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18AA292-076F-4E86-ADB7-5DE223133B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20338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9560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7FA6A2-5F08-447D-AA87-85B094CF0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A7ACCAA-04DC-4FD1-B586-9BDC7CC591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177898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8169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F732C9-68D8-4C86-B5E2-C4451F6DC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DD9304-165D-4380-AD34-686C02D21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UA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F399DFE3-2687-4A31-8BF0-A0ACF400E0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427964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9272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13096C-CC3B-4B0F-A7C3-AD646E676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E82C550-0B1F-475C-8177-86E7D6E0D5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78351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5320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C4F8AF-1374-4DA6-866C-D1B2B111B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F026A8E-D029-4F23-B222-D15F77CDDA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795679"/>
              </p:ext>
            </p:extLst>
          </p:nvPr>
        </p:nvGraphicFramePr>
        <p:xfrm>
          <a:off x="1" y="-1"/>
          <a:ext cx="397811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D60FD09B-E2E0-45B4-8046-5C7D2791B1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0488291"/>
              </p:ext>
            </p:extLst>
          </p:nvPr>
        </p:nvGraphicFramePr>
        <p:xfrm>
          <a:off x="3883843" y="0"/>
          <a:ext cx="407238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F72EED17-F48F-4922-9811-869D9B9338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0841575"/>
              </p:ext>
            </p:extLst>
          </p:nvPr>
        </p:nvGraphicFramePr>
        <p:xfrm>
          <a:off x="7956224" y="0"/>
          <a:ext cx="423577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95818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6F0188B-2CAC-41A8-BB28-0A8C0567C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375"/>
            <a:ext cx="10515600" cy="5130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8000" b="1" dirty="0"/>
              <a:t>«Хто володіє інформацією – </a:t>
            </a:r>
          </a:p>
          <a:p>
            <a:pPr marL="0" indent="0">
              <a:buNone/>
            </a:pPr>
            <a:r>
              <a:rPr lang="uk-UA" sz="8000" b="1" dirty="0"/>
              <a:t>той володіє світом!» </a:t>
            </a:r>
            <a:endParaRPr lang="ru-UA" sz="8000" b="1" dirty="0"/>
          </a:p>
        </p:txBody>
      </p:sp>
    </p:spTree>
    <p:extLst>
      <p:ext uri="{BB962C8B-B14F-4D97-AF65-F5344CB8AC3E}">
        <p14:creationId xmlns:p14="http://schemas.microsoft.com/office/powerpoint/2010/main" val="30032370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106</Words>
  <Application>Microsoft Office PowerPoint</Application>
  <PresentationFormat>Широкоэкранный</PresentationFormat>
  <Paragraphs>21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серпнева конференція         24.08.2023, 10.00  Тема:  УПРАВЛІНСЬКА ДІЯЛЬНІСТЬ ЗАСТУПНИКІВ ДИРЕКТОРІВ ЗП(ПТ)О В УМОВАХ ПЕРЕХОДУ НА КОМПЕТЕНТНІСНО ОРІЄНТОВАНЕ НАВЧАННЯ    Функціонування системи професійної (професійно-технічної) освіти в умовах освітніх змін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24.08.2023, 10.00  Тема:  УПРАВЛІНСЬКА ДІЯЛЬНІСТЬ ЗАСТУПНИКІВ ДИРЕКТОРІВ ЗП(ПТ)О В УМОВАХ ПЕРЕХОДУ НА КОМПЕТЕНТНІСНО ОРІЄНТОВАНЕ НАВЧАННЯ   КОНТРОЛЬНО-АНАЛІТИЧНА ДІЯЛЬНІСТЬ ЗАСТУПНИКА ДИРЕКТОРА В УМОВАХ ОСВІТНІХ ЗМІН  </dc:title>
  <dc:creator>EBDO</dc:creator>
  <cp:lastModifiedBy>EBDO</cp:lastModifiedBy>
  <cp:revision>13</cp:revision>
  <dcterms:created xsi:type="dcterms:W3CDTF">2023-08-21T12:55:43Z</dcterms:created>
  <dcterms:modified xsi:type="dcterms:W3CDTF">2023-08-25T11:40:51Z</dcterms:modified>
</cp:coreProperties>
</file>