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322" r:id="rId5"/>
    <p:sldId id="323" r:id="rId6"/>
    <p:sldId id="324" r:id="rId7"/>
    <p:sldId id="325" r:id="rId8"/>
    <p:sldId id="312" r:id="rId9"/>
    <p:sldId id="326" r:id="rId10"/>
    <p:sldId id="327" r:id="rId11"/>
    <p:sldId id="328" r:id="rId12"/>
    <p:sldId id="346" r:id="rId13"/>
    <p:sldId id="329" r:id="rId14"/>
    <p:sldId id="331" r:id="rId15"/>
    <p:sldId id="345" r:id="rId16"/>
    <p:sldId id="332" r:id="rId17"/>
    <p:sldId id="333" r:id="rId18"/>
    <p:sldId id="330" r:id="rId19"/>
    <p:sldId id="334" r:id="rId20"/>
    <p:sldId id="335" r:id="rId21"/>
    <p:sldId id="336" r:id="rId22"/>
    <p:sldId id="337" r:id="rId23"/>
    <p:sldId id="348" r:id="rId24"/>
    <p:sldId id="350" r:id="rId25"/>
    <p:sldId id="349" r:id="rId26"/>
  </p:sldIdLst>
  <p:sldSz cx="12188825" cy="6858000"/>
  <p:notesSz cx="6858000" cy="9144000"/>
  <p:custDataLst>
    <p:tags r:id="rId29"/>
  </p:custDataLst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276B7246-30D7-4BB3-93DB-7D2784B36E99}">
          <p14:sldIdLst>
            <p14:sldId id="322"/>
            <p14:sldId id="323"/>
            <p14:sldId id="324"/>
            <p14:sldId id="325"/>
            <p14:sldId id="312"/>
            <p14:sldId id="326"/>
            <p14:sldId id="327"/>
            <p14:sldId id="328"/>
            <p14:sldId id="346"/>
            <p14:sldId id="329"/>
            <p14:sldId id="331"/>
            <p14:sldId id="345"/>
            <p14:sldId id="332"/>
            <p14:sldId id="333"/>
            <p14:sldId id="330"/>
            <p14:sldId id="334"/>
            <p14:sldId id="335"/>
            <p14:sldId id="336"/>
            <p14:sldId id="337"/>
            <p14:sldId id="348"/>
            <p14:sldId id="350"/>
            <p14:sldId id="349"/>
          </p14:sldIdLst>
        </p14:section>
        <p14:section name="Розділ без заголовка" id="{4F231003-4688-4FD7-B999-92F90FD5E2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C27"/>
    <a:srgbClr val="EA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1" autoAdjust="0"/>
  </p:normalViewPr>
  <p:slideViewPr>
    <p:cSldViewPr showGuides="1">
      <p:cViewPr varScale="1">
        <p:scale>
          <a:sx n="84" d="100"/>
          <a:sy n="84" d="100"/>
        </p:scale>
        <p:origin x="96" y="10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 custT="1"/>
      <dgm:spPr/>
      <dgm:t>
        <a:bodyPr rtlCol="0"/>
        <a:lstStyle/>
        <a:p>
          <a:pPr rtl="0"/>
          <a:r>
            <a:rPr lang="uk-UA" sz="2600" noProof="0" dirty="0"/>
            <a:t>Назва кроку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title="Arrow pointing from Step 1 to Step 2"/>
        </a:ext>
      </dgm:extLst>
    </dgm:pt>
    <dgm:pt modelId="{AB2E8498-CC81-452F-A895-08F3845AA347}">
      <dgm:prSet phldrT="[Text]"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 custT="1"/>
      <dgm:spPr/>
      <dgm:t>
        <a:bodyPr rtlCol="0"/>
        <a:lstStyle/>
        <a:p>
          <a:pPr rtl="0"/>
          <a:r>
            <a:rPr lang="uk-UA" sz="2600" noProof="0" dirty="0"/>
            <a:t>Назва кроку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title="Arrow pointing from Step 2 to Step 3"/>
        </a:ext>
      </dgm:extLst>
    </dgm:pt>
    <dgm:pt modelId="{0B00F5A8-A0EF-4111-9D86-004317B4F49E}">
      <dgm:prSet phldrT="[Text]"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 custT="1"/>
      <dgm:spPr/>
      <dgm:t>
        <a:bodyPr rtlCol="0"/>
        <a:lstStyle/>
        <a:p>
          <a:pPr rtl="0"/>
          <a:r>
            <a:rPr lang="uk-UA" sz="2600" noProof="0" dirty="0"/>
            <a:t>Назва кроку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C3419832-068F-404F-BD76-BBB843504A1C}">
      <dgm:prSet/>
      <dgm:spPr/>
      <dgm:t>
        <a:bodyPr/>
        <a:lstStyle/>
        <a:p>
          <a:r>
            <a:rPr lang="uk-UA" dirty="0"/>
            <a:t>формулювання результатів навчання</a:t>
          </a:r>
        </a:p>
      </dgm:t>
    </dgm:pt>
    <dgm:pt modelId="{B2C12692-47C9-463F-991A-E7D42EA2F454}" type="parTrans" cxnId="{8EBEEF57-CEA2-401F-9CBB-9B815F1AB9C8}">
      <dgm:prSet/>
      <dgm:spPr/>
      <dgm:t>
        <a:bodyPr/>
        <a:lstStyle/>
        <a:p>
          <a:endParaRPr lang="uk-UA"/>
        </a:p>
      </dgm:t>
    </dgm:pt>
    <dgm:pt modelId="{B2DDB1A4-F331-456D-91E9-8759CF3758CD}" type="sibTrans" cxnId="{8EBEEF57-CEA2-401F-9CBB-9B815F1AB9C8}">
      <dgm:prSet/>
      <dgm:spPr/>
      <dgm:t>
        <a:bodyPr/>
        <a:lstStyle/>
        <a:p>
          <a:endParaRPr lang="uk-UA"/>
        </a:p>
      </dgm:t>
    </dgm:pt>
    <dgm:pt modelId="{82C1532E-B33B-48B8-BD2B-1FC2E3FE64C7}">
      <dgm:prSet/>
      <dgm:spPr/>
      <dgm:t>
        <a:bodyPr/>
        <a:lstStyle/>
        <a:p>
          <a:r>
            <a:rPr lang="uk-UA" dirty="0"/>
            <a:t>Визначення змісту їх оцінювання</a:t>
          </a:r>
        </a:p>
      </dgm:t>
    </dgm:pt>
    <dgm:pt modelId="{014643CF-5B76-4793-86A7-548612AAABD2}" type="parTrans" cxnId="{F497D5D2-F2B7-4DAF-900C-036FB64A2CE1}">
      <dgm:prSet/>
      <dgm:spPr/>
      <dgm:t>
        <a:bodyPr/>
        <a:lstStyle/>
        <a:p>
          <a:endParaRPr lang="uk-UA"/>
        </a:p>
      </dgm:t>
    </dgm:pt>
    <dgm:pt modelId="{D3B2F37A-F90B-4104-866E-B966E53A96EB}" type="sibTrans" cxnId="{F497D5D2-F2B7-4DAF-900C-036FB64A2CE1}">
      <dgm:prSet/>
      <dgm:spPr/>
      <dgm:t>
        <a:bodyPr/>
        <a:lstStyle/>
        <a:p>
          <a:endParaRPr lang="uk-UA"/>
        </a:p>
      </dgm:t>
    </dgm:pt>
    <dgm:pt modelId="{FEA01C4B-EB3E-4D99-9027-0257E64A8E18}">
      <dgm:prSet/>
      <dgm:spPr/>
      <dgm:t>
        <a:bodyPr/>
        <a:lstStyle/>
        <a:p>
          <a:r>
            <a:rPr lang="uk-UA" dirty="0"/>
            <a:t>Планування методик викладання</a:t>
          </a:r>
        </a:p>
      </dgm:t>
    </dgm:pt>
    <dgm:pt modelId="{5F5BBAF6-B343-4168-90F5-A11C492EA0BC}" type="parTrans" cxnId="{682CEE99-6DAF-45B4-B857-156389CDEB0F}">
      <dgm:prSet/>
      <dgm:spPr/>
      <dgm:t>
        <a:bodyPr/>
        <a:lstStyle/>
        <a:p>
          <a:endParaRPr lang="uk-UA"/>
        </a:p>
      </dgm:t>
    </dgm:pt>
    <dgm:pt modelId="{211724C6-6D0F-4ECE-BB2F-F4D956E7A7F3}" type="sibTrans" cxnId="{682CEE99-6DAF-45B4-B857-156389CDEB0F}">
      <dgm:prSet/>
      <dgm:spPr/>
      <dgm:t>
        <a:bodyPr/>
        <a:lstStyle/>
        <a:p>
          <a:endParaRPr lang="uk-UA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LinFactNeighborX="1332" custLinFactNeighborY="-1455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F54EBA66-6BB5-4F98-9C75-D0BEE3EC08B6}" type="presOf" srcId="{82C1532E-B33B-48B8-BD2B-1FC2E3FE64C7}" destId="{E83793B4-2C5C-4D90-82FA-E5EE4745664D}" srcOrd="0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8EBEEF57-CEA2-401F-9CBB-9B815F1AB9C8}" srcId="{FB986F71-3126-4196-BD30-74AEDC39A1CA}" destId="{C3419832-068F-404F-BD76-BBB843504A1C}" srcOrd="1" destOrd="0" parTransId="{B2C12692-47C9-463F-991A-E7D42EA2F454}" sibTransId="{B2DDB1A4-F331-456D-91E9-8759CF3758CD}"/>
    <dgm:cxn modelId="{212A375A-1995-4B66-B380-6D7474F2547D}" type="presOf" srcId="{FEA01C4B-EB3E-4D99-9027-0257E64A8E18}" destId="{69C28D3B-E083-42DF-9EA0-916CA12125A9}" srcOrd="0" destOrd="1" presId="urn:microsoft.com/office/officeart/2005/8/layout/hProcess4"/>
    <dgm:cxn modelId="{40121D87-3A7B-4A4D-B2D8-6BECCA024A55}" type="presOf" srcId="{C3419832-068F-404F-BD76-BBB843504A1C}" destId="{BFE859F2-A9E8-4F95-9161-8EC68F2D30C4}" srcOrd="1" destOrd="1" presId="urn:microsoft.com/office/officeart/2005/8/layout/hProcess4"/>
    <dgm:cxn modelId="{C667988A-6001-4100-AD52-772F3A613371}" type="presOf" srcId="{82C1532E-B33B-48B8-BD2B-1FC2E3FE64C7}" destId="{67FFE978-6FBE-4424-80BE-B9E4B4DD0695}" srcOrd="1" destOrd="1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682CEE99-6DAF-45B4-B857-156389CDEB0F}" srcId="{58828492-5CEF-4AFE-95CB-5D7E6A18158B}" destId="{FEA01C4B-EB3E-4D99-9027-0257E64A8E18}" srcOrd="1" destOrd="0" parTransId="{5F5BBAF6-B343-4168-90F5-A11C492EA0BC}" sibTransId="{211724C6-6D0F-4ECE-BB2F-F4D956E7A7F3}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B99DCEC0-AAC4-4DB1-A05A-8AD5AE0BE7D2}" type="presOf" srcId="{C3419832-068F-404F-BD76-BBB843504A1C}" destId="{96015622-8A46-45CF-A72A-2856B699B374}" srcOrd="0" destOrd="1" presId="urn:microsoft.com/office/officeart/2005/8/layout/hProcess4"/>
    <dgm:cxn modelId="{F497D5D2-F2B7-4DAF-900C-036FB64A2CE1}" srcId="{F6D27D1B-CDCB-481F-B8FA-AB31B2A119DE}" destId="{82C1532E-B33B-48B8-BD2B-1FC2E3FE64C7}" srcOrd="1" destOrd="0" parTransId="{014643CF-5B76-4793-86A7-548612AAABD2}" sibTransId="{D3B2F37A-F90B-4104-866E-B966E53A96EB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F36207E3-D4BC-4B2D-9F2F-F72F5E6E9DD1}" type="presOf" srcId="{FEA01C4B-EB3E-4D99-9027-0257E64A8E18}" destId="{843715D2-C2C2-41EB-BDA3-21230FBA46DB}" srcOrd="1" destOrd="1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формулювання результатів навчання</a:t>
          </a:r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83479" y="1430480"/>
          <a:ext cx="2816667" cy="2816667"/>
        </a:xfrm>
        <a:prstGeom prst="leftCircularArrow">
          <a:avLst>
            <a:gd name="adj1" fmla="val 3405"/>
            <a:gd name="adj2" fmla="val 421548"/>
            <a:gd name="adj3" fmla="val 2152602"/>
            <a:gd name="adj4" fmla="val 8980032"/>
            <a:gd name="adj5" fmla="val 397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noProof="0" dirty="0"/>
            <a:t>Назва кроку 1</a:t>
          </a:r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41709" y="1019937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Визначення змісту їх оцінювання</a:t>
          </a:r>
        </a:p>
      </dsp:txBody>
      <dsp:txXfrm>
        <a:off x="3288109" y="1498391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noProof="0" dirty="0"/>
            <a:t>Назва кроку 2</a:t>
          </a:r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Планування методик викладання</a:t>
          </a:r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noProof="0" dirty="0"/>
            <a:t>Назва кроку 3</a:t>
          </a:r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83DDBB-93C6-4540-8E02-3E1BE6230022}" type="datetime1">
              <a:rPr lang="uk-UA" smtClean="0"/>
              <a:t>21.08.2023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25C9-D8D7-4948-8881-1ABB0EAEC5D6}" type="datetime1">
              <a:rPr lang="uk-UA" smtClean="0"/>
              <a:pPr/>
              <a:t>21.08.2023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3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124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47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E48C4C16-C57C-4486-9CFD-33BA8F76CCE3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6C77B9-07ED-437F-B1C4-515C6E601ED1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9ACCF-525E-4D3D-BE3C-405E2F27BD82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425A7A-BCA4-46A2-9CA5-D42E924C7C5E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5E0CE1-3EE6-40A9-A62F-BD6889F46453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DF81F-0739-4263-BEC5-0D7F787AF947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C7D245-0AED-4334-BEF3-23D91B0A323C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C7B39B-52C7-41FA-A862-61032AECB39A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FAC62-A304-47EA-9FCC-0080438B15DE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8B484A-E5D6-4774-8C89-EC07283673C5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452440-FA0D-4FBB-84C3-FEE7CE6B7E8A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587642D-4084-4191-8293-0D99896B70F5}" type="datetime1">
              <a:rPr lang="uk-UA" noProof="0" smtClean="0"/>
              <a:t>21.08.2023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learnlifelong.net/5-bezkoshtovnyh-onlajn-resursiv-dlya-stv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s://www.canva.com/uk_ua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enngage.com/features/timeline-infographics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yond.com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owtoon.com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www.youtube.com/watch?v=752ZOTdzP1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vista.com/uk/create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mindmup.com/" TargetMode="External"/><Relationship Id="rId2" Type="http://schemas.openxmlformats.org/officeDocument/2006/relationships/hyperlink" Target="https://genial.ly/templates/infographic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toryboardthat.com/comic-maker#education-edition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glideapp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hyperlink" Target="https://scratch.mit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oria.media/experience/yak-otsinyuvaty-ne-za-pomylky-a-za-dosyagnennya/" TargetMode="External"/><Relationship Id="rId2" Type="http://schemas.openxmlformats.org/officeDocument/2006/relationships/hyperlink" Target="https://vfranchuk.fi.npu.edu.ua/images/files/statty/47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hyperlink" Target="https://lib.iitta.gov.ua/718165/1/%D0%A4%D0%9E_%D0%91%D0%9D_%D1%84%D0%BE%D1%80%D0%BC_%D0%BE%D1%86%D1%96%D0%BD_%D0%BF%D0%BE%D1%81%D1%96%D0%B1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eesaw.me/" TargetMode="External"/><Relationship Id="rId13" Type="http://schemas.openxmlformats.org/officeDocument/2006/relationships/hyperlink" Target="https://trello.com/" TargetMode="External"/><Relationship Id="rId3" Type="http://schemas.openxmlformats.org/officeDocument/2006/relationships/hyperlink" Target="https://quizizz.com/?lng=null" TargetMode="External"/><Relationship Id="rId7" Type="http://schemas.openxmlformats.org/officeDocument/2006/relationships/hyperlink" Target="https://nearpod.com/" TargetMode="External"/><Relationship Id="rId12" Type="http://schemas.openxmlformats.org/officeDocument/2006/relationships/hyperlink" Target="https://www.classdojo.com/" TargetMode="External"/><Relationship Id="rId17" Type="http://schemas.openxmlformats.org/officeDocument/2006/relationships/hyperlink" Target="https://coggle.it/" TargetMode="External"/><Relationship Id="rId2" Type="http://schemas.openxmlformats.org/officeDocument/2006/relationships/hyperlink" Target="https://kahoot.com/" TargetMode="External"/><Relationship Id="rId16" Type="http://schemas.openxmlformats.org/officeDocument/2006/relationships/hyperlink" Target="https://www.remind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ocrative.com/" TargetMode="External"/><Relationship Id="rId11" Type="http://schemas.openxmlformats.org/officeDocument/2006/relationships/hyperlink" Target="https://www.classcraft.com/" TargetMode="External"/><Relationship Id="rId5" Type="http://schemas.openxmlformats.org/officeDocument/2006/relationships/hyperlink" Target="https://edpuzzle.com/" TargetMode="External"/><Relationship Id="rId15" Type="http://schemas.openxmlformats.org/officeDocument/2006/relationships/hyperlink" Target="https://education.minecraft.net/en-us" TargetMode="External"/><Relationship Id="rId10" Type="http://schemas.openxmlformats.org/officeDocument/2006/relationships/hyperlink" Target="https://info.flip.com/en-us.html" TargetMode="External"/><Relationship Id="rId4" Type="http://schemas.openxmlformats.org/officeDocument/2006/relationships/hyperlink" Target="https://quizlet.com/uk" TargetMode="External"/><Relationship Id="rId9" Type="http://schemas.openxmlformats.org/officeDocument/2006/relationships/hyperlink" Target="https://www.adobe.com/express/" TargetMode="External"/><Relationship Id="rId14" Type="http://schemas.openxmlformats.org/officeDocument/2006/relationships/hyperlink" Target="https://www.tinkercad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otopea.com/" TargetMode="External"/><Relationship Id="rId13" Type="http://schemas.openxmlformats.org/officeDocument/2006/relationships/hyperlink" Target="https://create.vista.com/uk/templates/" TargetMode="External"/><Relationship Id="rId18" Type="http://schemas.openxmlformats.org/officeDocument/2006/relationships/image" Target="../media/image43.jpeg"/><Relationship Id="rId3" Type="http://schemas.openxmlformats.org/officeDocument/2006/relationships/hyperlink" Target="https://www.lifeofpix.com/" TargetMode="External"/><Relationship Id="rId7" Type="http://schemas.openxmlformats.org/officeDocument/2006/relationships/hyperlink" Target="https://www.getpaint.net/" TargetMode="External"/><Relationship Id="rId12" Type="http://schemas.openxmlformats.org/officeDocument/2006/relationships/hyperlink" Target="https://slidesgo.com/" TargetMode="External"/><Relationship Id="rId17" Type="http://schemas.openxmlformats.org/officeDocument/2006/relationships/hyperlink" Target="https://nearpod.com/" TargetMode="External"/><Relationship Id="rId2" Type="http://schemas.openxmlformats.org/officeDocument/2006/relationships/hyperlink" Target="https://unsplash.com/" TargetMode="External"/><Relationship Id="rId16" Type="http://schemas.openxmlformats.org/officeDocument/2006/relationships/hyperlink" Target="https://info.flip.com/en-u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anva.com/uk_ua/" TargetMode="External"/><Relationship Id="rId11" Type="http://schemas.openxmlformats.org/officeDocument/2006/relationships/image" Target="../media/image42.jpeg"/><Relationship Id="rId5" Type="http://schemas.openxmlformats.org/officeDocument/2006/relationships/hyperlink" Target="https://www.pexels.com/uk-ua/" TargetMode="External"/><Relationship Id="rId15" Type="http://schemas.openxmlformats.org/officeDocument/2006/relationships/hyperlink" Target="https://auth.genial.ly/login?backTo=https://app.genial.ly/" TargetMode="External"/><Relationship Id="rId10" Type="http://schemas.openxmlformats.org/officeDocument/2006/relationships/hyperlink" Target="https://pixlr.com/" TargetMode="External"/><Relationship Id="rId19" Type="http://schemas.openxmlformats.org/officeDocument/2006/relationships/image" Target="../media/image44.png"/><Relationship Id="rId4" Type="http://schemas.openxmlformats.org/officeDocument/2006/relationships/hyperlink" Target="https://creazilla.com/uk" TargetMode="External"/><Relationship Id="rId9" Type="http://schemas.openxmlformats.org/officeDocument/2006/relationships/hyperlink" Target="https://www.gimp.org/" TargetMode="External"/><Relationship Id="rId14" Type="http://schemas.openxmlformats.org/officeDocument/2006/relationships/hyperlink" Target="https://www.beautiful.a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fosvita.onlin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ft.vanderbilt.edu/guides-sub-pages/understanding-by-desig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ohigher.org/po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uk-UA" dirty="0"/>
              <a:t>Використання цифрових інструментів в освітньому процесі</a:t>
            </a:r>
          </a:p>
        </p:txBody>
      </p:sp>
      <p:sp>
        <p:nvSpPr>
          <p:cNvPr id="4" name="Подзаголовок 11">
            <a:extLst>
              <a:ext uri="{FF2B5EF4-FFF2-40B4-BE49-F238E27FC236}">
                <a16:creationId xmlns:a16="http://schemas.microsoft.com/office/drawing/2014/main" id="{7B371075-2D67-4ABD-B16D-840D6EC46899}"/>
              </a:ext>
            </a:extLst>
          </p:cNvPr>
          <p:cNvSpPr txBox="1">
            <a:spLocks/>
          </p:cNvSpPr>
          <p:nvPr/>
        </p:nvSpPr>
        <p:spPr>
          <a:xfrm>
            <a:off x="7389079" y="5392400"/>
            <a:ext cx="4178808" cy="8667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114263"/>
                </a:solidFill>
                <a:latin typeface="Century" panose="02040604050505020304" pitchFamily="18" charset="0"/>
                <a:ea typeface="Verdana" panose="020B0604030504040204" pitchFamily="34" charset="0"/>
              </a:rPr>
              <a:t>Олена ДІДЕНКО, методист НМЦ ПТО у Харківській області</a:t>
            </a:r>
            <a:endParaRPr lang="ru-RU" dirty="0">
              <a:solidFill>
                <a:srgbClr val="114263"/>
              </a:solidFill>
              <a:latin typeface="Century" panose="02040604050505020304" pitchFamily="18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FC5DD-5008-4122-9791-82FE63A8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00" y="728558"/>
            <a:ext cx="4215765" cy="1371600"/>
          </a:xfrm>
        </p:spPr>
        <p:txBody>
          <a:bodyPr/>
          <a:lstStyle/>
          <a:p>
            <a:r>
              <a:rPr lang="uk-UA" dirty="0"/>
              <a:t>Інфографіка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D3052681-26F6-4BB0-B2AA-28FC4E6E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763" y="3684243"/>
            <a:ext cx="9161464" cy="2559497"/>
          </a:xfrm>
        </p:spPr>
        <p:txBody>
          <a:bodyPr rtlCol="0"/>
          <a:lstStyle/>
          <a:p>
            <a:r>
              <a:rPr lang="uk-UA" b="1" dirty="0"/>
              <a:t>Структурування об’ємного навчального матеріалу</a:t>
            </a:r>
            <a:endParaRPr lang="uk-UA" dirty="0"/>
          </a:p>
          <a:p>
            <a:r>
              <a:rPr lang="uk-UA" b="1" dirty="0"/>
              <a:t>Узагальнення теми чи підведення підсумків уроку</a:t>
            </a:r>
            <a:endParaRPr lang="uk-UA" dirty="0"/>
          </a:p>
          <a:p>
            <a:r>
              <a:rPr lang="uk-UA" b="1" dirty="0"/>
              <a:t>Розглядання пов’язаних між собою фактів чи подій</a:t>
            </a:r>
            <a:endParaRPr lang="uk-UA" dirty="0"/>
          </a:p>
          <a:p>
            <a:r>
              <a:rPr lang="uk-UA" b="1" dirty="0"/>
              <a:t>Ілюстрація правил, алгоритмів, процесів</a:t>
            </a:r>
            <a:endParaRPr lang="uk-UA" dirty="0"/>
          </a:p>
        </p:txBody>
      </p:sp>
      <p:pic>
        <p:nvPicPr>
          <p:cNvPr id="6" name="Рисунок 5" descr="що-таке-інфографіка">
            <a:extLst>
              <a:ext uri="{FF2B5EF4-FFF2-40B4-BE49-F238E27FC236}">
                <a16:creationId xmlns:a16="http://schemas.microsoft.com/office/drawing/2014/main" id="{8A8368F5-B39D-41FB-8766-876CD1F8FF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5" y="577868"/>
            <a:ext cx="5367893" cy="281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59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4143E-AB04-4EC6-8171-D9FA0561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9" y="363189"/>
            <a:ext cx="6768752" cy="1133476"/>
          </a:xfrm>
        </p:spPr>
        <p:txBody>
          <a:bodyPr>
            <a:normAutofit fontScale="90000"/>
          </a:bodyPr>
          <a:lstStyle/>
          <a:p>
            <a:r>
              <a:rPr lang="uk-UA" sz="2400" u="sng" dirty="0">
                <a:hlinkClick r:id="rId2"/>
              </a:rPr>
              <a:t>https://learnlifelong.net/5-bezkoshtovnyh-onlajn-resursiv-dlya-stv/</a:t>
            </a:r>
            <a:r>
              <a:rPr lang="uk-UA" sz="2400" dirty="0"/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7507D-2882-4358-A993-7BFF78B128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20692" r="18262" b="5144"/>
          <a:stretch/>
        </p:blipFill>
        <p:spPr bwMode="auto">
          <a:xfrm>
            <a:off x="179825" y="116632"/>
            <a:ext cx="4690451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859B49-3544-44D2-9F9C-B4B1040DF8B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6" r="2787" b="5716"/>
          <a:stretch/>
        </p:blipFill>
        <p:spPr bwMode="auto">
          <a:xfrm>
            <a:off x="6183412" y="2906243"/>
            <a:ext cx="5887664" cy="3642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CC7910E-CF13-4982-AA87-7F3E87DFA688}"/>
              </a:ext>
            </a:extLst>
          </p:cNvPr>
          <p:cNvSpPr/>
          <p:nvPr/>
        </p:nvSpPr>
        <p:spPr>
          <a:xfrm>
            <a:off x="7822208" y="1400677"/>
            <a:ext cx="431624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https://www.canva.com/uk_ua/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719329-1997-452B-937E-E7C9032B874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4018" b="5200"/>
          <a:stretch/>
        </p:blipFill>
        <p:spPr bwMode="auto">
          <a:xfrm>
            <a:off x="20781" y="2708920"/>
            <a:ext cx="5887664" cy="3840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BF1521-C8D7-4157-9AEB-54843B01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49" y="1396716"/>
            <a:ext cx="1384470" cy="13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9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2638C-CB8D-4849-8D7A-6168AA73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73" y="13202"/>
            <a:ext cx="11449272" cy="1331307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Інтелектуальні карти, брошури, програми заходів, інформаційні бюлетені, листівки, візитні картки, колажі, логотипи, дошки настрою, шаблони пропозицій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558911D-81DA-45AD-9945-BF923857DDDC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r="2980" b="4176"/>
          <a:stretch/>
        </p:blipFill>
        <p:spPr bwMode="auto">
          <a:xfrm>
            <a:off x="187674" y="3789040"/>
            <a:ext cx="5264721" cy="2838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E9CA09A-C317-487D-85C3-30939F9B9C6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r="2161" b="6568"/>
          <a:stretch/>
        </p:blipFill>
        <p:spPr bwMode="auto">
          <a:xfrm>
            <a:off x="6166409" y="2120862"/>
            <a:ext cx="5131532" cy="2251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F2598E-45CC-4484-9BB0-C9D83625F69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r="4018" b="5200"/>
          <a:stretch/>
        </p:blipFill>
        <p:spPr bwMode="auto">
          <a:xfrm>
            <a:off x="6141565" y="4411441"/>
            <a:ext cx="5181219" cy="2251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420556-C31F-42A0-80B7-8071E04B62C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9" r="2225" b="5525"/>
          <a:stretch/>
        </p:blipFill>
        <p:spPr bwMode="auto">
          <a:xfrm>
            <a:off x="189756" y="1344509"/>
            <a:ext cx="5264721" cy="235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D0B71D8-E4F0-4F97-8EA1-699AC3E219CB}"/>
              </a:ext>
            </a:extLst>
          </p:cNvPr>
          <p:cNvSpPr/>
          <p:nvPr/>
        </p:nvSpPr>
        <p:spPr>
          <a:xfrm>
            <a:off x="6166409" y="1215283"/>
            <a:ext cx="5472619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https://venngage.com/features/timeline-infographics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4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20CFD-77D3-49A6-B577-065C37DD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284" y="156593"/>
            <a:ext cx="12169352" cy="1019943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Рекомендації для правильного створення навчальних презентацій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10D623-4783-4621-87E9-07C25334B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364" y="1358290"/>
            <a:ext cx="5976664" cy="10199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Правильно обрати формат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Опрацювати структуру презентації</a:t>
            </a:r>
          </a:p>
          <a:p>
            <a:endParaRPr lang="uk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198503-F1AC-4ED6-BBD2-260D18FD9F40}"/>
              </a:ext>
            </a:extLst>
          </p:cNvPr>
          <p:cNvSpPr txBox="1">
            <a:spLocks/>
          </p:cNvSpPr>
          <p:nvPr/>
        </p:nvSpPr>
        <p:spPr>
          <a:xfrm>
            <a:off x="549797" y="2200602"/>
            <a:ext cx="11665296" cy="11681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/>
              <a:t>Рекомендації для правильного створення власного навчального відео</a:t>
            </a:r>
          </a:p>
        </p:txBody>
      </p:sp>
      <p:sp>
        <p:nvSpPr>
          <p:cNvPr id="7" name="Місце для вмісту 3">
            <a:extLst>
              <a:ext uri="{FF2B5EF4-FFF2-40B4-BE49-F238E27FC236}">
                <a16:creationId xmlns:a16="http://schemas.microsoft.com/office/drawing/2014/main" id="{95706963-4281-4A81-AFAB-646C77F191AF}"/>
              </a:ext>
            </a:extLst>
          </p:cNvPr>
          <p:cNvSpPr txBox="1">
            <a:spLocks/>
          </p:cNvSpPr>
          <p:nvPr/>
        </p:nvSpPr>
        <p:spPr>
          <a:xfrm>
            <a:off x="405780" y="3381400"/>
            <a:ext cx="8568953" cy="347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Визначити мету та очікувальні результати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Підготовити матеріал, структурувати із розбивкою на завершені частини (відео до 6 хв.)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Обрати вид відео (відеолекція, відеоскрайбінг, демонстрація, анімаційні ролики, псевдовідео)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Підготувати чіткій детальний сценарій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Забезпечити публікацію та доступ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8000" dirty="0"/>
              <a:t>Удосконалити навчальне відео за допомогою сервісів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endParaRPr lang="uk-UA" dirty="0"/>
          </a:p>
        </p:txBody>
      </p:sp>
      <p:pic>
        <p:nvPicPr>
          <p:cNvPr id="6146" name="Picture 2" descr="Правила створення презентацій! – Бізнес-UA!">
            <a:extLst>
              <a:ext uri="{FF2B5EF4-FFF2-40B4-BE49-F238E27FC236}">
                <a16:creationId xmlns:a16="http://schemas.microsoft.com/office/drawing/2014/main" id="{4E7BBC67-8B05-420D-8B01-40710E604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7" y="1176536"/>
            <a:ext cx="2579561" cy="13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видео (100 фото)">
            <a:extLst>
              <a:ext uri="{FF2B5EF4-FFF2-40B4-BE49-F238E27FC236}">
                <a16:creationId xmlns:a16="http://schemas.microsoft.com/office/drawing/2014/main" id="{477EEE03-1A96-4FF5-BE0A-A5C0D482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3" y="4226949"/>
            <a:ext cx="2847975" cy="16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CD07781F-7BDF-4519-A766-E0A48B9614AD}"/>
              </a:ext>
            </a:extLst>
          </p:cNvPr>
          <p:cNvSpPr/>
          <p:nvPr/>
        </p:nvSpPr>
        <p:spPr>
          <a:xfrm rot="16200000">
            <a:off x="4270159" y="1415075"/>
            <a:ext cx="432048" cy="72008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E0C5FBE2-89B0-4407-B50D-148D8B8B4A58}"/>
              </a:ext>
            </a:extLst>
          </p:cNvPr>
          <p:cNvSpPr/>
          <p:nvPr/>
        </p:nvSpPr>
        <p:spPr>
          <a:xfrm rot="5400000">
            <a:off x="8398669" y="4637900"/>
            <a:ext cx="432048" cy="72008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29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446EE-C29C-458C-BB17-FCB40A57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0"/>
            <a:ext cx="9144002" cy="82308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Інструменти для роботи з готовим відео </a:t>
            </a:r>
          </a:p>
        </p:txBody>
      </p:sp>
      <p:pic>
        <p:nvPicPr>
          <p:cNvPr id="1026" name="Picture 2" descr="Как создать интерактивное видео с EDpuzzle? — Дидактор">
            <a:extLst>
              <a:ext uri="{FF2B5EF4-FFF2-40B4-BE49-F238E27FC236}">
                <a16:creationId xmlns:a16="http://schemas.microsoft.com/office/drawing/2014/main" id="{632E6209-8F8D-49C2-B758-7B5CFC5267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7" y="958403"/>
            <a:ext cx="1854906" cy="17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yPosit: Assessment &amp; Instruction Tools: Technology for Teaching:  Services: University Information Technology Services: Indiana University">
            <a:extLst>
              <a:ext uri="{FF2B5EF4-FFF2-40B4-BE49-F238E27FC236}">
                <a16:creationId xmlns:a16="http://schemas.microsoft.com/office/drawing/2014/main" id="{02C647B7-7043-4904-8F5D-3BF6902F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01" y="1437804"/>
            <a:ext cx="2012475" cy="12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sons Worth Sharing | TED-Ed">
            <a:extLst>
              <a:ext uri="{FF2B5EF4-FFF2-40B4-BE49-F238E27FC236}">
                <a16:creationId xmlns:a16="http://schemas.microsoft.com/office/drawing/2014/main" id="{CBC306E4-C5AD-49C4-A73D-0BD44E5E3D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24" y="1657209"/>
            <a:ext cx="1738895" cy="17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909F5-CE23-4387-B6F8-FF1C5FAE1B2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 r="2226" b="5420"/>
          <a:stretch/>
        </p:blipFill>
        <p:spPr bwMode="auto">
          <a:xfrm>
            <a:off x="6893099" y="1513476"/>
            <a:ext cx="5033962" cy="2923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448B2ED-BE7B-49BB-B522-7F095876BC80}"/>
              </a:ext>
            </a:extLst>
          </p:cNvPr>
          <p:cNvSpPr/>
          <p:nvPr/>
        </p:nvSpPr>
        <p:spPr>
          <a:xfrm>
            <a:off x="4582244" y="917080"/>
            <a:ext cx="4231287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https://www.powtoon.com/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905192-BA32-41AF-BF3C-0FC07B497C9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7" r="2911" b="6516"/>
          <a:stretch/>
        </p:blipFill>
        <p:spPr bwMode="auto">
          <a:xfrm>
            <a:off x="189757" y="2916607"/>
            <a:ext cx="4392487" cy="3338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8642508-41B6-4FE5-B931-EA6EEC1DB333}"/>
              </a:ext>
            </a:extLst>
          </p:cNvPr>
          <p:cNvSpPr/>
          <p:nvPr/>
        </p:nvSpPr>
        <p:spPr>
          <a:xfrm>
            <a:off x="4197927" y="4331343"/>
            <a:ext cx="3905877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https://www.vyond.com/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C35B31D-07B9-457D-A0D6-AC825EB56C3A}"/>
              </a:ext>
            </a:extLst>
          </p:cNvPr>
          <p:cNvSpPr/>
          <p:nvPr/>
        </p:nvSpPr>
        <p:spPr>
          <a:xfrm>
            <a:off x="5374332" y="4928032"/>
            <a:ext cx="4763231" cy="132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Як створити простий відеоурок в </a:t>
            </a:r>
            <a:r>
              <a:rPr lang="uk-UA" b="1" dirty="0"/>
              <a:t>Canva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https://www.youtube.com/watch?v=752ZOTdzP14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F5C54-DBC3-4B49-8C6C-0AB4E25D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7" y="-64613"/>
            <a:ext cx="8208912" cy="77303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Інтерактивна візуальна комунікація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5681AF-D6BF-4645-AB97-2D8CCC0EBEA5}"/>
              </a:ext>
            </a:extLst>
          </p:cNvPr>
          <p:cNvSpPr/>
          <p:nvPr/>
        </p:nvSpPr>
        <p:spPr>
          <a:xfrm>
            <a:off x="981844" y="4221088"/>
            <a:ext cx="457529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https://genial.ly/templates/infographics/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CC792-89ED-41FB-BE77-A797A5D186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b="5497"/>
          <a:stretch/>
        </p:blipFill>
        <p:spPr bwMode="auto">
          <a:xfrm>
            <a:off x="261765" y="738228"/>
            <a:ext cx="5832648" cy="3353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омпозиція ока в оточенні значків зображень для ілюстрації методу Genially;  інтерактивне візуальне спілкування">
            <a:extLst>
              <a:ext uri="{FF2B5EF4-FFF2-40B4-BE49-F238E27FC236}">
                <a16:creationId xmlns:a16="http://schemas.microsoft.com/office/drawing/2014/main" id="{B45397BB-A8B5-43D1-B215-BD23FCF90C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34758"/>
            <a:ext cx="1944216" cy="170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07B1F3-AE95-4152-AC7C-EB58001F657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 r="2918" b="4851"/>
          <a:stretch/>
        </p:blipFill>
        <p:spPr bwMode="auto">
          <a:xfrm>
            <a:off x="6272380" y="1696699"/>
            <a:ext cx="5657695" cy="4290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15FF1FF-8B7D-4128-A116-8AFCA5EFDEEF}"/>
              </a:ext>
            </a:extLst>
          </p:cNvPr>
          <p:cNvSpPr/>
          <p:nvPr/>
        </p:nvSpPr>
        <p:spPr>
          <a:xfrm>
            <a:off x="266179" y="5558292"/>
            <a:ext cx="6092825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https://www.storyboardthat.com/comic-maker#education-edition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D6720A-E628-4A0B-9CBA-B3E5072AC684}"/>
              </a:ext>
            </a:extLst>
          </p:cNvPr>
          <p:cNvSpPr/>
          <p:nvPr/>
        </p:nvSpPr>
        <p:spPr>
          <a:xfrm>
            <a:off x="405781" y="4671792"/>
            <a:ext cx="5328592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MINDMUP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https://www.mindmup.com/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VistaCreate</a:t>
            </a:r>
            <a:r>
              <a:rPr lang="uk-UA" b="1" dirty="0">
                <a:solidFill>
                  <a:srgbClr val="1213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https://create.vista.com/uk/create/</a:t>
            </a:r>
            <a:r>
              <a:rPr lang="uk-UA" b="1" dirty="0">
                <a:solidFill>
                  <a:srgbClr val="1213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C828-E9F1-4307-8FDA-C59A89F1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434009"/>
            <a:ext cx="10186643" cy="64955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Програми для створення історій, ігор, анімацій. Ментальні карти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DB9A2A-F6AF-45A6-90A6-E4CE49970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5318" y="1412776"/>
            <a:ext cx="5711825" cy="137998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Glide – без коду на основі ШІ</a:t>
            </a:r>
          </a:p>
          <a:p>
            <a:pPr marL="0" indent="0" algn="ctr">
              <a:buNone/>
            </a:pPr>
            <a:r>
              <a:rPr lang="uk-UA" b="1" u="sng" dirty="0">
                <a:hlinkClick r:id="rId2"/>
              </a:rPr>
              <a:t>https://www.glideapps.com/</a:t>
            </a:r>
            <a:r>
              <a:rPr lang="uk-UA" b="1" dirty="0"/>
              <a:t> 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7E590DF-5A2A-4065-A1DF-3CD108FFC720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4918"/>
          <a:stretch/>
        </p:blipFill>
        <p:spPr bwMode="auto">
          <a:xfrm>
            <a:off x="241889" y="1083568"/>
            <a:ext cx="5544616" cy="3929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88159C8-B73B-4CE2-A79B-4F9B2561A7E4}"/>
              </a:ext>
            </a:extLst>
          </p:cNvPr>
          <p:cNvSpPr/>
          <p:nvPr/>
        </p:nvSpPr>
        <p:spPr>
          <a:xfrm>
            <a:off x="842845" y="5926241"/>
            <a:ext cx="332174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https://scratch.mit.edu/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9B46AB-A475-4E9F-A9D8-1E48119A36B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6" r="3830" b="5813"/>
          <a:stretch/>
        </p:blipFill>
        <p:spPr bwMode="auto">
          <a:xfrm>
            <a:off x="6143227" y="2492896"/>
            <a:ext cx="5711825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0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75C52-CA18-4215-97A8-7088A4DB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182" y="232803"/>
            <a:ext cx="9144002" cy="686359"/>
          </a:xfrm>
        </p:spPr>
        <p:txBody>
          <a:bodyPr>
            <a:normAutofit/>
          </a:bodyPr>
          <a:lstStyle/>
          <a:p>
            <a:r>
              <a:rPr lang="uk-UA" dirty="0"/>
              <a:t>Оцінювання результатів навчання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37EA54-1A70-4C0E-873A-A9910668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7383" y="1771619"/>
            <a:ext cx="4104455" cy="1963981"/>
          </a:xfrm>
        </p:spPr>
        <p:txBody>
          <a:bodyPr>
            <a:normAutofit/>
          </a:bodyPr>
          <a:lstStyle/>
          <a:p>
            <a:pPr algn="ctr"/>
            <a:r>
              <a:rPr lang="uk-UA" sz="2900" b="1" dirty="0"/>
              <a:t>за результат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2900" b="1" dirty="0"/>
              <a:t>12-бальне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7B3FF8F-60A4-4FF9-86FC-7763E306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288" y="1646700"/>
            <a:ext cx="4415181" cy="160365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за процес</a:t>
            </a:r>
          </a:p>
          <a:p>
            <a:pPr marL="0" indent="0" algn="ctr">
              <a:buNone/>
            </a:pPr>
            <a:endParaRPr lang="uk-UA" sz="3600" b="1" dirty="0"/>
          </a:p>
          <a:p>
            <a:pPr marL="0" indent="0" algn="ctr">
              <a:buNone/>
            </a:pPr>
            <a:r>
              <a:rPr lang="uk-UA" sz="3600" b="1" dirty="0"/>
              <a:t>Формувальне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2F6C581-F411-4A0D-9440-9D7E4B8F90E9}"/>
              </a:ext>
            </a:extLst>
          </p:cNvPr>
          <p:cNvSpPr/>
          <p:nvPr/>
        </p:nvSpPr>
        <p:spPr>
          <a:xfrm>
            <a:off x="3223403" y="5626676"/>
            <a:ext cx="70256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ea typeface="Calibri" panose="020F0502020204030204" pitchFamily="34" charset="0"/>
                <a:cs typeface="Arial" panose="020B0604020202020204" pitchFamily="34" charset="0"/>
              </a:rPr>
              <a:t>Техніка формувального оцінювання З Х Д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ea typeface="Calibri" panose="020F0502020204030204" pitchFamily="34" charset="0"/>
              </a:rPr>
              <a:t>          </a:t>
            </a:r>
            <a:endParaRPr lang="uk-UA" b="1" dirty="0"/>
          </a:p>
        </p:txBody>
      </p:sp>
      <p:pic>
        <p:nvPicPr>
          <p:cNvPr id="2050" name="Picture 2" descr="Методичні рекомендації для роботи з дошкою Jamboard | Інші методичні  матеріали. Дистанційне навчання">
            <a:extLst>
              <a:ext uri="{FF2B5EF4-FFF2-40B4-BE49-F238E27FC236}">
                <a16:creationId xmlns:a16="http://schemas.microsoft.com/office/drawing/2014/main" id="{92C32C50-5A34-49BA-9FBB-8EE96CE2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1" y="3427273"/>
            <a:ext cx="3077101" cy="241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cider для организации мозгового штурма и голосования">
            <a:extLst>
              <a:ext uri="{FF2B5EF4-FFF2-40B4-BE49-F238E27FC236}">
                <a16:creationId xmlns:a16="http://schemas.microsoft.com/office/drawing/2014/main" id="{9FA1B6C0-2AE8-459B-A69E-21C986E6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92" y="3736448"/>
            <a:ext cx="1608542" cy="241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Інструменти - Науковий центр дистанційного навчання">
            <a:extLst>
              <a:ext uri="{FF2B5EF4-FFF2-40B4-BE49-F238E27FC236}">
                <a16:creationId xmlns:a16="http://schemas.microsoft.com/office/drawing/2014/main" id="{43438817-7019-4506-B66D-7198388F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48" y="3785381"/>
            <a:ext cx="3259968" cy="106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Хмарки слів. З досвіду освоєння і використання">
            <a:extLst>
              <a:ext uri="{FF2B5EF4-FFF2-40B4-BE49-F238E27FC236}">
                <a16:creationId xmlns:a16="http://schemas.microsoft.com/office/drawing/2014/main" id="{E3823FFE-7DB5-420A-9E32-F6C0001F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3452142"/>
            <a:ext cx="1963982" cy="1617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E2B4EEF1-69BE-4CBF-819A-F205413651AD}"/>
              </a:ext>
            </a:extLst>
          </p:cNvPr>
          <p:cNvSpPr/>
          <p:nvPr/>
        </p:nvSpPr>
        <p:spPr>
          <a:xfrm>
            <a:off x="3328305" y="973275"/>
            <a:ext cx="957569" cy="852265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: униз 10">
            <a:extLst>
              <a:ext uri="{FF2B5EF4-FFF2-40B4-BE49-F238E27FC236}">
                <a16:creationId xmlns:a16="http://schemas.microsoft.com/office/drawing/2014/main" id="{330B1F13-6832-4B55-BA5A-36B9BF4DBB73}"/>
              </a:ext>
            </a:extLst>
          </p:cNvPr>
          <p:cNvSpPr/>
          <p:nvPr/>
        </p:nvSpPr>
        <p:spPr>
          <a:xfrm>
            <a:off x="3328304" y="2248672"/>
            <a:ext cx="957569" cy="852265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E2F8ABB9-65B7-48CD-BCE2-9FED1C74FBC0}"/>
              </a:ext>
            </a:extLst>
          </p:cNvPr>
          <p:cNvSpPr/>
          <p:nvPr/>
        </p:nvSpPr>
        <p:spPr>
          <a:xfrm>
            <a:off x="7991891" y="919354"/>
            <a:ext cx="957569" cy="852265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ADED6A59-9170-49EE-8399-A8853975C746}"/>
              </a:ext>
            </a:extLst>
          </p:cNvPr>
          <p:cNvSpPr/>
          <p:nvPr/>
        </p:nvSpPr>
        <p:spPr>
          <a:xfrm>
            <a:off x="7991890" y="2147901"/>
            <a:ext cx="957569" cy="852265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9635C23-0FDA-4914-A3A8-865AAD987CE5}"/>
              </a:ext>
            </a:extLst>
          </p:cNvPr>
          <p:cNvSpPr/>
          <p:nvPr/>
        </p:nvSpPr>
        <p:spPr>
          <a:xfrm>
            <a:off x="10589468" y="3335037"/>
            <a:ext cx="1320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ea typeface="Calibri" panose="020F050202020403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Tricider</a:t>
            </a:r>
            <a:r>
              <a:rPr lang="en-US" b="1" i="1" dirty="0">
                <a:ea typeface="Calibri" panose="020F0502020204030204" pitchFamily="34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03798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5000A-FD96-48A8-A2BA-BE64E8A3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671736"/>
          </a:xfrm>
        </p:spPr>
        <p:txBody>
          <a:bodyPr/>
          <a:lstStyle/>
          <a:p>
            <a:pPr algn="ctr"/>
            <a:r>
              <a:rPr lang="uk-UA" dirty="0"/>
              <a:t>Зворотній зв’язок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11B45C3-2761-44C6-85A5-EDA9B1C2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8268" y="1196752"/>
            <a:ext cx="7128793" cy="51125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i="1" dirty="0">
                <a:latin typeface="+mj-lt"/>
              </a:rPr>
              <a:t>Методичні рекомендації зі створення тестових завдань та тестів а у системі управління навчальними матеріалами в системі </a:t>
            </a:r>
            <a:r>
              <a:rPr lang="en-US" i="1" dirty="0">
                <a:latin typeface="+mj-lt"/>
              </a:rPr>
              <a:t>MOODLE</a:t>
            </a:r>
            <a:endParaRPr lang="uk-UA" i="1" dirty="0">
              <a:latin typeface="+mj-lt"/>
            </a:endParaRPr>
          </a:p>
          <a:p>
            <a:pPr marL="0" indent="0" algn="ctr">
              <a:buNone/>
            </a:pPr>
            <a:r>
              <a:rPr lang="uk-UA" b="1" u="sng" dirty="0">
                <a:hlinkClick r:id="rId2"/>
              </a:rPr>
              <a:t>https://vfranchuk.fi.npu.edu.ua/images/files/statty/47.pdf</a:t>
            </a:r>
            <a:r>
              <a:rPr lang="uk-UA" b="1" dirty="0"/>
              <a:t> </a:t>
            </a:r>
          </a:p>
          <a:p>
            <a:r>
              <a:rPr lang="uk-UA" i="1" dirty="0"/>
              <a:t>Як оцінювати не за помилки, а за досягнення</a:t>
            </a:r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u="sng" dirty="0">
                <a:hlinkClick r:id="rId3"/>
              </a:rPr>
              <a:t>https://osvitoria.media/experience/yak-otsinyuvaty-ne-za-pomylky-a-za-dosyagnennya/</a:t>
            </a:r>
            <a:r>
              <a:rPr lang="uk-UA" b="1" dirty="0"/>
              <a:t> </a:t>
            </a:r>
          </a:p>
          <a:p>
            <a:pPr algn="ctr"/>
            <a:r>
              <a:rPr lang="uk-UA" i="1" dirty="0"/>
              <a:t>Електронний посібник «Теорія і практика формувального оцінювання» </a:t>
            </a:r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u="sng" dirty="0">
                <a:hlinkClick r:id="rId4"/>
              </a:rPr>
              <a:t>https://lib.iitta.gov.ua/718165/1/%D0%A4%D0%9E_%D0%91%D0%9D_%D1%84%D0%BE%D1%80%D0%BC_%D0%BE%D1%86%D1%96%D0%BD_%D0%BF%D0%BE%D1%81%D1%96%D0%B1.pdf</a:t>
            </a:r>
            <a:r>
              <a:rPr lang="uk-UA" b="1" dirty="0"/>
              <a:t> </a:t>
            </a:r>
          </a:p>
          <a:p>
            <a:endParaRPr lang="uk-UA" dirty="0"/>
          </a:p>
        </p:txBody>
      </p:sp>
      <p:pic>
        <p:nvPicPr>
          <p:cNvPr id="3074" name="Picture 2" descr="What is Vocaroo? Tips &amp; Tricks | Tech &amp; Learning">
            <a:extLst>
              <a:ext uri="{FF2B5EF4-FFF2-40B4-BE49-F238E27FC236}">
                <a16:creationId xmlns:a16="http://schemas.microsoft.com/office/drawing/2014/main" id="{0850ADAD-88AC-42B2-9058-6D3D43C27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196752"/>
            <a:ext cx="441960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8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5206F-F128-495A-9BB2-C52CE94C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293" y="-102840"/>
            <a:ext cx="9144002" cy="101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Приклади цифрових інструментів 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DFD0820-856A-49FB-85FF-3B729CFE9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85935"/>
              </p:ext>
            </p:extLst>
          </p:nvPr>
        </p:nvGraphicFramePr>
        <p:xfrm>
          <a:off x="0" y="548680"/>
          <a:ext cx="12188826" cy="656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3373">
                  <a:extLst>
                    <a:ext uri="{9D8B030D-6E8A-4147-A177-3AD203B41FA5}">
                      <a16:colId xmlns:a16="http://schemas.microsoft.com/office/drawing/2014/main" val="2084890492"/>
                    </a:ext>
                  </a:extLst>
                </a:gridCol>
                <a:gridCol w="2955223">
                  <a:extLst>
                    <a:ext uri="{9D8B030D-6E8A-4147-A177-3AD203B41FA5}">
                      <a16:colId xmlns:a16="http://schemas.microsoft.com/office/drawing/2014/main" val="3558994329"/>
                    </a:ext>
                  </a:extLst>
                </a:gridCol>
                <a:gridCol w="3884194">
                  <a:extLst>
                    <a:ext uri="{9D8B030D-6E8A-4147-A177-3AD203B41FA5}">
                      <a16:colId xmlns:a16="http://schemas.microsoft.com/office/drawing/2014/main" val="3236466207"/>
                    </a:ext>
                  </a:extLst>
                </a:gridCol>
                <a:gridCol w="2766036">
                  <a:extLst>
                    <a:ext uri="{9D8B030D-6E8A-4147-A177-3AD203B41FA5}">
                      <a16:colId xmlns:a16="http://schemas.microsoft.com/office/drawing/2014/main" val="2572908406"/>
                    </a:ext>
                  </a:extLst>
                </a:gridCol>
              </a:tblGrid>
              <a:tr h="2439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для диференціації навчання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Для індивідуалізації навчання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80747"/>
                  </a:ext>
                </a:extLst>
              </a:tr>
              <a:tr h="501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Kahoot – інтерактивні вікторини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2"/>
                        </a:rPr>
                        <a:t>https://kahoot.com/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22772"/>
                  </a:ext>
                </a:extLst>
              </a:tr>
              <a:tr h="501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Quizizz – онлайн-вікторини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3"/>
                        </a:rPr>
                        <a:t>https://quizizz.com/?lng=null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Quizlet – онлайн-картки. Вправи для запам</a:t>
                      </a:r>
                      <a:r>
                        <a:rPr lang="uk-UA" sz="1400" b="1" dirty="0"/>
                        <a:t>’</a:t>
                      </a:r>
                      <a:r>
                        <a:rPr lang="uk-UA" sz="1400" b="1" dirty="0">
                          <a:effectLst/>
                        </a:rPr>
                        <a:t>ятовування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4"/>
                        </a:rPr>
                        <a:t>https://quizlet.com/uk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109847744"/>
                  </a:ext>
                </a:extLst>
              </a:tr>
              <a:tr h="744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Edpuzzle – відеоуроки з питаннями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5"/>
                        </a:rPr>
                        <a:t>https://edpuzzle.com/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Socrative – інтерактивне тестування та опитування, зворотній зв</a:t>
                      </a:r>
                      <a:r>
                        <a:rPr lang="uk-UA" sz="1400" b="1" dirty="0"/>
                        <a:t>’</a:t>
                      </a:r>
                      <a:r>
                        <a:rPr lang="uk-UA" sz="1400" b="1" dirty="0">
                          <a:effectLst/>
                        </a:rPr>
                        <a:t>язок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6"/>
                        </a:rPr>
                        <a:t>https://www.socrative.com/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445333447"/>
                  </a:ext>
                </a:extLst>
              </a:tr>
              <a:tr h="566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Nearpod – інтерактивні завдання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7"/>
                        </a:rPr>
                        <a:t>https://nearpod.com/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81898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Seesaw – портфоліо, комунікація з батьками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8"/>
                        </a:rPr>
                        <a:t>https://web.seesaw.me/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706848"/>
                  </a:ext>
                </a:extLst>
              </a:tr>
              <a:tr h="7585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Adobe Express – створення мультимедійних презентацій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9"/>
                        </a:rPr>
                        <a:t>https://www.adobe.com/express/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Flipgrid</a:t>
                      </a:r>
                      <a:r>
                        <a:rPr lang="uk-UA" sz="1400" b="1" dirty="0">
                          <a:effectLst/>
                        </a:rPr>
                        <a:t> – відеообговорення, рефлексія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0"/>
                        </a:rPr>
                        <a:t>https://info.flip.com/en-us.html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1371207445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Classcraft – навчання за допомогою гейміфікації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1"/>
                        </a:rPr>
                        <a:t>https://www.classcraft.com/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ClassDojo – менеджер поведінки та спілкування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2"/>
                        </a:rPr>
                        <a:t>https://www.classdojo.com/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3501129775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Trello – створення дошок. проєктів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3"/>
                        </a:rPr>
                        <a:t>https://trello.com/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Tinkercad - проєктування та моделювання 3</a:t>
                      </a:r>
                      <a:r>
                        <a:rPr lang="en-US" sz="1400" b="1" dirty="0">
                          <a:effectLst/>
                        </a:rPr>
                        <a:t>D</a:t>
                      </a:r>
                      <a:r>
                        <a:rPr lang="uk-UA" sz="1400" b="1" dirty="0">
                          <a:effectLst/>
                        </a:rPr>
                        <a:t> об'єктів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4"/>
                        </a:rPr>
                        <a:t>https://www.tinkercad.com/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3818104253"/>
                  </a:ext>
                </a:extLst>
              </a:tr>
              <a:tr h="758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Everything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– ігрова взаємодія у віртуальному середовищі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5"/>
                        </a:rPr>
                        <a:t>https://education.minecraft.net/en-us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Remind – надсилання повідомлень, нагадувань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6"/>
                        </a:rPr>
                        <a:t>https://www.remind.com/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3265442580"/>
                  </a:ext>
                </a:extLst>
              </a:tr>
              <a:tr h="594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</a:rPr>
                        <a:t>Coggle – Створення ментальних карт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u="sng" dirty="0">
                          <a:effectLst/>
                          <a:hlinkClick r:id="rId17"/>
                        </a:rPr>
                        <a:t>https://coggle.it/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554" marR="30554" marT="0" marB="0"/>
                </a:tc>
                <a:extLst>
                  <a:ext uri="{0D108BD9-81ED-4DB2-BD59-A6C34878D82A}">
                    <a16:rowId xmlns:a16="http://schemas.microsoft.com/office/drawing/2014/main" val="3270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01925" y="188639"/>
            <a:ext cx="8496944" cy="564209"/>
          </a:xfrm>
        </p:spPr>
        <p:txBody>
          <a:bodyPr rtlCol="0">
            <a:normAutofit/>
          </a:bodyPr>
          <a:lstStyle/>
          <a:p>
            <a:pPr algn="ctr"/>
            <a:r>
              <a:rPr lang="uk-UA" sz="3200" dirty="0"/>
              <a:t>Інструменти для спільної роботи</a:t>
            </a:r>
          </a:p>
        </p:txBody>
      </p:sp>
      <p:pic>
        <p:nvPicPr>
          <p:cNvPr id="4" name="Місце для вмісту 3" descr="Как загрузить фото и видео в Google Диск? - Oblakos">
            <a:extLst>
              <a:ext uri="{FF2B5EF4-FFF2-40B4-BE49-F238E27FC236}">
                <a16:creationId xmlns:a16="http://schemas.microsoft.com/office/drawing/2014/main" id="{3E1726F7-980C-45D1-9DE1-243F854DEF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" y="752849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айлообменник http://FEX.NET - Храни до 50 GB бесплатно!">
            <a:extLst>
              <a:ext uri="{FF2B5EF4-FFF2-40B4-BE49-F238E27FC236}">
                <a16:creationId xmlns:a16="http://schemas.microsoft.com/office/drawing/2014/main" id="{E986304B-442D-43DA-9F32-D12C314EC8A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66" y="841202"/>
            <a:ext cx="1910506" cy="183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лена\AppData\Local\Microsoft\Windows\INetCache\Content.MSO\473370F3.tmp">
            <a:extLst>
              <a:ext uri="{FF2B5EF4-FFF2-40B4-BE49-F238E27FC236}">
                <a16:creationId xmlns:a16="http://schemas.microsoft.com/office/drawing/2014/main" id="{81A1F632-0C92-4C54-8812-7FAEF46E8C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2" y="1661229"/>
            <a:ext cx="19050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Чим відрізняється доповнена (розширена) реальність (AR) від віртуальної  реальності (VR)? ⋆ FutureNow">
            <a:extLst>
              <a:ext uri="{FF2B5EF4-FFF2-40B4-BE49-F238E27FC236}">
                <a16:creationId xmlns:a16="http://schemas.microsoft.com/office/drawing/2014/main" id="{62444EB6-009C-4FEC-840F-A295FBCD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2" y="2438774"/>
            <a:ext cx="4042421" cy="230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имедійні дані. Потокові презентації">
            <a:extLst>
              <a:ext uri="{FF2B5EF4-FFF2-40B4-BE49-F238E27FC236}">
                <a16:creationId xmlns:a16="http://schemas.microsoft.com/office/drawing/2014/main" id="{A71D627D-1CEC-4644-B4C4-9DAC4FF9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52" y="757289"/>
            <a:ext cx="4754963" cy="303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стосування 3D технологій у будівництві - статті компанії Нові Зодчі">
            <a:extLst>
              <a:ext uri="{FF2B5EF4-FFF2-40B4-BE49-F238E27FC236}">
                <a16:creationId xmlns:a16="http://schemas.microsoft.com/office/drawing/2014/main" id="{3C90D925-EC22-45A4-8070-9A863814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5" y="4695282"/>
            <a:ext cx="3684165" cy="216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E44152-742C-48C4-917D-EB2B7F689C2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 r="2907" b="5502"/>
          <a:stretch/>
        </p:blipFill>
        <p:spPr bwMode="auto">
          <a:xfrm>
            <a:off x="4835849" y="3828126"/>
            <a:ext cx="6452700" cy="3035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1E4A-91A4-4CC7-93C9-359A5CB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79" y="35143"/>
            <a:ext cx="6408712" cy="775997"/>
          </a:xfrm>
        </p:spPr>
        <p:txBody>
          <a:bodyPr>
            <a:normAutofit/>
          </a:bodyPr>
          <a:lstStyle/>
          <a:p>
            <a:pPr algn="ctr"/>
            <a:r>
              <a:rPr lang="uk-UA" sz="2000" u="sng" dirty="0">
                <a:solidFill>
                  <a:schemeClr val="tx1"/>
                </a:solidFill>
              </a:rPr>
              <a:t>Ресурси для пошуку безкоштовних зображень, 3</a:t>
            </a:r>
            <a:r>
              <a:rPr lang="en-US" sz="2000" u="sng" dirty="0">
                <a:solidFill>
                  <a:schemeClr val="tx1"/>
                </a:solidFill>
              </a:rPr>
              <a:t>D </a:t>
            </a:r>
            <a:r>
              <a:rPr lang="uk-UA" sz="2000" u="sng" dirty="0">
                <a:solidFill>
                  <a:schemeClr val="tx1"/>
                </a:solidFill>
              </a:rPr>
              <a:t>Моделей, фото відео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777C275-7D4A-45C3-9810-4717772DBD07}"/>
              </a:ext>
            </a:extLst>
          </p:cNvPr>
          <p:cNvSpPr/>
          <p:nvPr/>
        </p:nvSpPr>
        <p:spPr>
          <a:xfrm>
            <a:off x="131517" y="1149522"/>
            <a:ext cx="4952036" cy="136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Unsplash  </a:t>
            </a:r>
            <a:r>
              <a:rPr lang="uk-UA" dirty="0">
                <a:solidFill>
                  <a:srgbClr val="5F7D9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https://unsplash.com/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of Pix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https://www.lifeofpix.com/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creazilla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https://creazilla.com/uk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Pexels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https://www.pexels.com/uk-ua/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5C74B7C-1BAD-40CF-913A-549981CEF5C8}"/>
              </a:ext>
            </a:extLst>
          </p:cNvPr>
          <p:cNvSpPr/>
          <p:nvPr/>
        </p:nvSpPr>
        <p:spPr>
          <a:xfrm>
            <a:off x="1164712" y="3371571"/>
            <a:ext cx="5046190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Приклади безкоштовних графічних редакторів</a:t>
            </a:r>
            <a:endParaRPr lang="uk-UA" sz="2000" u="sng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0755CA-C011-4EC4-8D04-6A0AE6E64735}"/>
              </a:ext>
            </a:extLst>
          </p:cNvPr>
          <p:cNvSpPr/>
          <p:nvPr/>
        </p:nvSpPr>
        <p:spPr>
          <a:xfrm>
            <a:off x="1859709" y="4096898"/>
            <a:ext cx="4234703" cy="196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Canva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https://www.canva.com/uk_ua/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Paint.NET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https://www.getpaint.net/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Photopea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https://www.photopea.com/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GIMP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https://www.gimp.org/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PIXLR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https://pixlr.com/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/>
          </a:p>
        </p:txBody>
      </p:sp>
      <p:pic>
        <p:nvPicPr>
          <p:cNvPr id="1026" name="Picture 2" descr="Гугл презентации (Google Slides): шаблоны, как создать и ...">
            <a:extLst>
              <a:ext uri="{FF2B5EF4-FFF2-40B4-BE49-F238E27FC236}">
                <a16:creationId xmlns:a16="http://schemas.microsoft.com/office/drawing/2014/main" id="{800FB992-D482-481A-BE77-0A385FB4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91" y="359808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A53521C-F7AC-488C-B6CA-1C5C0AF09706}"/>
              </a:ext>
            </a:extLst>
          </p:cNvPr>
          <p:cNvSpPr/>
          <p:nvPr/>
        </p:nvSpPr>
        <p:spPr>
          <a:xfrm>
            <a:off x="8830716" y="279589"/>
            <a:ext cx="2902996" cy="103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Готові шаблони для </a:t>
            </a:r>
            <a:r>
              <a:rPr lang="uk-UA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 </a:t>
            </a:r>
            <a:r>
              <a:rPr lang="uk-UA" sz="20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Презентацій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https://slidesgo.com/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597DECB-EA7D-403E-B676-8E1AA5E7507E}"/>
              </a:ext>
            </a:extLst>
          </p:cNvPr>
          <p:cNvSpPr/>
          <p:nvPr/>
        </p:nvSpPr>
        <p:spPr>
          <a:xfrm>
            <a:off x="7102524" y="1399546"/>
            <a:ext cx="4954784" cy="3617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uk-UA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VistaCreate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https://create.vista.com/uk/templates/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spc="3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Beautiful.ai </a:t>
            </a:r>
            <a:r>
              <a:rPr lang="uk-UA" b="1" u="sng" spc="3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https://www.beautiful.ai/</a:t>
            </a:r>
            <a:r>
              <a:rPr lang="uk-UA" b="1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Genial.ly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https://auth.genial.ly/login?backTo=https%3A%2F%2Fapp.genial.ly%2F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відеовідповідей та обмін між учнями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https://info.flip.com/en-us.html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Взаємодія з учнями під час інтерактивних презентацій </a:t>
            </a:r>
            <a:r>
              <a:rPr lang="uk-UA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https://nearpod.com/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портативний комп'ютер з мишею та клавіатурою">
            <a:extLst>
              <a:ext uri="{FF2B5EF4-FFF2-40B4-BE49-F238E27FC236}">
                <a16:creationId xmlns:a16="http://schemas.microsoft.com/office/drawing/2014/main" id="{1A97E4C7-DE40-450A-9ED3-3E871E80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4" y="1149522"/>
            <a:ext cx="1948484" cy="14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EE3CD6-EAEA-40D9-B81D-DFB37F8594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98268" y="5636068"/>
            <a:ext cx="3024337" cy="8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39F92-5A77-4517-891C-5C788D7C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23" y="602361"/>
            <a:ext cx="9144002" cy="1371600"/>
          </a:xfrm>
        </p:spPr>
        <p:txBody>
          <a:bodyPr>
            <a:normAutofit fontScale="90000"/>
          </a:bodyPr>
          <a:lstStyle/>
          <a:p>
            <a:r>
              <a:rPr lang="uk-UA" kern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Професійна освіта онлайн</a:t>
            </a:r>
            <a:br>
              <a:rPr lang="uk-U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dirty="0"/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A307A1C-41C1-4E7D-9FA4-6984B41BA0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r="2170" b="5987"/>
          <a:stretch/>
        </p:blipFill>
        <p:spPr>
          <a:xfrm>
            <a:off x="3229119" y="1052736"/>
            <a:ext cx="5328592" cy="3412793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F624FB6-66D6-4572-A168-C7F3AE91E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r="1004" b="5797"/>
          <a:stretch/>
        </p:blipFill>
        <p:spPr>
          <a:xfrm>
            <a:off x="3229119" y="4510203"/>
            <a:ext cx="5328592" cy="2331367"/>
          </a:xfr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0125B77-C460-45EF-966A-DB7B03352F87}"/>
              </a:ext>
            </a:extLst>
          </p:cNvPr>
          <p:cNvSpPr txBox="1">
            <a:spLocks/>
          </p:cNvSpPr>
          <p:nvPr/>
        </p:nvSpPr>
        <p:spPr>
          <a:xfrm>
            <a:off x="1522412" y="381000"/>
            <a:ext cx="9144002" cy="6717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3F84504-19DD-460E-BED0-7625A0671F76}"/>
              </a:ext>
            </a:extLst>
          </p:cNvPr>
          <p:cNvSpPr/>
          <p:nvPr/>
        </p:nvSpPr>
        <p:spPr>
          <a:xfrm>
            <a:off x="4424904" y="602361"/>
            <a:ext cx="3246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>
                <a:hlinkClick r:id="rId4"/>
              </a:rPr>
              <a:t>https://profosvita.online/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22131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39AA-EC03-436C-BE57-795DF2CA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260648"/>
            <a:ext cx="8855970" cy="887760"/>
          </a:xfrm>
        </p:spPr>
        <p:txBody>
          <a:bodyPr>
            <a:normAutofit/>
          </a:bodyPr>
          <a:lstStyle/>
          <a:p>
            <a:pPr algn="ctr"/>
            <a:r>
              <a:rPr lang="uk-UA" sz="4800" i="1">
                <a:latin typeface="Constantia" panose="02030602050306030303" pitchFamily="18" charset="0"/>
              </a:rPr>
              <a:t>До зустрічі!</a:t>
            </a:r>
            <a:endParaRPr lang="uk-UA" sz="4800" i="1" dirty="0">
              <a:latin typeface="Constantia" panose="02030602050306030303" pitchFamily="18" charset="0"/>
            </a:endParaRPr>
          </a:p>
        </p:txBody>
      </p:sp>
      <p:pic>
        <p:nvPicPr>
          <p:cNvPr id="7170" name="Picture 2" descr="Картинка зі словами Україна була, є і буде! Слава Україні! Героям слава!">
            <a:extLst>
              <a:ext uri="{FF2B5EF4-FFF2-40B4-BE49-F238E27FC236}">
                <a16:creationId xmlns:a16="http://schemas.microsoft.com/office/drawing/2014/main" id="{224468C7-4B08-45E4-848A-32E1473C04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3060982"/>
            <a:ext cx="4763120" cy="3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92EA8-A348-7246-B755-059899F1D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268760"/>
            <a:ext cx="483231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11719-0532-45AA-BDEC-3BBC8EE4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56" y="404664"/>
            <a:ext cx="10549172" cy="750913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Методи для розвитку вміння перенесення технологічних знань у ситуації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1471B9-2006-4CAC-B31B-417E2978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364" y="1587622"/>
            <a:ext cx="6120680" cy="4114801"/>
          </a:xfrm>
        </p:spPr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uk-UA" dirty="0"/>
              <a:t>Створення умов, за яких здобувачі освіти зможуть використовувати свої технологічні знання для створення нових проєктів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dirty="0"/>
              <a:t>Застосування технологій у нових ситуаціях наприклад, графічного дизайну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dirty="0"/>
              <a:t>Організація роботи в групах для спільного розв'язання складних завдань (спільна робота)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dirty="0"/>
              <a:t>Застосування проблемного навчання</a:t>
            </a:r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96E1CFD1-7F7B-44D6-988A-609F20ABD20E}"/>
              </a:ext>
            </a:extLst>
          </p:cNvPr>
          <p:cNvSpPr/>
          <p:nvPr/>
        </p:nvSpPr>
        <p:spPr>
          <a:xfrm rot="16200000">
            <a:off x="4906280" y="3068959"/>
            <a:ext cx="432048" cy="72008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FCDEAA-34C8-4AB1-BD27-0028EB60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5" y="1957798"/>
            <a:ext cx="4458180" cy="294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07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1B2B1-D2D5-4129-B7AE-89B53890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6157"/>
            <a:ext cx="9144001" cy="1031776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Ефективні стратегії навчання: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E2B3A0-441B-4487-8168-C67D8BFB8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32" y="1796801"/>
            <a:ext cx="6506608" cy="411480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пригадування за допомогою тестування, флеш-карток, створення карт понять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заглиблення (занурення у глибинність проблеми, знаходження прикладів)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переплетення (зв'язок освітніх компонентів)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розподіл у часі, періодичне повторення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подвійне кодування (подання інформації у різний спосіб: ілюстрації, схеми, таблиці, інфографіка)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/>
              <a:t>пошук власних конкретних прикладів (пов'язувати матеріал з професійними прикладами (наприклад, на дошці </a:t>
            </a:r>
            <a:r>
              <a:rPr lang="en-US" sz="2800" dirty="0"/>
              <a:t>Padlet</a:t>
            </a:r>
            <a:r>
              <a:rPr lang="uk-UA" sz="2800" dirty="0"/>
              <a:t>)</a:t>
            </a:r>
          </a:p>
          <a:p>
            <a:endParaRPr lang="uk-UA" dirty="0"/>
          </a:p>
        </p:txBody>
      </p:sp>
      <p:pic>
        <p:nvPicPr>
          <p:cNvPr id="3074" name="Picture 2" descr="Громади повинні мати затверджені стратегії розвитку">
            <a:extLst>
              <a:ext uri="{FF2B5EF4-FFF2-40B4-BE49-F238E27FC236}">
                <a16:creationId xmlns:a16="http://schemas.microsoft.com/office/drawing/2014/main" id="{219B377B-A737-4AC8-9E3D-3303C667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5" y="2060848"/>
            <a:ext cx="425647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BA33221D-6B9C-49E0-8B91-330A1FF31718}"/>
              </a:ext>
            </a:extLst>
          </p:cNvPr>
          <p:cNvSpPr/>
          <p:nvPr/>
        </p:nvSpPr>
        <p:spPr>
          <a:xfrm rot="16200000">
            <a:off x="4658252" y="3068960"/>
            <a:ext cx="432048" cy="72008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515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Місце для вмісту 2" descr="Змінний потік, що містить послідовність трьох дій і описи їхніх завдань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71838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3E1C19-9843-49E0-8603-1E9C89E3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1130525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Зворотній дизайн – принцип проєктування освітнього процесу, який базується на першочерговому формулюванні результатів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699A4D-1E88-4F53-BF1E-78AA34B8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35907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hlinkClick r:id="rId2"/>
              </a:rPr>
              <a:t>https://cft.vanderbilt.edu/guides-sub-pages/understanding-by-design/</a:t>
            </a:r>
            <a:r>
              <a:rPr lang="uk-UA" sz="3200" dirty="0"/>
              <a:t> </a:t>
            </a:r>
          </a:p>
        </p:txBody>
      </p:sp>
      <p:pic>
        <p:nvPicPr>
          <p:cNvPr id="6" name="Місце для вмісту 5" descr="https://oksanapasichnyk.files.wordpress.com/2020/06/bd.png?w=753">
            <a:extLst>
              <a:ext uri="{FF2B5EF4-FFF2-40B4-BE49-F238E27FC236}">
                <a16:creationId xmlns:a16="http://schemas.microsoft.com/office/drawing/2014/main" id="{50BB2E3E-FEAC-42F1-B906-CE591FD749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56" y="1988840"/>
            <a:ext cx="636230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2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0397D-15D6-474D-A9D3-89FC2951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187013"/>
            <a:ext cx="9144001" cy="743744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Педагогічне колесо Алана Керрінгтона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675B40-642C-4DFE-B9D0-19B09FEB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372" y="934255"/>
            <a:ext cx="9134391" cy="576063"/>
          </a:xfrm>
        </p:spPr>
        <p:txBody>
          <a:bodyPr/>
          <a:lstStyle/>
          <a:p>
            <a:pPr marL="0" indent="0" algn="ctr">
              <a:buNone/>
            </a:pPr>
            <a:r>
              <a:rPr lang="uk-UA" u="sng" dirty="0">
                <a:hlinkClick r:id="rId2"/>
              </a:rPr>
              <a:t>http://gohigher.org/poster</a:t>
            </a:r>
            <a:r>
              <a:rPr lang="uk-UA" dirty="0"/>
              <a:t> </a:t>
            </a:r>
          </a:p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1F8FF5-4FCA-4337-805D-44FD4B766512}"/>
              </a:ext>
            </a:extLst>
          </p:cNvPr>
          <p:cNvPicPr/>
          <p:nvPr/>
        </p:nvPicPr>
        <p:blipFill rotWithShape="1">
          <a:blip r:embed="rId3"/>
          <a:srcRect l="4255" t="6515" r="29663" b="8102"/>
          <a:stretch/>
        </p:blipFill>
        <p:spPr bwMode="auto">
          <a:xfrm>
            <a:off x="199868" y="1422823"/>
            <a:ext cx="5544616" cy="525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8B8FA-2F1B-4FA0-9A7F-C87E2DD3F03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27409" r="30411" b="12868"/>
          <a:stretch/>
        </p:blipFill>
        <p:spPr bwMode="auto">
          <a:xfrm>
            <a:off x="6094412" y="1432871"/>
            <a:ext cx="5904656" cy="523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539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188369"/>
            <a:ext cx="9144002" cy="90182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/>
              <a:t>Види цифрових освітніх ресурсів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4FF8E25B-F0A0-486D-AAE6-F226D29836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815654"/>
              </p:ext>
            </p:extLst>
          </p:nvPr>
        </p:nvGraphicFramePr>
        <p:xfrm>
          <a:off x="333773" y="777687"/>
          <a:ext cx="11521278" cy="441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862">
                  <a:extLst>
                    <a:ext uri="{9D8B030D-6E8A-4147-A177-3AD203B41FA5}">
                      <a16:colId xmlns:a16="http://schemas.microsoft.com/office/drawing/2014/main" val="398651169"/>
                    </a:ext>
                  </a:extLst>
                </a:gridCol>
                <a:gridCol w="2289854">
                  <a:extLst>
                    <a:ext uri="{9D8B030D-6E8A-4147-A177-3AD203B41FA5}">
                      <a16:colId xmlns:a16="http://schemas.microsoft.com/office/drawing/2014/main" val="634938135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731987962"/>
                    </a:ext>
                  </a:extLst>
                </a:gridCol>
                <a:gridCol w="2822712">
                  <a:extLst>
                    <a:ext uri="{9D8B030D-6E8A-4147-A177-3AD203B41FA5}">
                      <a16:colId xmlns:a16="http://schemas.microsoft.com/office/drawing/2014/main" val="3644724693"/>
                    </a:ext>
                  </a:extLst>
                </a:gridCol>
                <a:gridCol w="2289854">
                  <a:extLst>
                    <a:ext uri="{9D8B030D-6E8A-4147-A177-3AD203B41FA5}">
                      <a16:colId xmlns:a16="http://schemas.microsoft.com/office/drawing/2014/main" val="1991715283"/>
                    </a:ext>
                  </a:extLst>
                </a:gridCol>
              </a:tblGrid>
              <a:tr h="801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Навчальні видання</a:t>
                      </a:r>
                    </a:p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 матеріали</a:t>
                      </a:r>
                    </a:p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Аудіо та відео,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Інструменти для оцінювання та опитування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Демонстраційні дидактичні матеріали</a:t>
                      </a:r>
                    </a:p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464438"/>
                  </a:ext>
                </a:extLst>
              </a:tr>
              <a:tr h="1307485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електронні підручники та посібники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лабораторні роботи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наближені до реальності імітації технологічних процесів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ілюстрації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26285"/>
                  </a:ext>
                </a:extLst>
              </a:tr>
              <a:tr h="704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курси лекцій та їх електронні версії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інструкції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вікторини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презентації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81742"/>
                  </a:ext>
                </a:extLst>
              </a:tr>
              <a:tr h="1217503">
                <a:tc>
                  <a:txBody>
                    <a:bodyPr/>
                    <a:lstStyle/>
                    <a:p>
                      <a:pPr algn="ctr"/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довідкові видання:</a:t>
                      </a:r>
                    </a:p>
                    <a:p>
                      <a:pPr algn="ctr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довідники</a:t>
                      </a:r>
                    </a:p>
                    <a:p>
                      <a:pPr algn="ctr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словники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інтерактивні зошити та ІТК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відеоопитувальники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інфографіка</a:t>
                      </a:r>
                    </a:p>
                    <a:p>
                      <a:pPr algn="ctr"/>
                      <a:endParaRPr lang="uk-UA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04793"/>
                  </a:ext>
                </a:extLst>
              </a:tr>
            </a:tbl>
          </a:graphicData>
        </a:graphic>
      </p:graphicFrame>
      <p:pic>
        <p:nvPicPr>
          <p:cNvPr id="4100" name="Picture 4" descr="Електроні освітні ресурси не провадять «навчально-виховного процесу» -  LexInform: Правові та юридичні новини, юридична практика, коментарі">
            <a:extLst>
              <a:ext uri="{FF2B5EF4-FFF2-40B4-BE49-F238E27FC236}">
                <a16:creationId xmlns:a16="http://schemas.microsoft.com/office/drawing/2014/main" id="{005725D1-696F-4149-861F-5ABBBBC4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4910437"/>
            <a:ext cx="3281490" cy="1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7578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719E3-440A-4C29-9CBD-1BE9F372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-206154"/>
            <a:ext cx="8874851" cy="1044353"/>
          </a:xfrm>
        </p:spPr>
        <p:txBody>
          <a:bodyPr/>
          <a:lstStyle/>
          <a:p>
            <a:r>
              <a:rPr lang="uk-UA" sz="3200" dirty="0"/>
              <a:t>Критерії добору цифрових ресурсів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975571-D96A-435B-81DA-D41B37377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6907" y="1300575"/>
            <a:ext cx="6592161" cy="460851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Можливість забезпечити РН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Відповідність запланованій діяльності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Мова інтерфейсу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Вартість та ліцензія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Реєстрація та обробка персональних даних</a:t>
            </a:r>
            <a:endParaRPr lang="uk-U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/>
              <a:t> Наявність аналітики даних</a:t>
            </a:r>
            <a:endParaRPr lang="uk-U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/>
              <a:t> Універсальна доступність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Мультимедійність та мультимодальність</a:t>
            </a:r>
            <a:endParaRPr lang="uk-UA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000" b="1" dirty="0"/>
              <a:t> Попередній досвід роботи чи можливість навчання</a:t>
            </a:r>
            <a:endParaRPr lang="uk-UA" sz="2000" dirty="0"/>
          </a:p>
          <a:p>
            <a:endParaRPr lang="uk-UA" sz="2000" dirty="0"/>
          </a:p>
        </p:txBody>
      </p:sp>
      <p:pic>
        <p:nvPicPr>
          <p:cNvPr id="5122" name="Picture 2" descr="Освітні ресурси Інтернету. Створення Інтернет-ресурсів —  Інформаційно-комунікаційні технології в освіті">
            <a:extLst>
              <a:ext uri="{FF2B5EF4-FFF2-40B4-BE49-F238E27FC236}">
                <a16:creationId xmlns:a16="http://schemas.microsoft.com/office/drawing/2014/main" id="{ED2CF156-C700-4591-8FB5-C62C0D4485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00237"/>
            <a:ext cx="4032448" cy="303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A46EABB8-1FFE-411F-BA4C-AE715FD5B097}"/>
              </a:ext>
            </a:extLst>
          </p:cNvPr>
          <p:cNvSpPr/>
          <p:nvPr/>
        </p:nvSpPr>
        <p:spPr>
          <a:xfrm rot="16200000">
            <a:off x="4614325" y="3028767"/>
            <a:ext cx="432048" cy="72008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54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Шаблон оформлення &quot;Блакитний атом&quot;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7347_TF03460636" id="{9A59BF65-B0B8-421C-8562-FD599F46CB37}" vid="{E3A1A134-08F5-48B2-A4D6-26AF2C13F983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40262f94-9f35-4ac3-9a90-690165a166b7"/>
    <ds:schemaRef ds:uri="http://purl.org/dc/elements/1.1/"/>
    <ds:schemaRef ds:uri="http://schemas.microsoft.com/office/infopath/2007/PartnerControl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Слайди з оформленням Блакитний атом</Template>
  <TotalTime>958</TotalTime>
  <Words>1148</Words>
  <Application>Microsoft Office PowerPoint</Application>
  <PresentationFormat>Произвольный</PresentationFormat>
  <Paragraphs>168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</vt:lpstr>
      <vt:lpstr>Century Gothic</vt:lpstr>
      <vt:lpstr>Constantia</vt:lpstr>
      <vt:lpstr>Times New Roman</vt:lpstr>
      <vt:lpstr>Verdana</vt:lpstr>
      <vt:lpstr>Wingdings</vt:lpstr>
      <vt:lpstr>Шаблон оформлення "Блакитний атом"</vt:lpstr>
      <vt:lpstr>Використання цифрових інструментів в освітньому процесі</vt:lpstr>
      <vt:lpstr>Інструменти для спільної роботи</vt:lpstr>
      <vt:lpstr>Методи для розвитку вміння перенесення технологічних знань у ситуації </vt:lpstr>
      <vt:lpstr>Ефективні стратегії навчання:</vt:lpstr>
      <vt:lpstr>Зворотній дизайн – принцип проєктування освітнього процесу, який базується на першочерговому формулюванні результатів навчання.</vt:lpstr>
      <vt:lpstr>https://cft.vanderbilt.edu/guides-sub-pages/understanding-by-design/ </vt:lpstr>
      <vt:lpstr>Педагогічне колесо Алана Керрінгтона </vt:lpstr>
      <vt:lpstr>Види цифрових освітніх ресурсів </vt:lpstr>
      <vt:lpstr>Критерії добору цифрових ресурсів</vt:lpstr>
      <vt:lpstr>Інфографіка</vt:lpstr>
      <vt:lpstr>https://learnlifelong.net/5-bezkoshtovnyh-onlajn-resursiv-dlya-stv/  </vt:lpstr>
      <vt:lpstr>Інтелектуальні карти, брошури, програми заходів, інформаційні бюлетені, листівки, візитні картки, колажі, логотипи, дошки настрою, шаблони пропозицій</vt:lpstr>
      <vt:lpstr>Рекомендації для правильного створення навчальних презентацій</vt:lpstr>
      <vt:lpstr>Інструменти для роботи з готовим відео </vt:lpstr>
      <vt:lpstr>Інтерактивна візуальна комунікація</vt:lpstr>
      <vt:lpstr>Програми для створення історій, ігор, анімацій. Ментальні карти</vt:lpstr>
      <vt:lpstr>Оцінювання результатів навчання</vt:lpstr>
      <vt:lpstr>Зворотній зв’язок</vt:lpstr>
      <vt:lpstr>Приклади цифрових інструментів  </vt:lpstr>
      <vt:lpstr>Ресурси для пошуку безкоштовних зображень, 3D Моделей, фото відео</vt:lpstr>
      <vt:lpstr>Професійна освіта онлайн   </vt:lpstr>
      <vt:lpstr>До зустрічі!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Olena Didenko</dc:creator>
  <cp:lastModifiedBy>Olena Didenko</cp:lastModifiedBy>
  <cp:revision>63</cp:revision>
  <dcterms:created xsi:type="dcterms:W3CDTF">2023-06-13T10:48:00Z</dcterms:created>
  <dcterms:modified xsi:type="dcterms:W3CDTF">2023-08-21T07:23:20Z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