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2" r:id="rId11"/>
    <p:sldId id="281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4F893D-6E28-49E7-BC2B-8D541BE6AD25}" type="datetimeFigureOut">
              <a:rPr lang="ru-RU"/>
              <a:pPr>
                <a:defRPr/>
              </a:pPr>
              <a:t>21.08.2023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712D3828-4A7E-49D4-AA6F-4FE4F7301618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1BF706-FD1B-472F-B078-02EA69BD4BB6}" type="datetimeFigureOut">
              <a:rPr lang="ru-RU"/>
              <a:pPr>
                <a:defRPr/>
              </a:pPr>
              <a:t>21.08.2023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46034B0-8892-43E8-AFBA-F60326ECCC5C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E3DE2E-61B0-4634-BA86-C9B37CB3DC97}" type="datetimeFigureOut">
              <a:rPr lang="ru-RU"/>
              <a:pPr>
                <a:defRPr/>
              </a:pPr>
              <a:t>21.08.2023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051CAA62-A5C3-4C29-8E1C-876549DE3444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8AEC1FD4-3625-4884-A5B8-812A71272AC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5BE8250-0660-4512-9F1D-DA4FAD452F0C}" type="datetimeFigureOut">
              <a:rPr lang="ru-RU"/>
              <a:pPr>
                <a:defRPr/>
              </a:pPr>
              <a:t>21.08.2023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B320808-3363-48F4-85A9-42CEFF8EADCA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8116EFB-C801-41A7-96DB-B98509FE2A77}" type="datetimeFigureOut">
              <a:rPr lang="ru-RU"/>
              <a:pPr>
                <a:defRPr/>
              </a:pPr>
              <a:t>21.08.2023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C5A906E-F9D1-48B1-8535-D09B0BB6D002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8A93ECE-8F58-4561-A7FC-3D31A863AD08}" type="datetimeFigureOut">
              <a:rPr lang="ru-RU"/>
              <a:pPr>
                <a:defRPr/>
              </a:pPr>
              <a:t>21.08.2023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5F494853-448D-476D-8F17-B2928BB436E2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8457F45-6471-43A0-BCE8-0DBE4F386255}" type="datetimeFigureOut">
              <a:rPr lang="ru-RU"/>
              <a:pPr>
                <a:defRPr/>
              </a:pPr>
              <a:t>21.08.2023</a:t>
            </a:fld>
            <a:endParaRPr lang="uk-UA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0A5C14CE-EC49-4224-9C4F-59370B9A6A4A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701D510-E65E-4DE4-897E-DFD5B8C34BFC}" type="datetimeFigureOut">
              <a:rPr lang="ru-RU"/>
              <a:pPr>
                <a:defRPr/>
              </a:pPr>
              <a:t>21.08.2023</a:t>
            </a:fld>
            <a:endParaRPr lang="uk-UA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0BBEDDBE-427D-4CDB-B929-12CF572235C9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4D35032-F60C-4621-8733-992F313E5C85}" type="datetimeFigureOut">
              <a:rPr lang="ru-RU"/>
              <a:pPr>
                <a:defRPr/>
              </a:pPr>
              <a:t>21.08.2023</a:t>
            </a:fld>
            <a:endParaRPr lang="uk-UA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795C31CE-41DA-4996-B4D1-340B4B9AD833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A90CFF6-972E-46AD-A231-3EBEE3B94852}" type="datetimeFigureOut">
              <a:rPr lang="ru-RU"/>
              <a:pPr>
                <a:defRPr/>
              </a:pPr>
              <a:t>21.08.2023</a:t>
            </a:fld>
            <a:endParaRPr lang="uk-UA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8B47BAC3-B83D-452D-9C4C-73635F601391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AFED35-4676-42C8-BF9A-5BA375E5A9A7}" type="datetimeFigureOut">
              <a:rPr lang="ru-RU"/>
              <a:pPr>
                <a:defRPr/>
              </a:pPr>
              <a:t>21.08.2023</a:t>
            </a:fld>
            <a:endParaRPr lang="uk-UA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2EE10191-C813-47FA-8093-5D8FFBEC4CF3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C102428-A7AA-4D34-9A57-523A0BE543EB}" type="datetimeFigureOut">
              <a:rPr lang="ru-RU"/>
              <a:pPr>
                <a:defRPr/>
              </a:pPr>
              <a:t>21.08.2023</a:t>
            </a:fld>
            <a:endParaRPr lang="uk-UA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47BA2075-6042-4831-9A9C-5D941FEA9DD4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C62061-4861-42D8-B563-D09EF8075378}" type="datetimeFigureOut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21.08.2023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9D79E9-46AE-4877-A73C-F9EA3DEADBAA}" type="slidenum">
              <a:rPr lang="uk-UA" alt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 smtClean="0">
              <a:cs typeface="Arial" pitchFamily="34" charset="0"/>
            </a:endParaRPr>
          </a:p>
        </p:txBody>
      </p:sp>
      <p:pic>
        <p:nvPicPr>
          <p:cNvPr id="1031" name="Picture 2" descr="День госслужбі+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lenta copy white"/>
          <p:cNvPicPr>
            <a:picLocks noChangeAspect="1" noChangeArrowheads="1"/>
          </p:cNvPicPr>
          <p:nvPr userDrawn="1"/>
        </p:nvPicPr>
        <p:blipFill>
          <a:blip r:embed="rId16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0" y="71438"/>
            <a:ext cx="9144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0825" y="1844675"/>
            <a:ext cx="8713788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550" algn="ctr" eaLnBrk="0" fontAlgn="base" hangingPunct="0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endParaRPr lang="uk-UA" sz="3200" b="1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algn="ctr" eaLnBrk="0" fontAlgn="base" hangingPunct="0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endParaRPr lang="uk-UA" sz="3200" b="1" i="1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3875" y="1700808"/>
            <a:ext cx="826425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3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БЕЗПЕКА ЗАКЛАДУ ОСВІТИ, </a:t>
            </a:r>
          </a:p>
          <a:p>
            <a:pPr algn="ctr"/>
            <a:r>
              <a:rPr lang="ru-RU" sz="33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ПОЖЕЖНА БЕЗПЕКА,</a:t>
            </a:r>
          </a:p>
          <a:p>
            <a:pPr algn="ctr"/>
            <a:r>
              <a:rPr lang="ru-RU" sz="33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ФОРМУВАННЯ КОМПЕТЕНТНОСТІ БЕЗПЕКИ</a:t>
            </a:r>
          </a:p>
          <a:p>
            <a:pPr algn="ctr"/>
            <a:r>
              <a:rPr lang="ru-RU" sz="33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УЧАСНИКІВ ОСВІТНЬОГО ПРОЦЕСУ</a:t>
            </a:r>
            <a:endParaRPr lang="ru-RU" sz="33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1263" y="4365104"/>
            <a:ext cx="418335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Світлана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БЕНДЕР,</a:t>
            </a:r>
          </a:p>
          <a:p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аступник директора з </a:t>
            </a:r>
            <a:b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навчально-виробничої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роботи</a:t>
            </a:r>
            <a:endParaRPr lang="ru-RU" sz="2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Державного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навчального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закладу </a:t>
            </a:r>
            <a:b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Слобожанський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регіональний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центр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професійної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освіти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  <a:endParaRPr lang="ru-RU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D:\ЛАРИСА\РАЗНОЕ\ЭМБЛЕМА\Эмблема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5992"/>
            <a:ext cx="1604856" cy="16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500">
        <p:blinds dir="vert"/>
      </p:transition>
    </mc:Choice>
    <mc:Fallback xmlns="">
      <p:transition spd="slow" advClick="0" advTm="55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0825" y="1844675"/>
            <a:ext cx="8713788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550" algn="ctr" eaLnBrk="0" fontAlgn="base" hangingPunct="0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endParaRPr lang="uk-UA" sz="3200" b="1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algn="ctr" eaLnBrk="0" fontAlgn="base" hangingPunct="0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endParaRPr lang="uk-UA" sz="3200" b="1" i="1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949" y="835680"/>
            <a:ext cx="90375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4746" y="1700808"/>
            <a:ext cx="5537374" cy="34563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«Обережно: небезпека!»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Тиждень безпеки дорожнього руху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Тиждень безпечного Інтернету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Тиждень  пожежної безпеки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«Увага! Діти на дорозі»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242" name="Picture 2" descr="C:\Users\User\Desktop\ВИСТУП\38изображение_viber_2023-08-21_10-44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77322"/>
            <a:ext cx="2952328" cy="3912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3" name="Picture 3" descr="C:\Users\User\Desktop\ВИСТУП\40изображение_viber_2023-08-21_10-44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9080"/>
            <a:ext cx="4418447" cy="2485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2596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500">
        <p:blinds dir="vert"/>
      </p:transition>
    </mc:Choice>
    <mc:Fallback xmlns="">
      <p:transition spd="slow" advClick="0" advTm="55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0825" y="1844675"/>
            <a:ext cx="8713788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550" algn="ctr" eaLnBrk="0" fontAlgn="base" hangingPunct="0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endParaRPr lang="uk-UA" sz="3200" b="1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algn="ctr" eaLnBrk="0" fontAlgn="base" hangingPunct="0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endParaRPr lang="uk-UA" sz="3200" b="1" i="1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14746" y="2276872"/>
            <a:ext cx="4169222" cy="34563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«Бережи себе, бережи інших»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«Обережно, міни!»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«Твоя безпека в твоїх руках»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«Правила поведінки під час канікул»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949" y="835680"/>
            <a:ext cx="90375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783" y="4437112"/>
            <a:ext cx="2335644" cy="2173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875" y="1543565"/>
            <a:ext cx="2376920" cy="2287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2630941"/>
            <a:ext cx="2599519" cy="240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485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500">
        <p:blinds dir="vert"/>
      </p:transition>
    </mc:Choice>
    <mc:Fallback xmlns="">
      <p:transition spd="slow" advClick="0" advTm="55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95288" y="908050"/>
            <a:ext cx="82804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50825" y="1844675"/>
            <a:ext cx="8713788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550" algn="ctr" eaLnBrk="0" fontAlgn="base" hangingPunct="0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endParaRPr lang="uk-UA" sz="3200" b="1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algn="ctr" eaLnBrk="0" fontAlgn="base" hangingPunct="0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endParaRPr lang="uk-UA" sz="3200" b="1" i="1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16456" y="1844675"/>
            <a:ext cx="6182526" cy="2800767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</a:t>
            </a: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УВАГУ!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0825" y="1844675"/>
            <a:ext cx="8713788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550" algn="ctr" eaLnBrk="0" fontAlgn="base" hangingPunct="0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endParaRPr lang="uk-UA" sz="3200" b="1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algn="ctr" eaLnBrk="0" fontAlgn="base" hangingPunct="0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endParaRPr lang="uk-UA" sz="3200" b="1" i="1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ВИСТУП\8изображение_viber_2023-08-21_10-22-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33726"/>
            <a:ext cx="3404637" cy="4539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3319" y="764704"/>
            <a:ext cx="80731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User\Desktop\ВИСТУП\10изображение_viber_2023-08-21_10-22-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2404311" cy="1803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ВИСТУП\12изображение_viber_2023-08-21_10-22-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36696"/>
            <a:ext cx="3402410" cy="4536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60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500">
        <p:blinds dir="vert"/>
      </p:transition>
    </mc:Choice>
    <mc:Fallback xmlns="">
      <p:transition spd="slow" advClick="0" advTm="55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0825" y="1844675"/>
            <a:ext cx="8713788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550" algn="ctr" eaLnBrk="0" fontAlgn="base" hangingPunct="0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endParaRPr lang="uk-UA" sz="3200" b="1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algn="ctr" eaLnBrk="0" fontAlgn="base" hangingPunct="0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endParaRPr lang="uk-UA" sz="3200" b="1" i="1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319" y="764704"/>
            <a:ext cx="80731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ВИСТУП\слайд 3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960565" cy="2875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User\Desktop\ВИСТУП\слайд 3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68679"/>
            <a:ext cx="3836162" cy="28771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User\Desktop\ВИСТУП\19изображение_viber_2023-08-21_10-22-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08"/>
          <a:stretch/>
        </p:blipFill>
        <p:spPr bwMode="auto">
          <a:xfrm>
            <a:off x="283318" y="1700808"/>
            <a:ext cx="3152328" cy="4696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6276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500">
        <p:blinds dir="vert"/>
      </p:transition>
    </mc:Choice>
    <mc:Fallback xmlns="">
      <p:transition spd="slow" advClick="0" advTm="55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0825" y="1844675"/>
            <a:ext cx="8713788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550" algn="ctr" eaLnBrk="0" fontAlgn="base" hangingPunct="0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endParaRPr lang="uk-UA" sz="3200" b="1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algn="ctr" eaLnBrk="0" fontAlgn="base" hangingPunct="0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endParaRPr lang="uk-UA" sz="3200" b="1" i="1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319" y="764704"/>
            <a:ext cx="80731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\Desktop\ВИСТУП\14изображение_viber_2023-08-21_10-22-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30" y="1700808"/>
            <a:ext cx="3600400" cy="4800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ВИСТУП\20изображение_viber_2023-08-21_10-22-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53" y="3020339"/>
            <a:ext cx="2429111" cy="33609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ВИСТУП\30изображение_viber_2023-08-21_10-24-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13136"/>
            <a:ext cx="2684943" cy="35799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77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500">
        <p:blinds dir="vert"/>
      </p:transition>
    </mc:Choice>
    <mc:Fallback xmlns="">
      <p:transition spd="slow" advClick="0" advTm="55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0825" y="1844675"/>
            <a:ext cx="8713788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550" algn="ctr" eaLnBrk="0" fontAlgn="base" hangingPunct="0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endParaRPr lang="uk-UA" sz="3200" b="1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algn="ctr" eaLnBrk="0" fontAlgn="base" hangingPunct="0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endParaRPr lang="uk-UA" sz="3200" b="1" i="1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319" y="764704"/>
            <a:ext cx="80731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er\Desktop\ВИСТУП\22изображение_viber_2023-08-21_10-22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178">
            <a:off x="6407196" y="4240933"/>
            <a:ext cx="1949295" cy="2335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ВИСТУП\23изображение_viber_2023-08-21_10-22-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0201">
            <a:off x="259568" y="1715038"/>
            <a:ext cx="2803464" cy="1771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ВИСТУП\24изображение_viber_2023-08-21_10-22-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3052">
            <a:off x="622219" y="3726920"/>
            <a:ext cx="2078161" cy="2770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ВИСТУП\6изображение_viber_2023-08-21_10-22-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024">
            <a:off x="6352243" y="1667969"/>
            <a:ext cx="2432815" cy="2386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ВИСТУП\7изображение_viber_2023-08-21_10-22-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24" y="1844675"/>
            <a:ext cx="2897052" cy="3862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500">
        <p:blinds dir="vert"/>
      </p:transition>
    </mc:Choice>
    <mc:Fallback xmlns="">
      <p:transition spd="slow" advClick="0" advTm="55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0825" y="1844675"/>
            <a:ext cx="8713788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550" algn="ctr" eaLnBrk="0" fontAlgn="base" hangingPunct="0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endParaRPr lang="uk-UA" sz="3200" b="1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algn="ctr" eaLnBrk="0" fontAlgn="base" hangingPunct="0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endParaRPr lang="uk-UA" sz="3200" b="1" i="1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319" y="764704"/>
            <a:ext cx="80731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User\Desktop\ВИСТУП\5изображение_viber_2023-08-21_10-22-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607" y="3104964"/>
            <a:ext cx="4512501" cy="3384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0" name="Picture 2" descr="C:\Users\User\Desktop\ВИСТУП\27изображение_viber_2023-08-21_10-23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07" y="1844675"/>
            <a:ext cx="4750002" cy="3384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7213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500">
        <p:blinds dir="vert"/>
      </p:transition>
    </mc:Choice>
    <mc:Fallback xmlns="">
      <p:transition spd="slow" advClick="0" advTm="55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0825" y="1844675"/>
            <a:ext cx="8713788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550" algn="ctr" eaLnBrk="0" fontAlgn="base" hangingPunct="0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endParaRPr lang="uk-UA" sz="3200" b="1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algn="ctr" eaLnBrk="0" fontAlgn="base" hangingPunct="0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endParaRPr lang="uk-UA" sz="3200" b="1" i="1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Users\User\Desktop\ВИСТУП\32изображение_viber_2023-08-21_10-33-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88" y="1087869"/>
            <a:ext cx="4032448" cy="2214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ВИСТУП\34изображение_viber_2023-08-21_10-3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74838"/>
            <a:ext cx="6056868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ВИСТУП\слайд 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87869"/>
            <a:ext cx="2539588" cy="3386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19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500">
        <p:blinds dir="vert"/>
      </p:transition>
    </mc:Choice>
    <mc:Fallback xmlns="">
      <p:transition spd="slow" advClick="0" advTm="55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0825" y="1844675"/>
            <a:ext cx="8713788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550" algn="ctr" eaLnBrk="0" fontAlgn="base" hangingPunct="0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endParaRPr lang="uk-UA" sz="3200" b="1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algn="ctr" eaLnBrk="0" fontAlgn="base" hangingPunct="0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endParaRPr lang="uk-UA" sz="3200" b="1" i="1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969389"/>
            <a:ext cx="83595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Резілентність</a:t>
            </a:r>
            <a:r>
              <a:rPr lang="uk-UA" sz="2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англ.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resilience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пружність, еластичність) 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sz="24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сукупність </a:t>
            </a:r>
            <a:r>
              <a:rPr lang="uk-UA" sz="2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набутих суб’єктом </a:t>
            </a:r>
            <a:r>
              <a:rPr lang="uk-UA" sz="24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рис, </a:t>
            </a:r>
            <a:r>
              <a:rPr lang="uk-UA" sz="2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uk-UA" sz="24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роблять </a:t>
            </a:r>
            <a:r>
              <a:rPr lang="uk-UA" sz="2400" b="1" i="1" dirty="0">
                <a:solidFill>
                  <a:sysClr val="windowText" lastClr="000000"/>
                </a:solidFill>
                <a:latin typeface="Times New Roman"/>
              </a:rPr>
              <a:t>його здатним долати стреси </a:t>
            </a:r>
            <a:r>
              <a:rPr lang="uk-UA" sz="2400" b="1" i="1" dirty="0" smtClean="0">
                <a:solidFill>
                  <a:sysClr val="windowText" lastClr="000000"/>
                </a:solidFill>
                <a:latin typeface="Times New Roman"/>
              </a:rPr>
              <a:t/>
            </a:r>
            <a:br>
              <a:rPr lang="uk-UA" sz="2400" b="1" i="1" dirty="0" smtClean="0">
                <a:solidFill>
                  <a:sysClr val="windowText" lastClr="000000"/>
                </a:solidFill>
                <a:latin typeface="Times New Roman"/>
              </a:rPr>
            </a:br>
            <a:r>
              <a:rPr lang="uk-UA" sz="2400" b="1" i="1" dirty="0" smtClean="0">
                <a:solidFill>
                  <a:sysClr val="windowText" lastClr="000000"/>
                </a:solidFill>
                <a:latin typeface="Times New Roman"/>
              </a:rPr>
              <a:t>та </a:t>
            </a:r>
            <a:r>
              <a:rPr lang="uk-UA" sz="2400" b="1" i="1" dirty="0">
                <a:solidFill>
                  <a:sysClr val="windowText" lastClr="000000"/>
                </a:solidFill>
                <a:latin typeface="Times New Roman"/>
              </a:rPr>
              <a:t>важкі періоди конструктивним шляхом, </a:t>
            </a:r>
            <a:endParaRPr lang="uk-UA" sz="2400" b="1" i="1" dirty="0" smtClean="0">
              <a:solidFill>
                <a:sysClr val="windowText" lastClr="000000"/>
              </a:solidFill>
              <a:latin typeface="Times New Roman"/>
            </a:endParaRPr>
          </a:p>
          <a:p>
            <a:pPr algn="ctr"/>
            <a:r>
              <a:rPr lang="uk-UA" sz="2400" b="1" i="1" dirty="0" smtClean="0">
                <a:solidFill>
                  <a:sysClr val="windowText" lastClr="000000"/>
                </a:solidFill>
                <a:latin typeface="Times New Roman"/>
              </a:rPr>
              <a:t>тобто </a:t>
            </a:r>
            <a:r>
              <a:rPr lang="uk-UA" sz="2400" b="1" i="1" dirty="0" err="1">
                <a:solidFill>
                  <a:sysClr val="windowText" lastClr="000000"/>
                </a:solidFill>
                <a:latin typeface="Times New Roman"/>
              </a:rPr>
              <a:t>резілентному</a:t>
            </a:r>
            <a:r>
              <a:rPr lang="uk-UA" sz="2400" b="1" i="1" dirty="0">
                <a:solidFill>
                  <a:sysClr val="windowText" lastClr="000000"/>
                </a:solidFill>
                <a:latin typeface="Times New Roman"/>
              </a:rPr>
              <a:t> суспільству притаманні можливості збалансовано розвиватися, успішно протистояти зовнішнім і внутрішнім викликам, </a:t>
            </a:r>
            <a:r>
              <a:rPr lang="uk-UA" sz="2400" b="1" i="1" dirty="0" smtClean="0">
                <a:solidFill>
                  <a:sysClr val="windowText" lastClr="000000"/>
                </a:solidFill>
                <a:latin typeface="Times New Roman"/>
              </a:rPr>
              <a:t/>
            </a:r>
            <a:br>
              <a:rPr lang="uk-UA" sz="2400" b="1" i="1" dirty="0" smtClean="0">
                <a:solidFill>
                  <a:sysClr val="windowText" lastClr="000000"/>
                </a:solidFill>
                <a:latin typeface="Times New Roman"/>
              </a:rPr>
            </a:br>
            <a:r>
              <a:rPr lang="uk-UA" sz="2400" b="1" i="1" dirty="0" smtClean="0">
                <a:solidFill>
                  <a:sysClr val="windowText" lastClr="000000"/>
                </a:solidFill>
                <a:latin typeface="Times New Roman"/>
              </a:rPr>
              <a:t>вчасно </a:t>
            </a:r>
            <a:r>
              <a:rPr lang="uk-UA" sz="2400" b="1" i="1" dirty="0">
                <a:solidFill>
                  <a:sysClr val="windowText" lastClr="000000"/>
                </a:solidFill>
                <a:latin typeface="Times New Roman"/>
              </a:rPr>
              <a:t>їх ідентифікувати та нейтралізувати.</a:t>
            </a:r>
          </a:p>
        </p:txBody>
      </p:sp>
      <p:pic>
        <p:nvPicPr>
          <p:cNvPr id="9" name="תמונה 6" descr="C:\Users\User\AppData\Local\Microsoft\Windows\INetCache\Content.Outlook\EKUPBK87\itc2017logo (00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32" y="512527"/>
            <a:ext cx="8640960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209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500">
        <p:blinds dir="vert"/>
      </p:transition>
    </mc:Choice>
    <mc:Fallback xmlns="">
      <p:transition spd="slow" advClick="0" advTm="55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0825" y="1844675"/>
            <a:ext cx="8713788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550" algn="ctr" eaLnBrk="0" fontAlgn="base" hangingPunct="0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endParaRPr lang="uk-UA" sz="3200" b="1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algn="ctr" eaLnBrk="0" fontAlgn="base" hangingPunct="0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endParaRPr lang="uk-UA" sz="3200" b="1" i="1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1744" y="476672"/>
            <a:ext cx="532940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Пожежна</a:t>
            </a:r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endParaRPr lang="ru-RU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 descr="C:\Users\User\Desktop\ВИСТУП\2изображение_viber_2023-08-21_10-22-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675"/>
            <a:ext cx="2528383" cy="4112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ВИСТУП\9изображение_viber_2023-08-21_10-22-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395536" y="1362753"/>
            <a:ext cx="3491368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ser\Desktop\ВИСТУП\1изображение_viber_2023-08-21_10-22-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35587"/>
            <a:ext cx="2376389" cy="2669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esktop\изображение_viber_2023-08-21_12-57-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1392"/>
            <a:ext cx="1944216" cy="2449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4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500">
        <p:blinds dir="vert"/>
      </p:transition>
    </mc:Choice>
    <mc:Fallback xmlns="">
      <p:transition spd="slow" advClick="0" advTm="55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101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Науково-методичний центр професійно-технічної освіти у Харківській області</dc:title>
  <dc:creator>Елена</dc:creator>
  <cp:lastModifiedBy>User</cp:lastModifiedBy>
  <cp:revision>112</cp:revision>
  <dcterms:created xsi:type="dcterms:W3CDTF">2019-06-11T07:55:32Z</dcterms:created>
  <dcterms:modified xsi:type="dcterms:W3CDTF">2023-08-21T11:30:05Z</dcterms:modified>
</cp:coreProperties>
</file>