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7" r:id="rId2"/>
    <p:sldId id="258" r:id="rId3"/>
    <p:sldId id="259" r:id="rId4"/>
    <p:sldId id="271" r:id="rId5"/>
    <p:sldId id="270" r:id="rId6"/>
    <p:sldId id="261" r:id="rId7"/>
    <p:sldId id="260" r:id="rId8"/>
    <p:sldId id="284" r:id="rId9"/>
    <p:sldId id="265" r:id="rId10"/>
    <p:sldId id="273" r:id="rId11"/>
    <p:sldId id="282" r:id="rId12"/>
    <p:sldId id="275" r:id="rId13"/>
    <p:sldId id="283" r:id="rId14"/>
    <p:sldId id="268" r:id="rId15"/>
    <p:sldId id="269" r:id="rId16"/>
  </p:sldIdLst>
  <p:sldSz cx="12192000" cy="6858000"/>
  <p:notesSz cx="6858000" cy="9144000"/>
  <p:defaultTextStyle>
    <a:defPPr rtl="0"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C4B1156A-380E-4F78-BDF5-A606A8083BF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3529" autoAdjust="0"/>
  </p:normalViewPr>
  <p:slideViewPr>
    <p:cSldViewPr snapToGrid="0">
      <p:cViewPr varScale="1">
        <p:scale>
          <a:sx n="87" d="100"/>
          <a:sy n="87" d="100"/>
        </p:scale>
        <p:origin x="204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305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uk-UA" dirty="0"/>
          </a:p>
        </p:txBody>
      </p:sp>
      <p:sp>
        <p:nvSpPr>
          <p:cNvPr id="3" name="Місце для дати 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AED8D55-7954-47D5-A2C1-F596E78EA346}" type="datetime1">
              <a:rPr lang="uk-UA" smtClean="0"/>
              <a:t>28.04.2023</a:t>
            </a:fld>
            <a:endParaRPr lang="uk-UA" dirty="0"/>
          </a:p>
        </p:txBody>
      </p:sp>
      <p:sp>
        <p:nvSpPr>
          <p:cNvPr id="4" name="Місце для нижнього колонтитула 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4A4F617-7A30-41D4-AB86-5D833C98E18B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946248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uk-UA" noProof="0" dirty="0"/>
          </a:p>
        </p:txBody>
      </p:sp>
      <p:sp>
        <p:nvSpPr>
          <p:cNvPr id="3" name="Місце для дати 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B0B2C10-DAED-41BC-8415-827D0FFDA798}" type="datetime1">
              <a:rPr lang="uk-UA" noProof="0" smtClean="0"/>
              <a:t>28.04.2023</a:t>
            </a:fld>
            <a:endParaRPr lang="uk-UA" noProof="0" dirty="0"/>
          </a:p>
        </p:txBody>
      </p:sp>
      <p:sp>
        <p:nvSpPr>
          <p:cNvPr id="4" name="Місце для зображення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uk-UA" noProof="0" dirty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uk-UA" noProof="0" dirty="0"/>
              <a:t>Зразки заголовків</a:t>
            </a:r>
          </a:p>
          <a:p>
            <a:pPr lvl="1" rtl="0"/>
            <a:r>
              <a:rPr lang="uk-UA" noProof="0" dirty="0"/>
              <a:t>Другий рівень</a:t>
            </a:r>
          </a:p>
          <a:p>
            <a:pPr lvl="2" rtl="0"/>
            <a:r>
              <a:rPr lang="uk-UA" noProof="0" dirty="0"/>
              <a:t>Третій рівень</a:t>
            </a:r>
          </a:p>
          <a:p>
            <a:pPr lvl="3" rtl="0"/>
            <a:r>
              <a:rPr lang="uk-UA" noProof="0" dirty="0"/>
              <a:t>Четвертий рівень</a:t>
            </a:r>
          </a:p>
          <a:p>
            <a:pPr lvl="4" rtl="0"/>
            <a:r>
              <a:rPr lang="uk-UA" noProof="0" dirty="0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uk-UA" noProof="0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B9A179D-2D27-49E2-B022-8EDDA2EFE682}" type="slidenum">
              <a:rPr lang="uk-UA" noProof="0" smtClean="0"/>
              <a:t>‹#›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11746034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слайда 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 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uk-UA" sz="1200" i="1" dirty="0">
                <a:latin typeface="Arial" pitchFamily="34" charset="0"/>
                <a:cs typeface="Arial" pitchFamily="34" charset="0"/>
              </a:rPr>
              <a:t>Щоб змінити зображення на цьому слайді, виділіть зображення та видаліть його. Потім у покажчику місця заповнення клацніть піктограму "Зображення", щоб вставити власне зображення.</a:t>
            </a:r>
          </a:p>
          <a:p>
            <a:pPr rtl="0"/>
            <a:endParaRPr lang="uk-UA" dirty="0"/>
          </a:p>
        </p:txBody>
      </p:sp>
      <p:sp>
        <p:nvSpPr>
          <p:cNvPr id="4" name="Місце для номера слайда 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1B9A179D-2D27-49E2-B022-8EDDA2EFE682}" type="slidenum">
              <a:rPr lang="uk-UA" smtClean="0"/>
              <a:t>1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42422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uk-UA" smtClean="0"/>
              <a:t>2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53371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uk-UA" smtClean="0"/>
              <a:t>3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45614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uk-UA" smtClean="0"/>
              <a:t>6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46962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uk-UA" smtClean="0"/>
              <a:t>7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01036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uk-UA" smtClean="0"/>
              <a:t>9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52128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uk-UA" smtClean="0"/>
              <a:t>14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624208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B9A179D-2D27-49E2-B022-8EDDA2EFE682}" type="slidenum">
              <a:rPr lang="uk-UA" smtClean="0"/>
              <a:t>15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25903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ілінія 11"/>
          <p:cNvSpPr>
            <a:spLocks noChangeArrowheads="1"/>
          </p:cNvSpPr>
          <p:nvPr/>
        </p:nvSpPr>
        <p:spPr bwMode="white">
          <a:xfrm>
            <a:off x="8429022" y="0"/>
            <a:ext cx="3762978" cy="6858000"/>
          </a:xfrm>
          <a:custGeom>
            <a:avLst/>
            <a:gdLst>
              <a:gd name="connsiteX0" fmla="*/ 0 w 3762978"/>
              <a:gd name="connsiteY0" fmla="*/ 0 h 6858000"/>
              <a:gd name="connsiteX1" fmla="*/ 3762978 w 3762978"/>
              <a:gd name="connsiteY1" fmla="*/ 0 h 6858000"/>
              <a:gd name="connsiteX2" fmla="*/ 3762978 w 3762978"/>
              <a:gd name="connsiteY2" fmla="*/ 6858000 h 6858000"/>
              <a:gd name="connsiteX3" fmla="*/ 338667 w 3762978"/>
              <a:gd name="connsiteY3" fmla="*/ 6858000 h 6858000"/>
              <a:gd name="connsiteX4" fmla="*/ 1189567 w 3762978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2978" h="6858000">
                <a:moveTo>
                  <a:pt x="0" y="0"/>
                </a:moveTo>
                <a:lnTo>
                  <a:pt x="3762978" y="0"/>
                </a:lnTo>
                <a:lnTo>
                  <a:pt x="3762978" y="6858000"/>
                </a:lnTo>
                <a:lnTo>
                  <a:pt x="338667" y="6858000"/>
                </a:lnTo>
                <a:lnTo>
                  <a:pt x="1189567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uk-UA" sz="1800" noProof="0" dirty="0"/>
          </a:p>
        </p:txBody>
      </p:sp>
      <p:sp>
        <p:nvSpPr>
          <p:cNvPr id="7" name="Полілінія 6"/>
          <p:cNvSpPr>
            <a:spLocks/>
          </p:cNvSpPr>
          <p:nvPr/>
        </p:nvSpPr>
        <p:spPr bwMode="auto">
          <a:xfrm>
            <a:off x="8145385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uk-UA" sz="1800" noProof="0" dirty="0"/>
          </a:p>
        </p:txBody>
      </p:sp>
      <p:sp>
        <p:nvSpPr>
          <p:cNvPr id="8" name="Полілінія 7"/>
          <p:cNvSpPr>
            <a:spLocks/>
          </p:cNvSpPr>
          <p:nvPr/>
        </p:nvSpPr>
        <p:spPr bwMode="auto">
          <a:xfrm>
            <a:off x="7950653" y="0"/>
            <a:ext cx="1528232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uk-UA" sz="1800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1873584"/>
            <a:ext cx="6400800" cy="2560320"/>
          </a:xfrm>
        </p:spPr>
        <p:txBody>
          <a:bodyPr rtlCol="0"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295400" y="4572000"/>
            <a:ext cx="6400800" cy="1600200"/>
          </a:xfrm>
        </p:spPr>
        <p:txBody>
          <a:bodyPr rtlCol="0"/>
          <a:lstStyle>
            <a:lvl1pPr marL="0" indent="0" algn="l">
              <a:spcBef>
                <a:spcPts val="120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uk-UA" noProof="0"/>
              <a:t>Клацніть, щоб редагувати стиль зразка підзаголовка</a:t>
            </a:r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51258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3" name="Місце для зображення 2" descr="Пустий покажчик місця заповнення для зображення Клацніть цей покажчик і виберіть зображення, яке потрібно додати"/>
          <p:cNvSpPr>
            <a:spLocks noGrp="1"/>
          </p:cNvSpPr>
          <p:nvPr>
            <p:ph type="pic" idx="1"/>
          </p:nvPr>
        </p:nvSpPr>
        <p:spPr>
          <a:xfrm>
            <a:off x="4724400" y="1828801"/>
            <a:ext cx="6172200" cy="4343400"/>
          </a:xfrm>
        </p:spPr>
        <p:txBody>
          <a:bodyPr tIns="27432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uk-UA" noProof="0"/>
              <a:t>Клацніть піктограму, щоб додати зображення</a:t>
            </a:r>
            <a:endParaRPr lang="uk-UA" noProof="0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295400" y="1828800"/>
            <a:ext cx="3017520" cy="43434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uk-UA" noProof="0"/>
              <a:t>Відредагуйте стиль зразка тексту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 dirty="0"/>
              <a:t>Додайте нижній колонтитул</a:t>
            </a:r>
          </a:p>
        </p:txBody>
      </p:sp>
      <p:sp>
        <p:nvSpPr>
          <p:cNvPr id="5" name="Місце для дати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276A23A-0CCA-4A20-840E-BBC18CE41B8C}" type="datetime1">
              <a:rPr lang="uk-UA" noProof="0" smtClean="0"/>
              <a:t>28.04.2023</a:t>
            </a:fld>
            <a:endParaRPr lang="uk-UA" noProof="0" dirty="0"/>
          </a:p>
        </p:txBody>
      </p:sp>
      <p:sp>
        <p:nvSpPr>
          <p:cNvPr id="7" name="Місце для номера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uk-UA" noProof="0" smtClean="0"/>
              <a:t>‹#›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10675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Два зображення з підпис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кутник 8"/>
          <p:cNvSpPr/>
          <p:nvPr/>
        </p:nvSpPr>
        <p:spPr bwMode="invGray">
          <a:xfrm>
            <a:off x="1295400" y="5257800"/>
            <a:ext cx="457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noProof="0" dirty="0"/>
          </a:p>
        </p:txBody>
      </p:sp>
      <p:sp>
        <p:nvSpPr>
          <p:cNvPr id="10" name="Прямокутник 9"/>
          <p:cNvSpPr/>
          <p:nvPr/>
        </p:nvSpPr>
        <p:spPr bwMode="invGray">
          <a:xfrm>
            <a:off x="6324599" y="5257800"/>
            <a:ext cx="457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noProof="0" dirty="0"/>
          </a:p>
        </p:txBody>
      </p:sp>
      <p:sp>
        <p:nvSpPr>
          <p:cNvPr id="11" name="Прямокутник 10"/>
          <p:cNvSpPr/>
          <p:nvPr/>
        </p:nvSpPr>
        <p:spPr>
          <a:xfrm>
            <a:off x="1295400" y="5257800"/>
            <a:ext cx="4572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sz="1800" noProof="0" dirty="0"/>
          </a:p>
        </p:txBody>
      </p:sp>
      <p:sp>
        <p:nvSpPr>
          <p:cNvPr id="12" name="Прямокутник 11"/>
          <p:cNvSpPr/>
          <p:nvPr/>
        </p:nvSpPr>
        <p:spPr>
          <a:xfrm>
            <a:off x="6324599" y="5257800"/>
            <a:ext cx="4572000" cy="548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sz="1800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3" name="Місце для зображення 2" descr="Пустий покажчик місця заповнення для зображення Клацніть цей покажчик і виберіть зображення, яке потрібно додати"/>
          <p:cNvSpPr>
            <a:spLocks noGrp="1"/>
          </p:cNvSpPr>
          <p:nvPr>
            <p:ph type="pic" idx="1"/>
          </p:nvPr>
        </p:nvSpPr>
        <p:spPr>
          <a:xfrm>
            <a:off x="1298448" y="1828801"/>
            <a:ext cx="4572000" cy="3428999"/>
          </a:xfrm>
        </p:spPr>
        <p:txBody>
          <a:bodyPr tIns="27432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uk-UA" noProof="0"/>
              <a:t>Клацніть піктограму, щоб додати зображення</a:t>
            </a:r>
            <a:endParaRPr lang="uk-UA" noProof="0" dirty="0"/>
          </a:p>
        </p:txBody>
      </p:sp>
      <p:sp>
        <p:nvSpPr>
          <p:cNvPr id="4" name="Місце для тексту 3"/>
          <p:cNvSpPr>
            <a:spLocks noGrp="1"/>
          </p:cNvSpPr>
          <p:nvPr>
            <p:ph type="body" sz="half" idx="2"/>
          </p:nvPr>
        </p:nvSpPr>
        <p:spPr bwMode="invGray">
          <a:xfrm>
            <a:off x="1371273" y="5333098"/>
            <a:ext cx="4420252" cy="839102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uk-UA" noProof="0"/>
              <a:t>Відредагуйте стиль зразка тексту</a:t>
            </a:r>
          </a:p>
        </p:txBody>
      </p:sp>
      <p:sp>
        <p:nvSpPr>
          <p:cNvPr id="8" name="Місце для зображення 2" descr="Пустий покажчик місця заповнення для зображення Клацніть цей покажчик і виберіть зображення, яке потрібно додати"/>
          <p:cNvSpPr>
            <a:spLocks noGrp="1"/>
          </p:cNvSpPr>
          <p:nvPr>
            <p:ph type="pic" idx="13"/>
          </p:nvPr>
        </p:nvSpPr>
        <p:spPr>
          <a:xfrm>
            <a:off x="6324600" y="1828801"/>
            <a:ext cx="4572000" cy="3428999"/>
          </a:xfrm>
        </p:spPr>
        <p:txBody>
          <a:bodyPr tIns="27432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uk-UA" noProof="0"/>
              <a:t>Клацніть піктограму, щоб додати зображення</a:t>
            </a:r>
            <a:endParaRPr lang="uk-UA" noProof="0" dirty="0"/>
          </a:p>
        </p:txBody>
      </p:sp>
      <p:sp>
        <p:nvSpPr>
          <p:cNvPr id="13" name="Місце для тексту 3"/>
          <p:cNvSpPr>
            <a:spLocks noGrp="1"/>
          </p:cNvSpPr>
          <p:nvPr>
            <p:ph type="body" sz="half" idx="14"/>
          </p:nvPr>
        </p:nvSpPr>
        <p:spPr bwMode="invGray">
          <a:xfrm>
            <a:off x="6412954" y="5333098"/>
            <a:ext cx="4420252" cy="839102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uk-UA" noProof="0"/>
              <a:t>Відредагуйте стиль зразка тексту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 dirty="0"/>
              <a:t>Додайте нижній колонтитул</a:t>
            </a:r>
          </a:p>
        </p:txBody>
      </p:sp>
      <p:sp>
        <p:nvSpPr>
          <p:cNvPr id="5" name="Місце для дати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4FFB5FB-8BD6-444C-A83C-4604F3DC178B}" type="datetime1">
              <a:rPr lang="uk-UA" noProof="0" smtClean="0"/>
              <a:t>28.04.2023</a:t>
            </a:fld>
            <a:endParaRPr lang="uk-UA" noProof="0" dirty="0"/>
          </a:p>
        </p:txBody>
      </p:sp>
      <p:sp>
        <p:nvSpPr>
          <p:cNvPr id="7" name="Місце для номера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uk-UA" noProof="0" smtClean="0"/>
              <a:t>‹#›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394401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3" name="Місце для вертикального тексту 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uk-UA" noProof="0"/>
              <a:t>Відредагуйте стиль зразка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  <a:endParaRPr lang="uk-UA" noProof="0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 dirty="0"/>
              <a:t>Додайте нижній колонтитул</a:t>
            </a:r>
          </a:p>
        </p:txBody>
      </p:sp>
      <p:sp>
        <p:nvSpPr>
          <p:cNvPr id="4" name="Місце для дати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AA8E7EB-3416-4CCF-8606-37CD1088D0A3}" type="datetime1">
              <a:rPr lang="uk-UA" noProof="0" smtClean="0"/>
              <a:t>28.04.2023</a:t>
            </a:fld>
            <a:endParaRPr lang="uk-UA" noProof="0" dirty="0"/>
          </a:p>
        </p:txBody>
      </p:sp>
      <p:sp>
        <p:nvSpPr>
          <p:cNvPr id="6" name="Місце для номера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uk-UA" noProof="0" smtClean="0"/>
              <a:t>‹#›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109294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 6"/>
          <p:cNvSpPr/>
          <p:nvPr/>
        </p:nvSpPr>
        <p:spPr bwMode="white">
          <a:xfrm rot="5400000">
            <a:off x="7562850" y="2228850"/>
            <a:ext cx="6858000" cy="2400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noProof="0" dirty="0"/>
          </a:p>
        </p:txBody>
      </p:sp>
      <p:sp>
        <p:nvSpPr>
          <p:cNvPr id="8" name="Прямокутник 7"/>
          <p:cNvSpPr/>
          <p:nvPr/>
        </p:nvSpPr>
        <p:spPr>
          <a:xfrm rot="5400000">
            <a:off x="6331230" y="3387909"/>
            <a:ext cx="6858000" cy="82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noProof="0" dirty="0"/>
          </a:p>
        </p:txBody>
      </p:sp>
      <p:sp>
        <p:nvSpPr>
          <p:cNvPr id="9" name="Прямокутник 8"/>
          <p:cNvSpPr/>
          <p:nvPr/>
        </p:nvSpPr>
        <p:spPr>
          <a:xfrm rot="5400000">
            <a:off x="6251613" y="3387909"/>
            <a:ext cx="6858000" cy="8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noProof="0" dirty="0"/>
          </a:p>
        </p:txBody>
      </p:sp>
      <p:sp>
        <p:nvSpPr>
          <p:cNvPr id="2" name="Вертикальний заголовок 1"/>
          <p:cNvSpPr>
            <a:spLocks noGrp="1"/>
          </p:cNvSpPr>
          <p:nvPr>
            <p:ph type="title" orient="vert"/>
          </p:nvPr>
        </p:nvSpPr>
        <p:spPr>
          <a:xfrm>
            <a:off x="9871318" y="685800"/>
            <a:ext cx="1033272" cy="5486400"/>
          </a:xfrm>
        </p:spPr>
        <p:txBody>
          <a:bodyPr vert="eaVert" rtlCol="0"/>
          <a:lstStyle/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3" name="Місце для вертикального тексту 2"/>
          <p:cNvSpPr>
            <a:spLocks noGrp="1"/>
          </p:cNvSpPr>
          <p:nvPr>
            <p:ph type="body" orient="vert" idx="1"/>
          </p:nvPr>
        </p:nvSpPr>
        <p:spPr>
          <a:xfrm>
            <a:off x="1295400" y="685800"/>
            <a:ext cx="7976754" cy="5486400"/>
          </a:xfrm>
        </p:spPr>
        <p:txBody>
          <a:bodyPr vert="eaVert" rtlCol="0"/>
          <a:lstStyle/>
          <a:p>
            <a:pPr lvl="0" rtl="0"/>
            <a:r>
              <a:rPr lang="uk-UA" noProof="0"/>
              <a:t>Відредагуйте стиль зразка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  <a:endParaRPr lang="uk-UA" noProof="0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 dirty="0"/>
              <a:t>Додайте нижній колонтитул</a:t>
            </a:r>
          </a:p>
        </p:txBody>
      </p:sp>
      <p:sp>
        <p:nvSpPr>
          <p:cNvPr id="4" name="Місце для дати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6535AE9-1727-45D6-AE8A-52AB31253230}" type="datetime1">
              <a:rPr lang="uk-UA" noProof="0" smtClean="0"/>
              <a:t>28.04.2023</a:t>
            </a:fld>
            <a:endParaRPr lang="uk-UA" noProof="0" dirty="0"/>
          </a:p>
        </p:txBody>
      </p:sp>
      <p:sp>
        <p:nvSpPr>
          <p:cNvPr id="6" name="Місце для номера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A7F8E3F6-DE14-48B2-B2BC-6FABA9630FB8}" type="slidenum">
              <a:rPr lang="uk-UA" noProof="0" smtClean="0"/>
              <a:pPr rtl="0"/>
              <a:t>‹#›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180411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0C7A5-4E93-4736-BA13-68510EB725FA}" type="datetimeFigureOut">
              <a:rPr lang="ru-RU" smtClean="0"/>
              <a:pPr/>
              <a:t>28.04.2023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49A6-8DBD-47B8-AAE5-C74E4FAA3D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732100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uk-UA" noProof="0"/>
              <a:t>Відредагуйте стиль зразка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  <a:endParaRPr lang="uk-UA" noProof="0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 dirty="0"/>
              <a:t>Додайте нижній колонтитул</a:t>
            </a:r>
          </a:p>
        </p:txBody>
      </p:sp>
      <p:sp>
        <p:nvSpPr>
          <p:cNvPr id="4" name="Місце для дати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129E07A-214C-456E-BC1C-08B8E1CF99AC}" type="datetime1">
              <a:rPr lang="uk-UA" noProof="0" smtClean="0"/>
              <a:t>28.04.2023</a:t>
            </a:fld>
            <a:endParaRPr lang="uk-UA" noProof="0" dirty="0"/>
          </a:p>
        </p:txBody>
      </p:sp>
      <p:sp>
        <p:nvSpPr>
          <p:cNvPr id="6" name="Місце для номера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uk-UA" noProof="0" smtClean="0"/>
              <a:t>‹#›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259618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Титульний слайд із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кутник 5"/>
          <p:cNvSpPr>
            <a:spLocks noChangeArrowheads="1"/>
          </p:cNvSpPr>
          <p:nvPr/>
        </p:nvSpPr>
        <p:spPr bwMode="white">
          <a:xfrm>
            <a:off x="6540503" y="0"/>
            <a:ext cx="5651496" cy="6858000"/>
          </a:xfrm>
          <a:custGeom>
            <a:avLst/>
            <a:gdLst/>
            <a:ahLst/>
            <a:cxnLst/>
            <a:rect l="l" t="t" r="r" b="b"/>
            <a:pathLst>
              <a:path w="4238622" h="6858000">
                <a:moveTo>
                  <a:pt x="0" y="0"/>
                </a:moveTo>
                <a:lnTo>
                  <a:pt x="4086222" y="0"/>
                </a:lnTo>
                <a:lnTo>
                  <a:pt x="4237035" y="0"/>
                </a:lnTo>
                <a:lnTo>
                  <a:pt x="4238622" y="0"/>
                </a:lnTo>
                <a:lnTo>
                  <a:pt x="4238622" y="6858000"/>
                </a:lnTo>
                <a:lnTo>
                  <a:pt x="4237035" y="6858000"/>
                </a:lnTo>
                <a:lnTo>
                  <a:pt x="4086222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uk-UA" sz="1800" noProof="0" dirty="0"/>
          </a:p>
        </p:txBody>
      </p:sp>
      <p:sp>
        <p:nvSpPr>
          <p:cNvPr id="11" name="Полілінія 6"/>
          <p:cNvSpPr>
            <a:spLocks/>
          </p:cNvSpPr>
          <p:nvPr/>
        </p:nvSpPr>
        <p:spPr bwMode="auto">
          <a:xfrm>
            <a:off x="6256868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uk-UA" sz="1800" noProof="0" dirty="0"/>
          </a:p>
        </p:txBody>
      </p:sp>
      <p:sp>
        <p:nvSpPr>
          <p:cNvPr id="12" name="Полілінія 7"/>
          <p:cNvSpPr>
            <a:spLocks/>
          </p:cNvSpPr>
          <p:nvPr/>
        </p:nvSpPr>
        <p:spPr bwMode="auto">
          <a:xfrm>
            <a:off x="6062136" y="0"/>
            <a:ext cx="1528232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uk-UA" sz="1800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1" y="1873584"/>
            <a:ext cx="5120640" cy="2560320"/>
          </a:xfrm>
        </p:spPr>
        <p:txBody>
          <a:bodyPr rtlCol="0"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15" name="Місце для зображення 14" descr="Пустий покажчик місця заповнення для зображення. Клацніть цей покажчик і виберіть зображення, яке потрібно додати"/>
          <p:cNvSpPr>
            <a:spLocks noGrp="1"/>
          </p:cNvSpPr>
          <p:nvPr>
            <p:ph type="pic" sz="quarter" idx="10"/>
          </p:nvPr>
        </p:nvSpPr>
        <p:spPr>
          <a:xfrm>
            <a:off x="6743703" y="0"/>
            <a:ext cx="5448297" cy="6858000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pPr rtl="0"/>
            <a:r>
              <a:rPr lang="uk-UA" noProof="0"/>
              <a:t>Клацніть піктограму, щоб додати зображення</a:t>
            </a:r>
            <a:endParaRPr lang="uk-UA" noProof="0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295401" y="4572000"/>
            <a:ext cx="5120640" cy="1600200"/>
          </a:xfrm>
        </p:spPr>
        <p:txBody>
          <a:bodyPr rtlCol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uk-UA" noProof="0"/>
              <a:t>Клацніть, щоб редагувати стиль зразка підзаголовка</a:t>
            </a:r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240281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 5"/>
          <p:cNvSpPr>
            <a:spLocks noChangeArrowheads="1"/>
          </p:cNvSpPr>
          <p:nvPr/>
        </p:nvSpPr>
        <p:spPr bwMode="white">
          <a:xfrm>
            <a:off x="9622368" y="0"/>
            <a:ext cx="2569632" cy="6858000"/>
          </a:xfrm>
          <a:custGeom>
            <a:avLst/>
            <a:gdLst/>
            <a:ahLst/>
            <a:cxnLst/>
            <a:rect l="l" t="t" r="r" b="b"/>
            <a:pathLst>
              <a:path w="1927224" h="6858000">
                <a:moveTo>
                  <a:pt x="0" y="0"/>
                </a:moveTo>
                <a:lnTo>
                  <a:pt x="1927224" y="0"/>
                </a:lnTo>
                <a:lnTo>
                  <a:pt x="192722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uk-UA" sz="1800" noProof="0" dirty="0"/>
          </a:p>
        </p:txBody>
      </p:sp>
      <p:sp>
        <p:nvSpPr>
          <p:cNvPr id="8" name="Полілінія 6"/>
          <p:cNvSpPr>
            <a:spLocks/>
          </p:cNvSpPr>
          <p:nvPr/>
        </p:nvSpPr>
        <p:spPr bwMode="auto">
          <a:xfrm>
            <a:off x="9237132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uk-UA" sz="1800" noProof="0" dirty="0"/>
          </a:p>
        </p:txBody>
      </p:sp>
      <p:sp>
        <p:nvSpPr>
          <p:cNvPr id="9" name="Полілінія 7"/>
          <p:cNvSpPr>
            <a:spLocks/>
          </p:cNvSpPr>
          <p:nvPr/>
        </p:nvSpPr>
        <p:spPr bwMode="auto">
          <a:xfrm>
            <a:off x="9173633" y="0"/>
            <a:ext cx="1460499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uk-UA" sz="1800" noProof="0" dirty="0"/>
          </a:p>
        </p:txBody>
      </p:sp>
      <p:sp>
        <p:nvSpPr>
          <p:cNvPr id="10" name="Полілінія 7"/>
          <p:cNvSpPr>
            <a:spLocks/>
          </p:cNvSpPr>
          <p:nvPr/>
        </p:nvSpPr>
        <p:spPr bwMode="auto">
          <a:xfrm>
            <a:off x="9173633" y="0"/>
            <a:ext cx="1460499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uk-UA" sz="1800" noProof="0" dirty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295398" y="2914650"/>
            <a:ext cx="8046720" cy="1557338"/>
          </a:xfrm>
        </p:spPr>
        <p:txBody>
          <a:bodyPr rtlCol="0"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295398" y="4589463"/>
            <a:ext cx="8046718" cy="1011237"/>
          </a:xfrm>
        </p:spPr>
        <p:txBody>
          <a:bodyPr rtlCol="0"/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uk-UA" noProof="0"/>
              <a:t>Відредагуйте стиль зразка тексту</a:t>
            </a:r>
          </a:p>
        </p:txBody>
      </p:sp>
    </p:spTree>
    <p:extLst>
      <p:ext uri="{BB962C8B-B14F-4D97-AF65-F5344CB8AC3E}">
        <p14:creationId xmlns:p14="http://schemas.microsoft.com/office/powerpoint/2010/main" val="151964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елементи вміст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1295400" y="1828800"/>
            <a:ext cx="4572000" cy="4343400"/>
          </a:xfrm>
        </p:spPr>
        <p:txBody>
          <a:bodyPr rtlCol="0"/>
          <a:lstStyle/>
          <a:p>
            <a:pPr lvl="0" rtl="0"/>
            <a:r>
              <a:rPr lang="uk-UA" noProof="0"/>
              <a:t>Відредагуйте стиль зразка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  <a:endParaRPr lang="uk-UA" noProof="0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324600" y="1828799"/>
            <a:ext cx="4572000" cy="4343401"/>
          </a:xfrm>
        </p:spPr>
        <p:txBody>
          <a:bodyPr rtlCol="0"/>
          <a:lstStyle/>
          <a:p>
            <a:pPr lvl="0" rtl="0"/>
            <a:r>
              <a:rPr lang="uk-UA" noProof="0"/>
              <a:t>Відредагуйте стиль зразка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  <a:endParaRPr lang="uk-UA" noProof="0" dirty="0"/>
          </a:p>
        </p:txBody>
      </p:sp>
      <p:sp>
        <p:nvSpPr>
          <p:cNvPr id="6" name="Місце для нижнього колонтитула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 dirty="0"/>
              <a:t>Додайте нижній колонтитул</a:t>
            </a:r>
          </a:p>
        </p:txBody>
      </p:sp>
      <p:sp>
        <p:nvSpPr>
          <p:cNvPr id="5" name="Місце для дати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4CC3525-768E-45EB-A208-39FF18F3A3F2}" type="datetime1">
              <a:rPr lang="uk-UA" noProof="0" smtClean="0"/>
              <a:t>28.04.2023</a:t>
            </a:fld>
            <a:endParaRPr lang="uk-UA" noProof="0" dirty="0"/>
          </a:p>
        </p:txBody>
      </p:sp>
      <p:sp>
        <p:nvSpPr>
          <p:cNvPr id="7" name="Місце для номера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uk-UA" noProof="0" smtClean="0"/>
              <a:t>‹#›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244820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</p:spPr>
        <p:txBody>
          <a:bodyPr rtlCol="0"/>
          <a:lstStyle/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4572000" cy="850392"/>
          </a:xfrm>
        </p:spPr>
        <p:txBody>
          <a:bodyPr rtlCol="0" anchor="ctr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uk-UA" noProof="0"/>
              <a:t>Відредагуйте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1295400" y="2705100"/>
            <a:ext cx="4572000" cy="3467100"/>
          </a:xfrm>
        </p:spPr>
        <p:txBody>
          <a:bodyPr rtlCol="0"/>
          <a:lstStyle/>
          <a:p>
            <a:pPr lvl="0" rtl="0"/>
            <a:r>
              <a:rPr lang="uk-UA" noProof="0"/>
              <a:t>Відредагуйте стиль зразка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  <a:endParaRPr lang="uk-UA" noProof="0" dirty="0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324600" y="1828800"/>
            <a:ext cx="4572000" cy="847725"/>
          </a:xfrm>
        </p:spPr>
        <p:txBody>
          <a:bodyPr rtlCol="0" anchor="ctr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uk-UA" noProof="0"/>
              <a:t>Відредагуйте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324600" y="2705100"/>
            <a:ext cx="4572000" cy="3467100"/>
          </a:xfrm>
        </p:spPr>
        <p:txBody>
          <a:bodyPr rtlCol="0"/>
          <a:lstStyle/>
          <a:p>
            <a:pPr lvl="0" rtl="0"/>
            <a:r>
              <a:rPr lang="uk-UA" noProof="0"/>
              <a:t>Відредагуйте стиль зразка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  <a:endParaRPr lang="uk-UA" noProof="0" dirty="0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 dirty="0"/>
              <a:t>Додайте нижній колонтитул</a:t>
            </a:r>
          </a:p>
        </p:txBody>
      </p:sp>
      <p:sp>
        <p:nvSpPr>
          <p:cNvPr id="7" name="Місце для дати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D8A62FE-B5CE-47C1-9B3B-B60CE3B686E2}" type="datetime1">
              <a:rPr lang="uk-UA" noProof="0" smtClean="0"/>
              <a:t>28.04.2023</a:t>
            </a:fld>
            <a:endParaRPr lang="uk-UA" noProof="0" dirty="0"/>
          </a:p>
        </p:txBody>
      </p:sp>
      <p:sp>
        <p:nvSpPr>
          <p:cNvPr id="9" name="Місце для номера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uk-UA" noProof="0" smtClean="0"/>
              <a:t>‹#›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260236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 dirty="0"/>
              <a:t>Додайте нижній колонтитул</a:t>
            </a:r>
          </a:p>
        </p:txBody>
      </p:sp>
      <p:sp>
        <p:nvSpPr>
          <p:cNvPr id="3" name="Місце для дати 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FF4A27F-76A7-46F5-B4D0-5798BCA366ED}" type="datetime1">
              <a:rPr lang="uk-UA" noProof="0" smtClean="0"/>
              <a:t>28.04.2023</a:t>
            </a:fld>
            <a:endParaRPr lang="uk-UA" noProof="0" dirty="0"/>
          </a:p>
        </p:txBody>
      </p:sp>
      <p:sp>
        <p:nvSpPr>
          <p:cNvPr id="5" name="Місце для номера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uk-UA" noProof="0" smtClean="0"/>
              <a:t>‹#›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339733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нижнього колонтитула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 dirty="0"/>
              <a:t>Додайте нижній колонтитул</a:t>
            </a:r>
          </a:p>
        </p:txBody>
      </p:sp>
      <p:sp>
        <p:nvSpPr>
          <p:cNvPr id="2" name="Місце для дати 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06B736C-684D-45FE-AD5C-E55742E6DE05}" type="datetime1">
              <a:rPr lang="uk-UA" noProof="0" smtClean="0"/>
              <a:t>28.04.2023</a:t>
            </a:fld>
            <a:endParaRPr lang="uk-UA" noProof="0" dirty="0"/>
          </a:p>
        </p:txBody>
      </p:sp>
      <p:sp>
        <p:nvSpPr>
          <p:cNvPr id="4" name="Місце для номера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uk-UA" noProof="0" smtClean="0"/>
              <a:t>‹#›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298363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uk-UA" noProof="0"/>
              <a:t>Клацніть, щоб редагувати стиль зразка заголовка</a:t>
            </a:r>
            <a:endParaRPr lang="uk-UA" noProof="0" dirty="0"/>
          </a:p>
        </p:txBody>
      </p:sp>
      <p:sp>
        <p:nvSpPr>
          <p:cNvPr id="3" name="Місце для вмісту 2"/>
          <p:cNvSpPr>
            <a:spLocks noGrp="1"/>
          </p:cNvSpPr>
          <p:nvPr>
            <p:ph idx="1"/>
          </p:nvPr>
        </p:nvSpPr>
        <p:spPr>
          <a:xfrm>
            <a:off x="4728209" y="1828800"/>
            <a:ext cx="6126480" cy="4343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uk-UA" noProof="0"/>
              <a:t>Відредагуйте стиль зразка тексту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  <a:endParaRPr lang="uk-UA" noProof="0" dirty="0"/>
          </a:p>
        </p:txBody>
      </p:sp>
      <p:sp>
        <p:nvSpPr>
          <p:cNvPr id="4" name="Місце для тексту 3"/>
          <p:cNvSpPr>
            <a:spLocks noGrp="1"/>
          </p:cNvSpPr>
          <p:nvPr>
            <p:ph type="body" sz="half" idx="2"/>
          </p:nvPr>
        </p:nvSpPr>
        <p:spPr>
          <a:xfrm>
            <a:off x="1295400" y="1828800"/>
            <a:ext cx="3017520" cy="43434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uk-UA" noProof="0"/>
              <a:t>Відредагуйте стиль зразка тексту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uk-UA" noProof="0" dirty="0"/>
              <a:t>Додайте нижній колонтитул</a:t>
            </a:r>
          </a:p>
        </p:txBody>
      </p:sp>
      <p:sp>
        <p:nvSpPr>
          <p:cNvPr id="5" name="Місце для дати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1DCBA0-2C6F-4A7F-8D0B-87E17B364E4E}" type="datetime1">
              <a:rPr lang="uk-UA" noProof="0" smtClean="0"/>
              <a:t>28.04.2023</a:t>
            </a:fld>
            <a:endParaRPr lang="uk-UA" noProof="0" dirty="0"/>
          </a:p>
        </p:txBody>
      </p:sp>
      <p:sp>
        <p:nvSpPr>
          <p:cNvPr id="7" name="Місце для номера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7F8E3F6-DE14-48B2-B2BC-6FABA9630FB8}" type="slidenum">
              <a:rPr lang="uk-UA" noProof="0" smtClean="0"/>
              <a:t>‹#›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25476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 6"/>
          <p:cNvSpPr/>
          <p:nvPr userDrawn="1"/>
        </p:nvSpPr>
        <p:spPr bwMode="white">
          <a:xfrm>
            <a:off x="0" y="0"/>
            <a:ext cx="12192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noProof="0" dirty="0"/>
          </a:p>
        </p:txBody>
      </p:sp>
      <p:sp>
        <p:nvSpPr>
          <p:cNvPr id="8" name="Прямокутник 7"/>
          <p:cNvSpPr/>
          <p:nvPr userDrawn="1"/>
        </p:nvSpPr>
        <p:spPr>
          <a:xfrm>
            <a:off x="0" y="1371600"/>
            <a:ext cx="12192000" cy="8218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noProof="0" dirty="0"/>
          </a:p>
        </p:txBody>
      </p:sp>
      <p:sp>
        <p:nvSpPr>
          <p:cNvPr id="9" name="Прямокутник 8"/>
          <p:cNvSpPr/>
          <p:nvPr userDrawn="1"/>
        </p:nvSpPr>
        <p:spPr>
          <a:xfrm>
            <a:off x="0" y="1443006"/>
            <a:ext cx="12192000" cy="8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noProof="0" dirty="0"/>
          </a:p>
        </p:txBody>
      </p:sp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1295400" y="255134"/>
            <a:ext cx="9601200" cy="1036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uk-UA" noProof="0" dirty="0"/>
              <a:t>Клацніть, щоб змінити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9601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uk-UA" noProof="0" dirty="0"/>
              <a:t>Зразки заголовків</a:t>
            </a:r>
          </a:p>
          <a:p>
            <a:pPr lvl="1" rtl="0"/>
            <a:r>
              <a:rPr lang="uk-UA" noProof="0" dirty="0"/>
              <a:t>Другий рівень</a:t>
            </a:r>
          </a:p>
          <a:p>
            <a:pPr lvl="2" rtl="0"/>
            <a:r>
              <a:rPr lang="uk-UA" noProof="0" dirty="0"/>
              <a:t>Третій рівень</a:t>
            </a:r>
          </a:p>
          <a:p>
            <a:pPr lvl="3" rtl="0"/>
            <a:r>
              <a:rPr lang="uk-UA" noProof="0" dirty="0"/>
              <a:t>Четвертий рівень</a:t>
            </a:r>
          </a:p>
          <a:p>
            <a:pPr lvl="4" rtl="0"/>
            <a:r>
              <a:rPr lang="uk-UA" noProof="0" dirty="0"/>
              <a:t>П’ятий рівень</a:t>
            </a: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1295399" y="6374999"/>
            <a:ext cx="62432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uk-UA" noProof="0" dirty="0"/>
              <a:t>Додайте нижній колонтитул</a:t>
            </a:r>
          </a:p>
        </p:txBody>
      </p:sp>
      <p:sp>
        <p:nvSpPr>
          <p:cNvPr id="4" name="Місце для дати 3"/>
          <p:cNvSpPr>
            <a:spLocks noGrp="1"/>
          </p:cNvSpPr>
          <p:nvPr>
            <p:ph type="dt" sz="half" idx="2"/>
          </p:nvPr>
        </p:nvSpPr>
        <p:spPr>
          <a:xfrm>
            <a:off x="7791449" y="6374999"/>
            <a:ext cx="148070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3CE802B3-9F8E-475A-86FD-4558448022A4}" type="datetime1">
              <a:rPr lang="uk-UA" noProof="0" smtClean="0"/>
              <a:t>28.04.2023</a:t>
            </a:fld>
            <a:endParaRPr lang="uk-UA" noProof="0" dirty="0"/>
          </a:p>
        </p:txBody>
      </p:sp>
      <p:sp>
        <p:nvSpPr>
          <p:cNvPr id="6" name="Місце для номера слайда 5"/>
          <p:cNvSpPr>
            <a:spLocks noGrp="1"/>
          </p:cNvSpPr>
          <p:nvPr>
            <p:ph type="sldNum" sz="quarter" idx="4"/>
          </p:nvPr>
        </p:nvSpPr>
        <p:spPr>
          <a:xfrm>
            <a:off x="9525000" y="6374999"/>
            <a:ext cx="1371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A7F8E3F6-DE14-48B2-B2BC-6FABA9630FB8}" type="slidenum">
              <a:rPr lang="uk-UA" noProof="0" smtClean="0"/>
              <a:pPr rtl="0"/>
              <a:t>‹#›</a:t>
            </a:fld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25947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1" r:id="rId11"/>
    <p:sldLayoutId id="2147483658" r:id="rId12"/>
    <p:sldLayoutId id="2147483659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7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hyperlink" Target="https://www.ilo.org/wcmsp5/groups/public/---ed_dialogue/---lab_admin/documents/genericdocument/wcms_752043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zakon.rada.gov.ua/laws/show/993_050#Text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6.wdp"/><Relationship Id="rId3" Type="http://schemas.openxmlformats.org/officeDocument/2006/relationships/hyperlink" Target="https://pro-op.com.ua/article/642-vsesvtny-den-ohoroni-prats-mop-viznachilasya-z-temoyu" TargetMode="External"/><Relationship Id="rId7" Type="http://schemas.microsoft.com/office/2007/relationships/hdphoto" Target="../media/hdphoto3.wdp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microsoft.com/office/2007/relationships/hdphoto" Target="../media/hdphoto5.wdp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hyperlink" Target="https://pratsia.in.ua/" TargetMode="External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172280" y="2122467"/>
            <a:ext cx="6334537" cy="2613065"/>
          </a:xfrm>
        </p:spPr>
        <p:txBody>
          <a:bodyPr rtlCol="0">
            <a:normAutofit/>
          </a:bodyPr>
          <a:lstStyle/>
          <a:p>
            <a:pPr algn="ctr"/>
            <a:r>
              <a:rPr lang="uk-UA" sz="4400" dirty="0">
                <a:solidFill>
                  <a:schemeClr val="accent5">
                    <a:lumMod val="50000"/>
                  </a:schemeClr>
                </a:solidFill>
              </a:rPr>
              <a:t>Флеш-семінар</a:t>
            </a:r>
            <a:r>
              <a:rPr lang="uk-UA" sz="3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br>
              <a:rPr lang="uk-UA" sz="32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uk-UA" sz="2400" dirty="0">
                <a:solidFill>
                  <a:schemeClr val="accent5">
                    <a:lumMod val="50000"/>
                  </a:schemeClr>
                </a:solidFill>
                <a:ea typeface="Verdana" panose="020B0604030504040204" pitchFamily="34" charset="0"/>
              </a:rPr>
              <a:t>для педагогічних працівників 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машинобудівних та електротехнічних, будівельних та будівельно-монтажних професій, викладачів предмета «Охорона праці»</a:t>
            </a:r>
          </a:p>
        </p:txBody>
      </p:sp>
      <p:pic>
        <p:nvPicPr>
          <p:cNvPr id="5" name="Місце для зображення 4" descr="Вулиця міста з ефектом розмиття під час руху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" b="14"/>
          <a:stretch>
            <a:fillRect/>
          </a:stretch>
        </p:blipFill>
        <p:spPr>
          <a:xfrm>
            <a:off x="6743703" y="0"/>
            <a:ext cx="5448297" cy="6858000"/>
          </a:xfrm>
        </p:spPr>
      </p:pic>
      <p:sp>
        <p:nvSpPr>
          <p:cNvPr id="6" name="Місце для тексту 4">
            <a:extLst>
              <a:ext uri="{FF2B5EF4-FFF2-40B4-BE49-F238E27FC236}">
                <a16:creationId xmlns:a16="http://schemas.microsoft.com/office/drawing/2014/main" id="{0A19C290-C782-4148-85AB-47696A4BB850}"/>
              </a:ext>
            </a:extLst>
          </p:cNvPr>
          <p:cNvSpPr txBox="1">
            <a:spLocks/>
          </p:cNvSpPr>
          <p:nvPr/>
        </p:nvSpPr>
        <p:spPr>
          <a:xfrm>
            <a:off x="8089573" y="264599"/>
            <a:ext cx="2362287" cy="531638"/>
          </a:xfrm>
          <a:prstGeom prst="rect">
            <a:avLst/>
          </a:prstGeom>
        </p:spPr>
        <p:txBody>
          <a:bodyPr/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40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28.04.2023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7F712FEB-4670-4CF8-ADE2-0F5BA6FE56C5}"/>
              </a:ext>
            </a:extLst>
          </p:cNvPr>
          <p:cNvSpPr txBox="1">
            <a:spLocks/>
          </p:cNvSpPr>
          <p:nvPr/>
        </p:nvSpPr>
        <p:spPr>
          <a:xfrm>
            <a:off x="7665445" y="5823825"/>
            <a:ext cx="4407286" cy="8402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40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1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</a:rPr>
              <a:t>Олена ДІДЕНКО, Тетяна НАЗАРОВА, </a:t>
            </a:r>
            <a:br>
              <a:rPr lang="uk-UA" sz="1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</a:rPr>
            </a:br>
            <a:r>
              <a:rPr lang="uk-UA" sz="1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</a:rPr>
              <a:t>методисти НМЦ ПТО у Харківській області</a:t>
            </a:r>
            <a:endParaRPr lang="ru-RU" sz="18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09C186-7F6D-47FC-B23B-49DE416EE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2348" y="5361879"/>
            <a:ext cx="914400" cy="92389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5F76F4-B10B-4FA1-A64F-290C3805BB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2699" y="225949"/>
            <a:ext cx="2940864" cy="216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9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6228999" y="64974"/>
            <a:ext cx="3672408" cy="1224136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prstTxWarp prst="textChevron">
              <a:avLst/>
            </a:prstTxWarp>
            <a:normAutofit fontScale="40000" lnSpcReduction="20000"/>
          </a:bodyPr>
          <a:lstStyle/>
          <a:p>
            <a:pPr>
              <a:buNone/>
            </a:pPr>
            <a:r>
              <a:rPr lang="uk-UA" sz="8000" b="1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Внутрішня мотивація</a:t>
            </a:r>
            <a:endParaRPr lang="ru-RU" sz="8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>
              <a:buNone/>
            </a:pPr>
            <a:endParaRPr lang="ru-RU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137272" y="64974"/>
            <a:ext cx="3410605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ChevronInverted">
              <a:avLst/>
            </a:prstTxWarp>
          </a:bodyPr>
          <a:lstStyle/>
          <a:p>
            <a:pPr algn="ctr">
              <a:defRPr/>
            </a:pPr>
            <a:r>
              <a:rPr lang="uk-UA" b="1" i="1" dirty="0"/>
              <a:t>Зовнішня мотивація</a:t>
            </a:r>
            <a:endParaRPr lang="ru-RU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295400" y="867202"/>
            <a:ext cx="9601200" cy="1036850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6041615"/>
              </p:ext>
            </p:extLst>
          </p:nvPr>
        </p:nvGraphicFramePr>
        <p:xfrm>
          <a:off x="1976488" y="1748785"/>
          <a:ext cx="8505022" cy="5044241"/>
        </p:xfrm>
        <a:graphic>
          <a:graphicData uri="http://schemas.openxmlformats.org/drawingml/2006/table">
            <a:tbl>
              <a:tblPr/>
              <a:tblGrid>
                <a:gridCol w="3876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84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5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Times New Roman"/>
                          <a:ea typeface="Times New Roman"/>
                          <a:cs typeface="Arial"/>
                        </a:rPr>
                        <a:t>         Зовнішня мотивація </a:t>
                      </a:r>
                      <a:endParaRPr lang="ru-RU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b="1" dirty="0">
                          <a:latin typeface="Times New Roman"/>
                          <a:ea typeface="Times New Roman"/>
                          <a:cs typeface="Arial"/>
                        </a:rPr>
                        <a:t>Внутрішня мотивація </a:t>
                      </a:r>
                      <a:endParaRPr lang="ru-RU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39101">
                <a:tc>
                  <a:txBody>
                    <a:bodyPr/>
                    <a:lstStyle/>
                    <a:p>
                      <a:pPr marL="90488" indent="179388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̶"/>
                      </a:pPr>
                      <a:r>
                        <a:rPr lang="uk-UA" sz="2000" dirty="0">
                          <a:latin typeface="Times New Roman"/>
                          <a:ea typeface="Times New Roman"/>
                          <a:cs typeface="Arial"/>
                        </a:rPr>
                        <a:t>виникає під впливом і тиском зовнішніх імпульсів - вимог, наказів, примусів, викликає зовнішній дискомфорт (людина зобов'язана виконувати чиюсь волю);</a:t>
                      </a:r>
                      <a:endParaRPr lang="ru-RU" sz="2000" dirty="0"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marL="90488" indent="179388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̶"/>
                      </a:pPr>
                      <a:r>
                        <a:rPr lang="uk-UA" sz="2000" dirty="0">
                          <a:latin typeface="Times New Roman"/>
                          <a:ea typeface="Times New Roman"/>
                          <a:cs typeface="Arial"/>
                        </a:rPr>
                        <a:t>до зовнішньої мотивації відносяться завжди мотиви: соціальні, оціночні, на результат і т.п.</a:t>
                      </a:r>
                      <a:endParaRPr lang="ru-RU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9525" marR="9525" marT="9525" marB="95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0488" indent="179388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−"/>
                      </a:pPr>
                      <a:r>
                        <a:rPr lang="uk-UA" sz="2000" kern="1200" noProof="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Arial"/>
                        </a:rPr>
                        <a:t>це прагнення виконати певну діяльність заради самої діяльності. І єдиною винагородою, яку очікують від цього процесу</a:t>
                      </a:r>
                      <a:r>
                        <a:rPr lang="ru-RU" sz="2000" kern="120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Arial"/>
                        </a:rPr>
                        <a:t>, є </a:t>
                      </a:r>
                      <a:r>
                        <a:rPr lang="uk-UA" sz="2000" kern="1200" noProof="0" dirty="0">
                          <a:solidFill>
                            <a:schemeClr val="tx1"/>
                          </a:solidFill>
                          <a:latin typeface="Times New Roman"/>
                          <a:ea typeface="+mn-ea"/>
                          <a:cs typeface="Arial"/>
                        </a:rPr>
                        <a:t>отримання нових знань, розвиток, відчуття задоволення та радості;</a:t>
                      </a:r>
                      <a:endParaRPr lang="uk-UA" sz="2000" kern="1200" noProof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  <a:p>
                      <a:pPr marL="90488" indent="179388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−"/>
                      </a:pPr>
                      <a:r>
                        <a:rPr lang="uk-UA" sz="2000" dirty="0">
                          <a:latin typeface="Times New Roman"/>
                          <a:ea typeface="Times New Roman"/>
                          <a:cs typeface="Arial"/>
                        </a:rPr>
                        <a:t>людина діє, щоб отримати внутрішнє задоволення, отримати позитивний психічний стан;</a:t>
                      </a:r>
                      <a:endParaRPr lang="ru-RU" sz="2000" dirty="0"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90488" indent="179388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−"/>
                      </a:pPr>
                      <a:r>
                        <a:rPr lang="uk-UA" sz="2000" dirty="0">
                          <a:latin typeface="Times New Roman"/>
                          <a:ea typeface="Times New Roman"/>
                          <a:cs typeface="Arial"/>
                        </a:rPr>
                        <a:t>діяльність організовується за власною ініціативою, не залежить від чужої волі;</a:t>
                      </a:r>
                    </a:p>
                    <a:p>
                      <a:pPr marL="90488" indent="179388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−"/>
                      </a:pPr>
                      <a:r>
                        <a:rPr lang="uk-UA" sz="2000" dirty="0">
                          <a:latin typeface="Times New Roman"/>
                          <a:ea typeface="Times New Roman"/>
                          <a:cs typeface="Arial"/>
                        </a:rPr>
                        <a:t>мотиви: внутрішнє задоволення, інтерес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Татьяна Григорьевна\Desktop\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77078" y="3092922"/>
            <a:ext cx="1293837" cy="1560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Left"/>
            <a:lightRig rig="threePt" dir="t"/>
          </a:scene3d>
          <a:sp3d>
            <a:bevelT prst="convex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1245" y="707722"/>
            <a:ext cx="8789670" cy="1143000"/>
          </a:xfrm>
        </p:spPr>
        <p:txBody>
          <a:bodyPr>
            <a:noAutofit/>
          </a:bodyPr>
          <a:lstStyle/>
          <a:p>
            <a:pPr algn="ctr"/>
            <a:r>
              <a:rPr lang="uk-UA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Фактори, що сприяють формуванню внутрішньої мотивації навчальної діяльності: </a:t>
            </a:r>
            <a:br>
              <a:rPr lang="ru-RU" sz="28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endParaRPr lang="ru-RU" sz="28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19536" y="2060848"/>
            <a:ext cx="8229600" cy="4248472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uk-UA" dirty="0"/>
              <a:t>Позитивний емоційний настрій</a:t>
            </a:r>
            <a:endParaRPr lang="ru-RU" dirty="0"/>
          </a:p>
          <a:p>
            <a:pPr lvl="0"/>
            <a:r>
              <a:rPr lang="uk-UA" dirty="0"/>
              <a:t>Вивчення мотиваційної сфери учнів, її кореляція</a:t>
            </a:r>
            <a:endParaRPr lang="ru-RU" dirty="0"/>
          </a:p>
          <a:p>
            <a:pPr lvl="0"/>
            <a:r>
              <a:rPr lang="uk-UA" dirty="0"/>
              <a:t>Ситуація успіху</a:t>
            </a:r>
            <a:endParaRPr lang="ru-RU" dirty="0"/>
          </a:p>
          <a:p>
            <a:pPr lvl="0"/>
            <a:r>
              <a:rPr lang="uk-UA" dirty="0"/>
              <a:t>Наявність свободи вибору</a:t>
            </a:r>
            <a:endParaRPr lang="ru-RU" dirty="0"/>
          </a:p>
          <a:p>
            <a:pPr lvl="0"/>
            <a:r>
              <a:rPr lang="uk-UA" dirty="0"/>
              <a:t>Сформованість </a:t>
            </a:r>
            <a:r>
              <a:rPr lang="uk-UA" dirty="0" err="1"/>
              <a:t>загальнонавчальних</a:t>
            </a:r>
            <a:r>
              <a:rPr lang="uk-UA" dirty="0"/>
              <a:t> умінь і навичок </a:t>
            </a:r>
            <a:endParaRPr lang="ru-RU" dirty="0"/>
          </a:p>
          <a:p>
            <a:pPr lvl="0"/>
            <a:r>
              <a:rPr lang="uk-UA" dirty="0"/>
              <a:t>Диференціація, індивідуалізація, опора на типологічні особливості учнів</a:t>
            </a:r>
            <a:endParaRPr lang="ru-RU" dirty="0"/>
          </a:p>
          <a:p>
            <a:pPr lvl="0"/>
            <a:r>
              <a:rPr lang="uk-UA" dirty="0"/>
              <a:t>Використання різноманітних прийомів і методів інноваційних технологій метод-проектів, дослідницько-пошукових та інші</a:t>
            </a:r>
            <a:endParaRPr lang="ru-RU" dirty="0"/>
          </a:p>
          <a:p>
            <a:pPr lvl="0"/>
            <a:r>
              <a:rPr lang="uk-UA" dirty="0"/>
              <a:t>Організація ігрової діяльності та колективної діяльності на уроках</a:t>
            </a:r>
            <a:endParaRPr lang="ru-RU" dirty="0"/>
          </a:p>
          <a:p>
            <a:pPr lvl="0"/>
            <a:r>
              <a:rPr lang="uk-UA" dirty="0"/>
              <a:t>Формування мотивації на кожному етапі уроку</a:t>
            </a:r>
            <a:endParaRPr lang="ru-RU" dirty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272464" y="2060848"/>
            <a:ext cx="1788790" cy="936104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uk-UA" sz="1600" dirty="0"/>
          </a:p>
          <a:p>
            <a:pPr algn="ctr">
              <a:defRPr/>
            </a:pPr>
            <a:r>
              <a:rPr lang="uk-UA" sz="1400" dirty="0"/>
              <a:t>У мене все вийшло, у мене все вийде і надалі…</a:t>
            </a:r>
          </a:p>
          <a:p>
            <a:pPr algn="ctr">
              <a:defRPr/>
            </a:pPr>
            <a:endParaRPr lang="ru-RU" sz="16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AD8F2C-4B9D-473E-A1C3-A4277A519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18" y="0"/>
            <a:ext cx="2415410" cy="14154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Картинки по запросу мотиваці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16069" y="4506687"/>
            <a:ext cx="2761061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95400" y="123416"/>
            <a:ext cx="9601200" cy="1036850"/>
          </a:xfrm>
        </p:spPr>
        <p:txBody>
          <a:bodyPr>
            <a:normAutofit/>
          </a:bodyPr>
          <a:lstStyle/>
          <a:p>
            <a:pPr algn="ctr"/>
            <a:r>
              <a:rPr lang="uk-UA" sz="4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mbria" pitchFamily="18" charset="0"/>
                <a:ea typeface="+mn-ea"/>
                <a:cs typeface="+mn-cs"/>
              </a:rPr>
              <a:t>Мотивація навчання</a:t>
            </a:r>
            <a:endParaRPr lang="ru-RU" sz="4800" b="1" dirty="0">
              <a:solidFill>
                <a:schemeClr val="accent1">
                  <a:lumMod val="60000"/>
                  <a:lumOff val="40000"/>
                </a:schemeClr>
              </a:solidFill>
              <a:latin typeface="Cambria" pitchFamily="18" charset="0"/>
              <a:ea typeface="+mn-ea"/>
              <a:cs typeface="+mn-cs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09599" y="1980530"/>
            <a:ext cx="5386917" cy="639762"/>
          </a:xfrm>
        </p:spPr>
        <p:txBody>
          <a:bodyPr/>
          <a:lstStyle/>
          <a:p>
            <a:pPr algn="ctr"/>
            <a:r>
              <a:rPr lang="uk-UA" sz="2800" i="1" u="sng" dirty="0"/>
              <a:t>Мотивація –</a:t>
            </a:r>
          </a:p>
          <a:p>
            <a:pPr algn="ctr"/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636058" y="2608179"/>
            <a:ext cx="5386917" cy="3951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b="1" i="1" dirty="0"/>
              <a:t>це інтереси, потреби, прагнення, емоції, переконання, ідеали, установки, які спонукають учня до діяльності. Мотивація сприяє появі в учня навчальної ініціативи й любові до навчання, спонукає його діяти з максимальною енергією в різних навчальних ситуаціях.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6169027" y="1939692"/>
            <a:ext cx="4041775" cy="639762"/>
          </a:xfrm>
        </p:spPr>
        <p:txBody>
          <a:bodyPr>
            <a:noAutofit/>
          </a:bodyPr>
          <a:lstStyle/>
          <a:p>
            <a:pPr algn="ctr"/>
            <a:r>
              <a:rPr lang="uk-UA" i="1" u="sng" dirty="0"/>
              <a:t>Необхідні умови мотивації до навчання  учнів </a:t>
            </a:r>
            <a:endParaRPr lang="ru-RU" i="1" u="sng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>
          <a:xfrm>
            <a:off x="6195486" y="2451277"/>
            <a:ext cx="4041775" cy="2910309"/>
          </a:xfrm>
        </p:spPr>
        <p:txBody>
          <a:bodyPr/>
          <a:lstStyle/>
          <a:p>
            <a:pPr lvl="0"/>
            <a:r>
              <a:rPr lang="uk-UA" sz="2200" b="1" i="1" dirty="0"/>
              <a:t>допитливість учня;</a:t>
            </a:r>
            <a:endParaRPr lang="ru-RU" sz="2200" b="1" i="1" dirty="0"/>
          </a:p>
          <a:p>
            <a:pPr lvl="0"/>
            <a:r>
              <a:rPr lang="uk-UA" sz="2200" b="1" i="1" dirty="0"/>
              <a:t>прагнення задовольнити свою допитливість;</a:t>
            </a:r>
            <a:endParaRPr lang="ru-RU" sz="2200" b="1" i="1" dirty="0"/>
          </a:p>
          <a:p>
            <a:pPr lvl="0"/>
            <a:r>
              <a:rPr lang="uk-UA" sz="2200" b="1" i="1" dirty="0"/>
              <a:t>бажання самовдосконалюватися;</a:t>
            </a:r>
            <a:endParaRPr lang="ru-RU" sz="2200" b="1" i="1" dirty="0"/>
          </a:p>
          <a:p>
            <a:pPr lvl="0"/>
            <a:r>
              <a:rPr lang="uk-UA" sz="2200" b="1" i="1" dirty="0"/>
              <a:t>досягнення поставленої мети</a:t>
            </a:r>
            <a:endParaRPr lang="ru-RU" sz="2200" b="1" i="1" dirty="0"/>
          </a:p>
          <a:p>
            <a:endParaRPr lang="ru-RU" dirty="0"/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2893" y="33326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 </a:t>
            </a:r>
            <a:r>
              <a:rPr lang="uk-UA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Мотивація навчання на окремих етапах уроку</a:t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81200" y="1600201"/>
            <a:ext cx="8291264" cy="25488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2000" b="1" dirty="0"/>
              <a:t>I етап </a:t>
            </a:r>
            <a:r>
              <a:rPr lang="uk-UA" sz="2000" b="1" i="1" dirty="0"/>
              <a:t>— мотивація початку роботи, первинна мотивація.</a:t>
            </a:r>
            <a:endParaRPr lang="ru-RU" sz="2000" b="1" i="1" dirty="0"/>
          </a:p>
          <a:p>
            <a:pPr>
              <a:buNone/>
            </a:pPr>
            <a:r>
              <a:rPr lang="uk-UA" sz="2000" b="1" dirty="0"/>
              <a:t>I етап </a:t>
            </a:r>
            <a:r>
              <a:rPr lang="uk-UA" sz="2000" b="1" i="1" dirty="0"/>
              <a:t>— мотивація виконання роботи, закріплення і підсилення первинної мотивації.</a:t>
            </a:r>
            <a:endParaRPr lang="ru-RU" sz="2000" b="1" i="1" dirty="0"/>
          </a:p>
          <a:p>
            <a:pPr>
              <a:buNone/>
            </a:pPr>
            <a:r>
              <a:rPr lang="uk-UA" sz="2000" b="1" dirty="0"/>
              <a:t>III етап </a:t>
            </a:r>
            <a:r>
              <a:rPr lang="uk-UA" sz="2000" b="1" i="1" dirty="0"/>
              <a:t>— мотивація завершення уроку (результативність, постановка цілей на майбутнє).</a:t>
            </a:r>
            <a:endParaRPr lang="ru-RU" sz="2000" b="1" i="1" dirty="0"/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991545" y="3789040"/>
          <a:ext cx="8280921" cy="2592288"/>
        </p:xfrm>
        <a:graphic>
          <a:graphicData uri="http://schemas.openxmlformats.org/drawingml/2006/table">
            <a:tbl>
              <a:tblPr/>
              <a:tblGrid>
                <a:gridCol w="2760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0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0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55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/>
                          <a:ea typeface="Times New Roman"/>
                          <a:cs typeface="Arial"/>
                        </a:rPr>
                        <a:t>Початок уроку</a:t>
                      </a:r>
                      <a:endParaRPr lang="ru-RU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9525" marR="9525" marT="9525" marB="95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Arial"/>
                        </a:rPr>
                        <a:t>Середина уроку</a:t>
                      </a:r>
                      <a:endParaRPr lang="ru-RU" sz="1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9525" marR="9525" marT="9525" marB="95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/>
                          <a:ea typeface="Times New Roman"/>
                          <a:cs typeface="Arial"/>
                        </a:rPr>
                        <a:t>Кінець уроку</a:t>
                      </a:r>
                      <a:endParaRPr lang="ru-RU" sz="1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9525" marR="9525" marT="9525" marB="95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6726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/>
                          <a:ea typeface="Times New Roman"/>
                          <a:cs typeface="Arial"/>
                        </a:rPr>
                        <a:t>Етап викликання вихідної мотивації (наукова мотивація: зв'язок з майбутніми і попередніми знаннями) (побутова мотивація де в житті застосовується дане знання)</a:t>
                      </a:r>
                      <a:endParaRPr lang="ru-RU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9525" marR="9525" marT="9525" marB="95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/>
                          <a:ea typeface="Times New Roman"/>
                          <a:cs typeface="Arial"/>
                        </a:rPr>
                        <a:t>Етап підкріплення і посилення мотивації  (усвідомлення і розуміння, якими способами він діє, вміє їх оцінювати, порівнювати, отримувати задоволення від процесу навчання)</a:t>
                      </a:r>
                      <a:endParaRPr lang="ru-RU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9525" marR="9525" marT="9525" marB="95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6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latin typeface="Times New Roman"/>
                          <a:ea typeface="Times New Roman"/>
                          <a:cs typeface="Arial"/>
                        </a:rPr>
                        <a:t>Етап завершення роботи (мотивації перспективи, кінцевого результату, засвоєння знань і умінь) </a:t>
                      </a:r>
                      <a:endParaRPr lang="ru-RU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9525" marR="9525" marT="9525" marB="95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603AEA-DD00-4570-B523-FA3495B0A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53" y="86263"/>
            <a:ext cx="2225407" cy="125735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65652" y="545831"/>
            <a:ext cx="11860695" cy="1192593"/>
          </a:xfrm>
        </p:spPr>
        <p:txBody>
          <a:bodyPr rtlCol="0">
            <a:normAutofit fontScale="90000"/>
          </a:bodyPr>
          <a:lstStyle/>
          <a:p>
            <a:pPr algn="ctr"/>
            <a:r>
              <a:rPr lang="uk-UA" b="1" i="1" cap="all" dirty="0"/>
              <a:t>З досвіду роботи</a:t>
            </a:r>
            <a:r>
              <a:rPr lang="uk-UA" b="1" dirty="0"/>
              <a:t> </a:t>
            </a:r>
            <a:r>
              <a:rPr lang="uk-UA" b="1" i="1" cap="all" dirty="0"/>
              <a:t>викладача</a:t>
            </a:r>
            <a:r>
              <a:rPr lang="uk-UA" b="1" dirty="0"/>
              <a:t> </a:t>
            </a:r>
            <a:r>
              <a:rPr lang="uk-UA" b="1" i="1" dirty="0"/>
              <a:t>ДПТНЗ</a:t>
            </a:r>
            <a:br>
              <a:rPr lang="uk-UA" b="1" dirty="0"/>
            </a:br>
            <a:r>
              <a:rPr lang="uk-UA" b="1" i="1" dirty="0"/>
              <a:t>«ХАРКІВСЬКЕ ВИЩЕ ПРОФЕСІЙНЕ УЧИЛИЩЕ БУДІВНИЦТВА»)</a:t>
            </a:r>
            <a:br>
              <a:rPr lang="uk-UA" b="1" dirty="0"/>
            </a:br>
            <a:r>
              <a:rPr lang="uk-UA" b="1" dirty="0">
                <a:solidFill>
                  <a:schemeClr val="accent2">
                    <a:lumMod val="50000"/>
                  </a:schemeClr>
                </a:solidFill>
              </a:rPr>
              <a:t>БУКЛЕТ</a:t>
            </a:r>
          </a:p>
        </p:txBody>
      </p:sp>
      <p:pic>
        <p:nvPicPr>
          <p:cNvPr id="4" name="Місце для зображення 3">
            <a:extLst>
              <a:ext uri="{FF2B5EF4-FFF2-40B4-BE49-F238E27FC236}">
                <a16:creationId xmlns:a16="http://schemas.microsoft.com/office/drawing/2014/main" id="{F996EF70-B4C9-44D5-8849-B38A30FBBD9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25521" t="22883" r="26156" b="6637"/>
          <a:stretch/>
        </p:blipFill>
        <p:spPr>
          <a:xfrm>
            <a:off x="6748670" y="1738424"/>
            <a:ext cx="5181600" cy="5119576"/>
          </a:xfrm>
        </p:spPr>
      </p:pic>
      <p:sp>
        <p:nvSpPr>
          <p:cNvPr id="6" name="Місце для тексту 5"/>
          <p:cNvSpPr>
            <a:spLocks noGrp="1"/>
          </p:cNvSpPr>
          <p:nvPr>
            <p:ph type="body" sz="half" idx="2"/>
          </p:nvPr>
        </p:nvSpPr>
        <p:spPr>
          <a:xfrm>
            <a:off x="755374" y="2126512"/>
            <a:ext cx="5181600" cy="4343400"/>
          </a:xfrm>
        </p:spPr>
        <p:txBody>
          <a:bodyPr rtlCol="0">
            <a:normAutofit fontScale="92500" lnSpcReduction="10000"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І. ХАРАКТЕРИСТИКА ІНТЕРАКТИВНИХ ДИДАКТИЧНИХ МАТЕРІАЛІВ ТА МОЖЛИВОСТІ РОБОТИ З WEB-РЕСУРСАМИ ТА СЕРВІСАМИ</a:t>
            </a:r>
            <a:endParaRPr lang="uk-UA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ru-RU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 </a:t>
            </a:r>
            <a:endParaRPr lang="uk-UA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ru-RU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ІІ. МЕТОДИЧНІ РЕКОМЕНДАЦІЇ ЩОДО ЗАСТОСУВАННЯ ІНТЕРАКТИВНИХ ДИДАКТИЧНИХ МАТЕРІАЛІВ В ПРОФЕСІЯХ БУДІВЕЛЬНОГО НАПРЯМКУ </a:t>
            </a:r>
            <a:endParaRPr lang="uk-UA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ru-RU" dirty="0">
                <a:solidFill>
                  <a:schemeClr val="tx2">
                    <a:lumMod val="75000"/>
                    <a:lumOff val="25000"/>
                  </a:schemeClr>
                </a:solidFill>
              </a:rPr>
              <a:t> </a:t>
            </a:r>
            <a:endParaRPr lang="uk-UA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ru-RU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ІІІ. ЗРАЗОК ПЛАНУ-КОНСПЕКТУ УРОКУ НА ОСНОВІ КОМПЕТЕНТНІСНОГО ПІДХОДУ</a:t>
            </a:r>
            <a:endParaRPr lang="uk-UA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rtl="0"/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2992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Users\Олена\AppData\Local\Microsoft\Windows\INetCache\Content.MSO\C3A16353.tmp">
            <a:extLst>
              <a:ext uri="{FF2B5EF4-FFF2-40B4-BE49-F238E27FC236}">
                <a16:creationId xmlns:a16="http://schemas.microsoft.com/office/drawing/2014/main" id="{573ED7EC-90FD-4915-8D69-CF01C079186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286" y="3544390"/>
            <a:ext cx="4969565" cy="307450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80AA64E3-2203-41A1-9AC2-69935CBA3B66}"/>
              </a:ext>
            </a:extLst>
          </p:cNvPr>
          <p:cNvSpPr/>
          <p:nvPr/>
        </p:nvSpPr>
        <p:spPr>
          <a:xfrm>
            <a:off x="304801" y="239107"/>
            <a:ext cx="882594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Освіта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, яка не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вчить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жити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успішно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в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сучасному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світі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, не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має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ніякої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цінності</a:t>
            </a: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… 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</a:endParaRPr>
          </a:p>
          <a:p>
            <a:pPr algn="r"/>
            <a:r>
              <a:rPr lang="uk-UA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                                                                           Р.Т. </a:t>
            </a:r>
            <a:r>
              <a:rPr lang="uk-UA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Кіосакі</a:t>
            </a:r>
            <a:r>
              <a:rPr lang="uk-UA" sz="28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 </a:t>
            </a:r>
            <a:endParaRPr lang="uk-UA" sz="28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73AC9096-0882-4A13-8D8B-4A8CED6E9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096" y="1815548"/>
            <a:ext cx="8825947" cy="1144484"/>
          </a:xfrm>
        </p:spPr>
        <p:txBody>
          <a:bodyPr>
            <a:normAutofit/>
          </a:bodyPr>
          <a:lstStyle/>
          <a:p>
            <a:pPr algn="ctr"/>
            <a:r>
              <a:rPr lang="uk-UA" sz="4400" b="1" i="1" dirty="0"/>
              <a:t>ДЯКУЄМО ЗА УВАГУ!</a:t>
            </a:r>
          </a:p>
        </p:txBody>
      </p:sp>
    </p:spTree>
    <p:extLst>
      <p:ext uri="{BB962C8B-B14F-4D97-AF65-F5344CB8AC3E}">
        <p14:creationId xmlns:p14="http://schemas.microsoft.com/office/powerpoint/2010/main" val="18884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-218758"/>
            <a:ext cx="9601200" cy="1875080"/>
          </a:xfrm>
        </p:spPr>
        <p:txBody>
          <a:bodyPr rtlCol="0">
            <a:normAutofit fontScale="90000"/>
          </a:bodyPr>
          <a:lstStyle/>
          <a:p>
            <a:pPr algn="ctr"/>
            <a:br>
              <a:rPr lang="uk-UA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br>
              <a:rPr lang="uk-UA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uk-UA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«Сучасні технології навчання як засіб реалізації мотивації та активізації навчальної діяльності здобувачів професійної освіти»</a:t>
            </a:r>
            <a:br>
              <a:rPr lang="uk-UA" dirty="0"/>
            </a:b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936576" y="2420646"/>
            <a:ext cx="7305261" cy="4343400"/>
          </a:xfrm>
        </p:spPr>
        <p:txBody>
          <a:bodyPr rtlCol="0"/>
          <a:lstStyle/>
          <a:p>
            <a:r>
              <a:rPr lang="ru-RU" b="1" i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генерація</a:t>
            </a:r>
            <a:r>
              <a:rPr lang="ru-RU" b="1" i="1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якомога</a:t>
            </a:r>
            <a:r>
              <a:rPr lang="ru-RU" b="1" i="1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більшої</a:t>
            </a:r>
            <a:r>
              <a:rPr lang="ru-RU" b="1" i="1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кількості</a:t>
            </a:r>
            <a:r>
              <a:rPr lang="ru-RU" b="1" i="1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професійних</a:t>
            </a:r>
            <a:r>
              <a:rPr lang="ru-RU" b="1" i="1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ідей</a:t>
            </a:r>
            <a:r>
              <a:rPr lang="ru-RU" b="1" i="1" dirty="0">
                <a:solidFill>
                  <a:srgbClr val="002060"/>
                </a:solidFill>
                <a:ea typeface="Times New Roman" panose="02020603050405020304" pitchFamily="18" charset="0"/>
              </a:rPr>
              <a:t>; </a:t>
            </a:r>
            <a:endParaRPr lang="uk-UA" b="1" i="1" dirty="0">
              <a:solidFill>
                <a:srgbClr val="002060"/>
              </a:solidFill>
            </a:endParaRPr>
          </a:p>
          <a:p>
            <a:r>
              <a:rPr lang="ru-RU" b="1" i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обмін</a:t>
            </a:r>
            <a:r>
              <a:rPr lang="ru-RU" b="1" i="1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засобами</a:t>
            </a:r>
            <a:r>
              <a:rPr lang="ru-RU" b="1" i="1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вирішення</a:t>
            </a:r>
            <a:r>
              <a:rPr lang="ru-RU" b="1" i="1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складних</a:t>
            </a:r>
            <a:r>
              <a:rPr lang="ru-RU" b="1" i="1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питань</a:t>
            </a:r>
            <a:r>
              <a:rPr lang="ru-RU" b="1" i="1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із</a:t>
            </a:r>
            <a:r>
              <a:rPr lang="ru-RU" b="1" i="1" dirty="0">
                <a:solidFill>
                  <a:srgbClr val="002060"/>
                </a:solidFill>
                <a:ea typeface="Times New Roman" panose="02020603050405020304" pitchFamily="18" charset="0"/>
              </a:rPr>
              <a:t> практики </a:t>
            </a:r>
            <a:r>
              <a:rPr lang="ru-RU" b="1" i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особистого</a:t>
            </a:r>
            <a:r>
              <a:rPr lang="ru-RU" b="1" i="1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досвіду</a:t>
            </a:r>
            <a:r>
              <a:rPr lang="ru-RU" b="1" i="1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роботи</a:t>
            </a:r>
            <a:r>
              <a:rPr lang="ru-RU" b="1" i="1" dirty="0">
                <a:solidFill>
                  <a:srgbClr val="002060"/>
                </a:solidFill>
                <a:ea typeface="Times New Roman" panose="02020603050405020304" pitchFamily="18" charset="0"/>
              </a:rPr>
              <a:t>;</a:t>
            </a:r>
            <a:r>
              <a:rPr lang="uk-UA" b="1" i="1" dirty="0">
                <a:solidFill>
                  <a:srgbClr val="002060"/>
                </a:solidFill>
              </a:rPr>
              <a:t> </a:t>
            </a:r>
          </a:p>
          <a:p>
            <a:r>
              <a:rPr lang="ru-RU" b="1" i="1" dirty="0" err="1">
                <a:solidFill>
                  <a:srgbClr val="002060"/>
                </a:solidFill>
              </a:rPr>
              <a:t>поширення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авторських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методів</a:t>
            </a:r>
            <a:r>
              <a:rPr lang="ru-RU" b="1" i="1" dirty="0">
                <a:solidFill>
                  <a:srgbClr val="002060"/>
                </a:solidFill>
              </a:rPr>
              <a:t>;</a:t>
            </a:r>
          </a:p>
          <a:p>
            <a:r>
              <a:rPr lang="ru-RU" b="1" i="1" dirty="0" err="1">
                <a:solidFill>
                  <a:srgbClr val="002060"/>
                </a:solidFill>
              </a:rPr>
              <a:t>можливість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розповсюдження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свого</a:t>
            </a:r>
            <a:r>
              <a:rPr lang="ru-RU" b="1" i="1" dirty="0">
                <a:solidFill>
                  <a:srgbClr val="002060"/>
                </a:solidFill>
              </a:rPr>
              <a:t>, </a:t>
            </a:r>
            <a:r>
              <a:rPr lang="ru-RU" b="1" i="1" dirty="0" err="1">
                <a:solidFill>
                  <a:srgbClr val="002060"/>
                </a:solidFill>
              </a:rPr>
              <a:t>особистого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b="1" i="1" dirty="0" err="1">
                <a:solidFill>
                  <a:srgbClr val="002060"/>
                </a:solidFill>
              </a:rPr>
              <a:t>досвіду</a:t>
            </a:r>
            <a:r>
              <a:rPr lang="ru-RU" b="1" i="1" dirty="0">
                <a:solidFill>
                  <a:srgbClr val="002060"/>
                </a:solidFill>
              </a:rPr>
              <a:t>.</a:t>
            </a:r>
            <a:endParaRPr lang="uk-UA" b="1" i="1" dirty="0">
              <a:solidFill>
                <a:srgbClr val="002060"/>
              </a:solidFill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080ECFAB-FDF7-4327-8AC8-8D64AAB2130D}"/>
              </a:ext>
            </a:extLst>
          </p:cNvPr>
          <p:cNvSpPr/>
          <p:nvPr/>
        </p:nvSpPr>
        <p:spPr>
          <a:xfrm>
            <a:off x="3048000" y="282883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uk-UA" dirty="0"/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D77006C4-F4FB-4CBF-A1AA-B5E8C06F772E}"/>
              </a:ext>
            </a:extLst>
          </p:cNvPr>
          <p:cNvSpPr/>
          <p:nvPr/>
        </p:nvSpPr>
        <p:spPr>
          <a:xfrm>
            <a:off x="3048000" y="1596420"/>
            <a:ext cx="6096001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Задачі</a:t>
            </a:r>
            <a:r>
              <a:rPr lang="ru-RU" sz="28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флеш-семінару</a:t>
            </a:r>
            <a:r>
              <a:rPr lang="ru-RU" sz="28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: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uk-UA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-модель 5" descr="Exploding Head Emoji">
                <a:extLst>
                  <a:ext uri="{FF2B5EF4-FFF2-40B4-BE49-F238E27FC236}">
                    <a16:creationId xmlns:a16="http://schemas.microsoft.com/office/drawing/2014/main" id="{1F73162A-B70F-423B-A004-1330D70B54C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62207602"/>
                  </p:ext>
                </p:extLst>
              </p:nvPr>
            </p:nvGraphicFramePr>
            <p:xfrm rot="921065">
              <a:off x="9519936" y="4402674"/>
              <a:ext cx="2393965" cy="2423610"/>
            </p:xfrm>
            <a:graphic>
              <a:graphicData uri="http://schemas.microsoft.com/office/drawing/2017/model3d">
                <am3d:model3d r:embed="rId3">
                  <am3d:spPr>
                    <a:xfrm rot="921065">
                      <a:off x="0" y="0"/>
                      <a:ext cx="2393965" cy="2423610"/>
                    </a:xfrm>
                    <a:prstGeom prst="rect">
                      <a:avLst/>
                    </a:prstGeom>
                  </am3d:spPr>
                  <am3d:camera>
                    <am3d:pos x="0" y="0" z="8060011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5244" d="1000000"/>
                    <am3d:preTrans dx="0" dy="-17483194" dz="6370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21723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-модель 5" descr="Exploding Head Emoji">
                <a:extLst>
                  <a:ext uri="{FF2B5EF4-FFF2-40B4-BE49-F238E27FC236}">
                    <a16:creationId xmlns:a16="http://schemas.microsoft.com/office/drawing/2014/main" id="{1F73162A-B70F-423B-A004-1330D70B54C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921065">
                <a:off x="9519936" y="4402674"/>
                <a:ext cx="2393965" cy="242361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3987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mph" presetSubtype="128" accel="20000" decel="2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Users\Олена\AppData\Local\Microsoft\Windows\INetCache\Content.MSO\EEA5D32C.tmp">
            <a:extLst>
              <a:ext uri="{FF2B5EF4-FFF2-40B4-BE49-F238E27FC236}">
                <a16:creationId xmlns:a16="http://schemas.microsoft.com/office/drawing/2014/main" id="{F6BA41B1-2AA4-4B07-AF46-284B5FB4292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7" y="42862"/>
            <a:ext cx="3922643" cy="12858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7242AB8A-0C88-4D80-ACC3-7DA458A69D56}"/>
              </a:ext>
            </a:extLst>
          </p:cNvPr>
          <p:cNvSpPr/>
          <p:nvPr/>
        </p:nvSpPr>
        <p:spPr>
          <a:xfrm>
            <a:off x="4465983" y="85634"/>
            <a:ext cx="70634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  <a:r>
              <a:rPr lang="uk-UA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Safe</a:t>
            </a:r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healthy</a:t>
            </a:r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working</a:t>
            </a:r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environment</a:t>
            </a:r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as</a:t>
            </a:r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uk-UA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fundamental</a:t>
            </a:r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principle</a:t>
            </a:r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right</a:t>
            </a:r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at</a:t>
            </a:r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work</a:t>
            </a:r>
            <a:endParaRPr lang="uk-UA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CAA85660-E9B9-46BC-B900-3775A26E7FC8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9" t="20520" r="11878" b="5491"/>
          <a:stretch/>
        </p:blipFill>
        <p:spPr bwMode="auto">
          <a:xfrm>
            <a:off x="361231" y="1799577"/>
            <a:ext cx="4200939" cy="34880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s://protec.ua/wp-content/uploads/2023/03/wcms_867908.jpg">
            <a:extLst>
              <a:ext uri="{FF2B5EF4-FFF2-40B4-BE49-F238E27FC236}">
                <a16:creationId xmlns:a16="http://schemas.microsoft.com/office/drawing/2014/main" id="{8ACDF752-B41F-46C1-8845-53CFCE134A1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226" y="2661701"/>
            <a:ext cx="2991569" cy="411066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DFCA05B4-489E-4464-8ED1-9129E1725930}"/>
              </a:ext>
            </a:extLst>
          </p:cNvPr>
          <p:cNvSpPr/>
          <p:nvPr/>
        </p:nvSpPr>
        <p:spPr>
          <a:xfrm>
            <a:off x="5083641" y="2283876"/>
            <a:ext cx="372905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rgbClr val="002060"/>
                </a:solidFill>
                <a:ea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Конвенція</a:t>
            </a:r>
            <a:r>
              <a:rPr lang="ru-RU" sz="2800" b="1" dirty="0">
                <a:solidFill>
                  <a:srgbClr val="002060"/>
                </a:solidFill>
                <a:ea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про </a:t>
            </a:r>
            <a:r>
              <a:rPr lang="ru-RU" sz="2800" b="1" dirty="0" err="1">
                <a:solidFill>
                  <a:srgbClr val="002060"/>
                </a:solidFill>
                <a:ea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безпеку</a:t>
            </a:r>
            <a:r>
              <a:rPr lang="ru-RU" sz="2800" b="1" dirty="0">
                <a:solidFill>
                  <a:srgbClr val="002060"/>
                </a:solidFill>
                <a:ea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та </a:t>
            </a:r>
            <a:r>
              <a:rPr lang="ru-RU" sz="2800" b="1" dirty="0" err="1">
                <a:solidFill>
                  <a:srgbClr val="002060"/>
                </a:solidFill>
                <a:ea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здоров’я</a:t>
            </a:r>
            <a:r>
              <a:rPr lang="ru-RU" sz="2800" b="1" dirty="0">
                <a:solidFill>
                  <a:srgbClr val="002060"/>
                </a:solidFill>
                <a:ea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на </a:t>
            </a:r>
            <a:r>
              <a:rPr lang="ru-RU" sz="2800" b="1" dirty="0" err="1">
                <a:solidFill>
                  <a:srgbClr val="002060"/>
                </a:solidFill>
                <a:ea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роботі</a:t>
            </a:r>
            <a:r>
              <a:rPr lang="ru-RU" sz="2800" b="1" dirty="0">
                <a:solidFill>
                  <a:srgbClr val="002060"/>
                </a:solidFill>
                <a:ea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</a:t>
            </a:r>
            <a:r>
              <a:rPr lang="ru-RU" sz="2800" b="1" dirty="0">
                <a:solidFill>
                  <a:srgbClr val="002060"/>
                </a:solidFill>
                <a:ea typeface="Times New Roman" panose="02020603050405020304" pitchFamily="18" charset="0"/>
              </a:rPr>
              <a:t> (№ 155) та</a:t>
            </a:r>
            <a:r>
              <a:rPr lang="ru-RU" sz="2800" b="1" dirty="0">
                <a:solidFill>
                  <a:srgbClr val="002060"/>
                </a:solidFill>
                <a:ea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</a:t>
            </a:r>
            <a:r>
              <a:rPr lang="ru-RU" sz="2800" b="1" dirty="0" err="1">
                <a:solidFill>
                  <a:srgbClr val="002060"/>
                </a:solidFill>
                <a:ea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Конвенція</a:t>
            </a:r>
            <a:r>
              <a:rPr lang="ru-RU" sz="2800" b="1" dirty="0">
                <a:solidFill>
                  <a:srgbClr val="002060"/>
                </a:solidFill>
                <a:ea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про </a:t>
            </a:r>
            <a:r>
              <a:rPr lang="ru-RU" sz="2800" b="1" dirty="0" err="1">
                <a:solidFill>
                  <a:srgbClr val="002060"/>
                </a:solidFill>
                <a:ea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основи</a:t>
            </a:r>
            <a:r>
              <a:rPr lang="ru-RU" sz="2800" b="1" dirty="0">
                <a:solidFill>
                  <a:srgbClr val="002060"/>
                </a:solidFill>
                <a:ea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lang="ru-RU" sz="2800" b="1" dirty="0" err="1">
                <a:solidFill>
                  <a:srgbClr val="002060"/>
                </a:solidFill>
                <a:ea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що</a:t>
            </a:r>
            <a:r>
              <a:rPr lang="ru-RU" sz="2800" b="1" dirty="0">
                <a:solidFill>
                  <a:srgbClr val="002060"/>
                </a:solidFill>
                <a:ea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ea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сприяють</a:t>
            </a:r>
            <a:r>
              <a:rPr lang="ru-RU" sz="2800" b="1" dirty="0">
                <a:solidFill>
                  <a:srgbClr val="002060"/>
                </a:solidFill>
                <a:ea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2800" b="1" dirty="0" err="1">
                <a:solidFill>
                  <a:srgbClr val="002060"/>
                </a:solidFill>
                <a:ea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безпеці</a:t>
            </a:r>
            <a:r>
              <a:rPr lang="ru-RU" sz="2800" b="1" dirty="0">
                <a:solidFill>
                  <a:srgbClr val="002060"/>
                </a:solidFill>
                <a:ea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та </a:t>
            </a:r>
            <a:r>
              <a:rPr lang="ru-RU" sz="2800" b="1" dirty="0" err="1">
                <a:solidFill>
                  <a:srgbClr val="002060"/>
                </a:solidFill>
                <a:ea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здоров’ю</a:t>
            </a:r>
            <a:r>
              <a:rPr lang="ru-RU" sz="2800" b="1" dirty="0">
                <a:solidFill>
                  <a:srgbClr val="002060"/>
                </a:solidFill>
                <a:ea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на </a:t>
            </a:r>
            <a:r>
              <a:rPr lang="ru-RU" sz="2800" b="1" dirty="0" err="1">
                <a:solidFill>
                  <a:srgbClr val="002060"/>
                </a:solidFill>
                <a:ea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роботі</a:t>
            </a:r>
            <a:r>
              <a:rPr lang="ru-RU" sz="2800" b="1" dirty="0">
                <a:solidFill>
                  <a:srgbClr val="002060"/>
                </a:solidFill>
                <a:ea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</a:t>
            </a:r>
            <a:r>
              <a:rPr lang="ru-RU" sz="2800" b="1" dirty="0">
                <a:solidFill>
                  <a:srgbClr val="002060"/>
                </a:solidFill>
                <a:ea typeface="Times New Roman" panose="02020603050405020304" pitchFamily="18" charset="0"/>
              </a:rPr>
              <a:t> (№ 187) </a:t>
            </a:r>
            <a:endParaRPr lang="uk-UA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231650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D1A88D-B164-4A39-B43D-DDC85607D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52" y="-92766"/>
            <a:ext cx="11145079" cy="1808819"/>
          </a:xfrm>
        </p:spPr>
        <p:txBody>
          <a:bodyPr>
            <a:normAutofit fontScale="90000"/>
          </a:bodyPr>
          <a:lstStyle/>
          <a:p>
            <a:pPr algn="ctr"/>
            <a:br>
              <a:rPr lang="ru-RU" b="1" dirty="0">
                <a:solidFill>
                  <a:srgbClr val="000000"/>
                </a:solidFill>
              </a:rPr>
            </a:br>
            <a:br>
              <a:rPr lang="ru-RU" b="1" dirty="0">
                <a:solidFill>
                  <a:srgbClr val="000000"/>
                </a:solidFill>
              </a:rPr>
            </a:br>
            <a:r>
              <a:rPr lang="ru-RU" b="1" dirty="0"/>
              <a:t>Про стан травматизму </a:t>
            </a:r>
            <a:r>
              <a:rPr lang="ru-RU" b="1" dirty="0" err="1"/>
              <a:t>серед</a:t>
            </a:r>
            <a:r>
              <a:rPr lang="ru-RU" b="1" dirty="0"/>
              <a:t> </a:t>
            </a:r>
            <a:r>
              <a:rPr lang="ru-RU" b="1" dirty="0" err="1"/>
              <a:t>здобувачів</a:t>
            </a:r>
            <a:r>
              <a:rPr lang="ru-RU" b="1" dirty="0"/>
              <a:t> </a:t>
            </a:r>
            <a:r>
              <a:rPr lang="ru-RU" b="1" dirty="0" err="1"/>
              <a:t>освіти</a:t>
            </a:r>
            <a:r>
              <a:rPr lang="ru-RU" b="1" dirty="0"/>
              <a:t> та </a:t>
            </a:r>
            <a:r>
              <a:rPr lang="ru-RU" b="1" dirty="0" err="1"/>
              <a:t>працівників</a:t>
            </a:r>
            <a:r>
              <a:rPr lang="ru-RU" b="1" dirty="0"/>
              <a:t> </a:t>
            </a:r>
            <a:r>
              <a:rPr lang="ru-RU" b="1" dirty="0" err="1"/>
              <a:t>закладів</a:t>
            </a:r>
            <a:r>
              <a:rPr lang="ru-RU" b="1" dirty="0"/>
              <a:t> </a:t>
            </a:r>
            <a:r>
              <a:rPr lang="ru-RU" b="1" dirty="0" err="1"/>
              <a:t>освіти</a:t>
            </a:r>
            <a:r>
              <a:rPr lang="ru-RU" b="1" dirty="0"/>
              <a:t> за 2022 </a:t>
            </a:r>
            <a:r>
              <a:rPr lang="ru-RU" b="1" dirty="0" err="1"/>
              <a:t>рік</a:t>
            </a:r>
            <a:br>
              <a:rPr lang="ru-RU" b="1" dirty="0"/>
            </a:br>
            <a:r>
              <a:rPr lang="ru-RU" b="1" i="1" dirty="0"/>
              <a:t>Лист МОН № 1/3567-23 </a:t>
            </a:r>
            <a:r>
              <a:rPr lang="ru-RU" b="1" i="1" dirty="0" err="1"/>
              <a:t>від</a:t>
            </a:r>
            <a:r>
              <a:rPr lang="ru-RU" b="1" i="1" dirty="0"/>
              <a:t> 13.03.23 року</a:t>
            </a:r>
            <a:br>
              <a:rPr lang="ru-RU" b="1" i="1" dirty="0">
                <a:solidFill>
                  <a:srgbClr val="000000"/>
                </a:solidFill>
              </a:rPr>
            </a:br>
            <a:endParaRPr lang="uk-UA" dirty="0"/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CBEA3A1C-9470-472B-B308-25DFEAB5E3EE}"/>
              </a:ext>
            </a:extLst>
          </p:cNvPr>
          <p:cNvSpPr/>
          <p:nvPr/>
        </p:nvSpPr>
        <p:spPr>
          <a:xfrm>
            <a:off x="526868" y="1716053"/>
            <a:ext cx="6364262" cy="434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15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1379</a:t>
            </a:r>
            <a:r>
              <a:rPr lang="uk-UA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 нещасних випадків із здобувачами освіти під час освітнього процесу, у тому числі 5 випадків із смертельними наслідками;</a:t>
            </a:r>
            <a:endParaRPr lang="uk-UA" sz="2000" dirty="0"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15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575</a:t>
            </a:r>
            <a:r>
              <a:rPr lang="uk-UA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 нещасних випадків невиробничого травматизму із смертельними наслідками, що трапилися із здобувачами освіти у побуті, у тому числі 272 дитини загинуло внаслідок терористичних дій російської федерації;</a:t>
            </a:r>
            <a:endParaRPr lang="uk-UA" sz="2000" dirty="0"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150"/>
              </a:spcBef>
              <a:spcAft>
                <a:spcPts val="75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000" b="1" dirty="0">
                <a:solidFill>
                  <a:srgbClr val="000000"/>
                </a:solidFill>
                <a:ea typeface="Times New Roman" panose="02020603050405020304" pitchFamily="18" charset="0"/>
              </a:rPr>
              <a:t>99</a:t>
            </a:r>
            <a:r>
              <a:rPr lang="uk-UA" sz="2000" dirty="0">
                <a:solidFill>
                  <a:srgbClr val="000000"/>
                </a:solidFill>
                <a:ea typeface="Times New Roman" panose="02020603050405020304" pitchFamily="18" charset="0"/>
              </a:rPr>
              <a:t> нещасних випадків/гострих професійних захворювань на виробництві серед працівників закладів освіти, підприємств, установ та організацій, у тому числі 7 випадків із смертельними наслідками.</a:t>
            </a:r>
            <a:endParaRPr lang="uk-UA" sz="20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1026" name="Picture 2" descr="Психологические причины травматизма - видео и статья">
            <a:extLst>
              <a:ext uri="{FF2B5EF4-FFF2-40B4-BE49-F238E27FC236}">
                <a16:creationId xmlns:a16="http://schemas.microsoft.com/office/drawing/2014/main" id="{4041CA83-1E56-4DC8-8BD2-282B4EE74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900" y="2579077"/>
            <a:ext cx="5002955" cy="281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91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A075E7-90E8-47C5-89A9-EAD9FEBC8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8523" y="196157"/>
            <a:ext cx="5976730" cy="1232453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err="1"/>
              <a:t>Основними</a:t>
            </a:r>
            <a:r>
              <a:rPr lang="ru-RU" sz="1800" b="1" dirty="0"/>
              <a:t> причинами </a:t>
            </a:r>
            <a:r>
              <a:rPr lang="ru-RU" sz="1800" b="1" dirty="0" err="1"/>
              <a:t>нещасних</a:t>
            </a:r>
            <a:r>
              <a:rPr lang="ru-RU" sz="1800" b="1" dirty="0"/>
              <a:t> </a:t>
            </a:r>
            <a:r>
              <a:rPr lang="ru-RU" sz="1800" b="1" dirty="0" err="1"/>
              <a:t>випадків</a:t>
            </a:r>
            <a:r>
              <a:rPr lang="ru-RU" sz="1800" b="1" dirty="0"/>
              <a:t>, як і у </a:t>
            </a:r>
            <a:r>
              <a:rPr lang="ru-RU" sz="1800" b="1" dirty="0" err="1"/>
              <a:t>попередніх</a:t>
            </a:r>
            <a:r>
              <a:rPr lang="ru-RU" sz="1800" b="1" dirty="0"/>
              <a:t> роках, є </a:t>
            </a:r>
            <a:r>
              <a:rPr lang="ru-RU" sz="1800" b="1" dirty="0" err="1"/>
              <a:t>організаційні</a:t>
            </a:r>
            <a:r>
              <a:rPr lang="ru-RU" sz="1800" b="1" dirty="0"/>
              <a:t>, </a:t>
            </a:r>
            <a:r>
              <a:rPr lang="ru-RU" sz="1800" b="1" dirty="0" err="1"/>
              <a:t>які</a:t>
            </a:r>
            <a:r>
              <a:rPr lang="ru-RU" sz="1800" b="1" dirty="0"/>
              <a:t> </a:t>
            </a:r>
            <a:r>
              <a:rPr lang="ru-RU" sz="1800" b="1" dirty="0" err="1"/>
              <a:t>складають</a:t>
            </a:r>
            <a:r>
              <a:rPr lang="ru-RU" sz="1800" b="1" dirty="0"/>
              <a:t> </a:t>
            </a:r>
            <a:r>
              <a:rPr lang="ru-RU" sz="1800" b="1" dirty="0" err="1"/>
              <a:t>майже</a:t>
            </a:r>
            <a:r>
              <a:rPr lang="ru-RU" sz="1800" b="1" dirty="0"/>
              <a:t> 71%. </a:t>
            </a:r>
            <a:br>
              <a:rPr lang="ru-RU" sz="1800" b="1" dirty="0"/>
            </a:br>
            <a:r>
              <a:rPr lang="ru-RU" sz="1800" b="1" dirty="0"/>
              <a:t>Основною причиною </a:t>
            </a:r>
            <a:r>
              <a:rPr lang="ru-RU" sz="1800" b="1" dirty="0" err="1"/>
              <a:t>виробничого</a:t>
            </a:r>
            <a:r>
              <a:rPr lang="ru-RU" sz="1800" b="1" dirty="0"/>
              <a:t> травматизму </a:t>
            </a:r>
            <a:r>
              <a:rPr lang="ru-RU" sz="1800" b="1" dirty="0" err="1"/>
              <a:t>залишається</a:t>
            </a:r>
            <a:r>
              <a:rPr lang="ru-RU" sz="1800" b="1" dirty="0"/>
              <a:t> </a:t>
            </a:r>
            <a:r>
              <a:rPr lang="ru-RU" sz="1800" b="1" dirty="0" err="1"/>
              <a:t>людський</a:t>
            </a:r>
            <a:r>
              <a:rPr lang="ru-RU" sz="1800" b="1" dirty="0"/>
              <a:t> фактор</a:t>
            </a:r>
            <a:r>
              <a:rPr lang="ru-RU" sz="2000" b="1" dirty="0"/>
              <a:t>.</a:t>
            </a:r>
            <a:endParaRPr lang="uk-UA" sz="2000" b="1" dirty="0"/>
          </a:p>
        </p:txBody>
      </p:sp>
      <p:pic>
        <p:nvPicPr>
          <p:cNvPr id="4" name="Місце для вмісту 3" descr="https://ru.osvita.ua/doc/images/news/886/88666/6.png">
            <a:extLst>
              <a:ext uri="{FF2B5EF4-FFF2-40B4-BE49-F238E27FC236}">
                <a16:creationId xmlns:a16="http://schemas.microsoft.com/office/drawing/2014/main" id="{CD39D0A1-123E-4A5C-877B-419CB336E88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334539" cy="4916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ru.osvita.ua/doc/images/news/886/88666/10.png">
            <a:extLst>
              <a:ext uri="{FF2B5EF4-FFF2-40B4-BE49-F238E27FC236}">
                <a16:creationId xmlns:a16="http://schemas.microsoft.com/office/drawing/2014/main" id="{D909684B-4C6F-4FE3-8A6D-6CB1680BDF04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539" y="2093842"/>
            <a:ext cx="5764697" cy="425394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6831182F-AADF-4079-9E28-B0D132B02149}"/>
              </a:ext>
            </a:extLst>
          </p:cNvPr>
          <p:cNvSpPr/>
          <p:nvPr/>
        </p:nvSpPr>
        <p:spPr>
          <a:xfrm>
            <a:off x="246407" y="5014567"/>
            <a:ext cx="6088131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 err="1">
                <a:solidFill>
                  <a:srgbClr val="002060"/>
                </a:solidFill>
              </a:rPr>
              <a:t>недоліки</a:t>
            </a:r>
            <a:r>
              <a:rPr lang="ru-RU" sz="2000" b="1" dirty="0">
                <a:solidFill>
                  <a:srgbClr val="002060"/>
                </a:solidFill>
              </a:rPr>
              <a:t> та </a:t>
            </a:r>
            <a:r>
              <a:rPr lang="ru-RU" sz="2000" b="1" dirty="0" err="1">
                <a:solidFill>
                  <a:srgbClr val="002060"/>
                </a:solidFill>
              </a:rPr>
              <a:t>упущення</a:t>
            </a:r>
            <a:r>
              <a:rPr lang="ru-RU" sz="2000" b="1" dirty="0">
                <a:solidFill>
                  <a:srgbClr val="002060"/>
                </a:solidFill>
              </a:rPr>
              <a:t> в </a:t>
            </a:r>
            <a:r>
              <a:rPr lang="ru-RU" sz="2000" b="1" dirty="0" err="1">
                <a:solidFill>
                  <a:srgbClr val="002060"/>
                </a:solidFill>
              </a:rPr>
              <a:t>організації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охорони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праці</a:t>
            </a:r>
            <a:r>
              <a:rPr lang="ru-RU" sz="2000" b="1" dirty="0">
                <a:solidFill>
                  <a:srgbClr val="002060"/>
                </a:solidFill>
              </a:rPr>
              <a:t> з боку </a:t>
            </a:r>
            <a:r>
              <a:rPr lang="ru-RU" sz="2000" b="1" dirty="0" err="1">
                <a:solidFill>
                  <a:srgbClr val="002060"/>
                </a:solidFill>
              </a:rPr>
              <a:t>керівництва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закладів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освіти</a:t>
            </a:r>
            <a:r>
              <a:rPr lang="ru-RU" sz="2000" b="1" dirty="0">
                <a:solidFill>
                  <a:srgbClr val="002060"/>
                </a:solidFill>
              </a:rPr>
              <a:t>, </a:t>
            </a:r>
            <a:r>
              <a:rPr lang="ru-RU" sz="2000" b="1" dirty="0" err="1">
                <a:solidFill>
                  <a:srgbClr val="002060"/>
                </a:solidFill>
              </a:rPr>
              <a:t>підприємств</a:t>
            </a:r>
            <a:r>
              <a:rPr lang="ru-RU" sz="2000" b="1" dirty="0">
                <a:solidFill>
                  <a:srgbClr val="002060"/>
                </a:solidFill>
              </a:rPr>
              <a:t>, </a:t>
            </a:r>
            <a:r>
              <a:rPr lang="ru-RU" sz="2000" b="1" dirty="0" err="1">
                <a:solidFill>
                  <a:srgbClr val="002060"/>
                </a:solidFill>
              </a:rPr>
              <a:t>установ</a:t>
            </a:r>
            <a:r>
              <a:rPr lang="ru-RU" sz="2000" b="1" dirty="0">
                <a:solidFill>
                  <a:srgbClr val="002060"/>
                </a:solidFill>
              </a:rPr>
              <a:t> та </a:t>
            </a:r>
            <a:r>
              <a:rPr lang="ru-RU" sz="2000" b="1" dirty="0" err="1">
                <a:solidFill>
                  <a:srgbClr val="002060"/>
                </a:solidFill>
              </a:rPr>
              <a:t>організацій</a:t>
            </a:r>
            <a:r>
              <a:rPr lang="ru-RU" sz="2000" b="1" dirty="0">
                <a:solidFill>
                  <a:srgbClr val="002060"/>
                </a:solidFill>
              </a:rPr>
              <a:t>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нехтування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працюючими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особистою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безпекою</a:t>
            </a:r>
            <a:r>
              <a:rPr lang="ru-RU" sz="2000" b="1" dirty="0">
                <a:solidFill>
                  <a:srgbClr val="002060"/>
                </a:solidFill>
              </a:rPr>
              <a:t>.</a:t>
            </a:r>
            <a:br>
              <a:rPr lang="uk-UA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6068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Місце для вмісту 6" descr="Національний день охорони праці | КПІ ім. Ігоря Сікорського">
            <a:extLst>
              <a:ext uri="{FF2B5EF4-FFF2-40B4-BE49-F238E27FC236}">
                <a16:creationId xmlns:a16="http://schemas.microsoft.com/office/drawing/2014/main" id="{6AF9700F-2719-4EEC-82D3-51C37B144D4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808" y="5008232"/>
            <a:ext cx="2401957" cy="164446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9AC13A92-5837-425D-AB1A-C4127CC6561B}"/>
              </a:ext>
            </a:extLst>
          </p:cNvPr>
          <p:cNvSpPr/>
          <p:nvPr/>
        </p:nvSpPr>
        <p:spPr>
          <a:xfrm>
            <a:off x="198783" y="5065"/>
            <a:ext cx="97138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Безпечне</a:t>
            </a:r>
            <a:r>
              <a:rPr lang="ru-RU" sz="2800" b="1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та </a:t>
            </a:r>
            <a:r>
              <a:rPr lang="ru-RU" sz="2800" b="1" u="sng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здорове</a:t>
            </a:r>
            <a:r>
              <a:rPr lang="ru-RU" sz="2800" b="1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800" b="1" u="sng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робоче</a:t>
            </a:r>
            <a:r>
              <a:rPr lang="ru-RU" sz="2800" b="1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800" b="1" u="sng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середовище</a:t>
            </a:r>
            <a:r>
              <a:rPr lang="ru-RU" sz="2800" b="1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– </a:t>
            </a:r>
            <a:r>
              <a:rPr lang="ru-RU" sz="28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основний</a:t>
            </a:r>
            <a:r>
              <a:rPr lang="ru-RU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принцип і </a:t>
            </a:r>
            <a:r>
              <a:rPr lang="ru-RU" sz="28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основне</a:t>
            </a:r>
            <a:r>
              <a:rPr lang="ru-RU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право у </a:t>
            </a:r>
            <a:r>
              <a:rPr lang="ru-RU" sz="28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світі</a:t>
            </a:r>
            <a:r>
              <a:rPr lang="ru-RU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праці</a:t>
            </a:r>
            <a:r>
              <a:rPr lang="ru-RU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, </a:t>
            </a:r>
            <a:r>
              <a:rPr lang="ru-RU" sz="28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що</a:t>
            </a:r>
            <a:r>
              <a:rPr lang="ru-RU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має</a:t>
            </a:r>
            <a:r>
              <a:rPr lang="ru-RU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першорядне</a:t>
            </a:r>
            <a:r>
              <a:rPr lang="ru-RU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значення</a:t>
            </a:r>
            <a:r>
              <a:rPr lang="ru-RU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для </a:t>
            </a:r>
            <a:r>
              <a:rPr lang="ru-RU" sz="28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гідної</a:t>
            </a:r>
            <a:r>
              <a:rPr lang="ru-RU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праці</a:t>
            </a:r>
            <a:endParaRPr lang="uk-UA" sz="2800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D2B1AAB1-4000-4964-AFBD-7B991C12EE18}"/>
              </a:ext>
            </a:extLst>
          </p:cNvPr>
          <p:cNvSpPr/>
          <p:nvPr/>
        </p:nvSpPr>
        <p:spPr>
          <a:xfrm>
            <a:off x="6639339" y="2373530"/>
            <a:ext cx="539363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000" dirty="0">
                <a:solidFill>
                  <a:srgbClr val="002060"/>
                </a:solidFill>
                <a:ea typeface="Times New Roman" panose="02020603050405020304" pitchFamily="18" charset="0"/>
              </a:rPr>
              <a:t>Приділяти увагу:</a:t>
            </a:r>
          </a:p>
          <a:p>
            <a:pPr marL="342900" lvl="0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000" dirty="0">
                <a:solidFill>
                  <a:srgbClr val="002060"/>
                </a:solidFill>
                <a:ea typeface="Times New Roman" panose="02020603050405020304" pitchFamily="18" charset="0"/>
              </a:rPr>
              <a:t>Створенню безпечної інфраструктури закладів освіти;</a:t>
            </a:r>
          </a:p>
          <a:p>
            <a:pPr marL="342900" lvl="0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000" dirty="0">
                <a:solidFill>
                  <a:srgbClr val="002060"/>
                </a:solidFill>
                <a:ea typeface="Times New Roman" panose="02020603050405020304" pitchFamily="18" charset="0"/>
              </a:rPr>
              <a:t>Ефективному попередженню та протидії негативним безпековим явищам в освітньому середовищі;</a:t>
            </a:r>
          </a:p>
          <a:p>
            <a:pPr marL="342900" lvl="0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000" dirty="0">
                <a:solidFill>
                  <a:srgbClr val="002060"/>
                </a:solidFill>
                <a:ea typeface="Times New Roman" panose="02020603050405020304" pitchFamily="18" charset="0"/>
              </a:rPr>
              <a:t>Формуванню </a:t>
            </a:r>
            <a:r>
              <a:rPr lang="uk-UA" sz="2000" dirty="0" err="1">
                <a:solidFill>
                  <a:srgbClr val="002060"/>
                </a:solidFill>
                <a:ea typeface="Times New Roman" panose="02020603050405020304" pitchFamily="18" charset="0"/>
              </a:rPr>
              <a:t>компетентностей</a:t>
            </a:r>
            <a:r>
              <a:rPr lang="uk-UA" sz="2000" dirty="0">
                <a:solidFill>
                  <a:srgbClr val="002060"/>
                </a:solidFill>
                <a:ea typeface="Times New Roman" panose="02020603050405020304" pitchFamily="18" charset="0"/>
              </a:rPr>
              <a:t> безпеки в учасників освітнього процесу.</a:t>
            </a:r>
            <a:endParaRPr lang="uk-UA" sz="2000" dirty="0">
              <a:solidFill>
                <a:srgbClr val="002060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6" name="Picture 2" descr="День охорони праці у 2022 році – Нововолинська міська рада">
            <a:extLst>
              <a:ext uri="{FF2B5EF4-FFF2-40B4-BE49-F238E27FC236}">
                <a16:creationId xmlns:a16="http://schemas.microsoft.com/office/drawing/2014/main" id="{184D3FE2-0023-4C47-A46C-450AF0CAF0E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5147" y="97398"/>
            <a:ext cx="1987826" cy="120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8494ED4A-DB0D-43CA-83E1-9B0C16CBF78D}"/>
              </a:ext>
            </a:extLst>
          </p:cNvPr>
          <p:cNvSpPr/>
          <p:nvPr/>
        </p:nvSpPr>
        <p:spPr>
          <a:xfrm>
            <a:off x="1437860" y="1538731"/>
            <a:ext cx="9601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Заходи для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профілактики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травматизму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серед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учасників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освітнього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процесу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та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працівників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закладів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освіти</a:t>
            </a:r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uk-UA" sz="2400" b="1" dirty="0">
              <a:solidFill>
                <a:srgbClr val="002060"/>
              </a:solidFill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D1C643F2-D015-4D68-9B89-6722E23D8BA8}"/>
              </a:ext>
            </a:extLst>
          </p:cNvPr>
          <p:cNvSpPr/>
          <p:nvPr/>
        </p:nvSpPr>
        <p:spPr>
          <a:xfrm>
            <a:off x="198783" y="2369728"/>
            <a:ext cx="6096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buAutoNum type="arabicPeriod"/>
            </a:pPr>
            <a:r>
              <a:rPr lang="uk-UA" sz="2000" dirty="0">
                <a:solidFill>
                  <a:srgbClr val="002060"/>
                </a:solidFill>
                <a:ea typeface="Times New Roman" panose="02020603050405020304" pitchFamily="18" charset="0"/>
              </a:rPr>
              <a:t>Проводити заходи з попередження травматизму серед здобувачів освіти під час освітнього процесу та у побуті;</a:t>
            </a:r>
          </a:p>
          <a:p>
            <a:pPr marL="342900" indent="-342900" algn="just">
              <a:buAutoNum type="arabicPeriod"/>
            </a:pPr>
            <a:r>
              <a:rPr lang="uk-UA" sz="2000" dirty="0">
                <a:solidFill>
                  <a:srgbClr val="002060"/>
                </a:solidFill>
              </a:rPr>
              <a:t>Здійснювати постійний контроль за відповідністю умов навчання санітарно-епідеміологічним нормам;</a:t>
            </a:r>
          </a:p>
          <a:p>
            <a:pPr marL="342900" indent="-342900" algn="just">
              <a:buAutoNum type="arabicPeriod"/>
            </a:pPr>
            <a:r>
              <a:rPr lang="uk-UA" sz="2000" dirty="0">
                <a:solidFill>
                  <a:srgbClr val="002060"/>
                </a:solidFill>
              </a:rPr>
              <a:t>Проводити інструктажі з питань охорони праці та безпеки життєдіяльності з учасниками освітнього процесу та працівниками та профілактичні бесіди;</a:t>
            </a:r>
          </a:p>
          <a:p>
            <a:pPr marL="342900" indent="-342900" algn="just">
              <a:buAutoNum type="arabicPeriod"/>
            </a:pPr>
            <a:r>
              <a:rPr lang="uk-UA" sz="2000" dirty="0">
                <a:solidFill>
                  <a:srgbClr val="002060"/>
                </a:solidFill>
              </a:rPr>
              <a:t>Розробляти і проводити виховні заходи, присвячені охороні праці, безпеці праці в галузі, безпеці життєдіяльності.</a:t>
            </a:r>
          </a:p>
        </p:txBody>
      </p:sp>
    </p:spTree>
    <p:extLst>
      <p:ext uri="{BB962C8B-B14F-4D97-AF65-F5344CB8AC3E}">
        <p14:creationId xmlns:p14="http://schemas.microsoft.com/office/powerpoint/2010/main" val="311214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uk-UA" dirty="0"/>
              <a:t>Макет для двох елементів вмісту з таблицею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0" y="5923722"/>
            <a:ext cx="5102087" cy="934277"/>
          </a:xfrm>
        </p:spPr>
        <p:txBody>
          <a:bodyPr rtlCol="0">
            <a:normAutofit fontScale="92500" lnSpcReduction="10000"/>
          </a:bodyPr>
          <a:lstStyle/>
          <a:p>
            <a:pPr marL="0" indent="0" algn="ctr">
              <a:buNone/>
            </a:pPr>
            <a:r>
              <a:rPr lang="uk-UA" sz="1600" u="sng" dirty="0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Служба О.П.</a:t>
            </a:r>
          </a:p>
          <a:p>
            <a:r>
              <a:rPr lang="uk-UA" sz="1600" u="sng" dirty="0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https://pro-op.com.ua/article/642-vsesvtny-den-ohoroni-prats-mop-viznachilasya-z-temoyu</a:t>
            </a:r>
            <a:endParaRPr lang="uk-UA" sz="1600" dirty="0">
              <a:solidFill>
                <a:srgbClr val="002060"/>
              </a:solidFill>
            </a:endParaRPr>
          </a:p>
          <a:p>
            <a:pPr rtl="0"/>
            <a:endParaRPr lang="uk-UA" dirty="0"/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F407D33-1416-4770-BAA8-CBDBF8B781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5272" y="6129131"/>
            <a:ext cx="5300868" cy="71214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uk-UA" sz="1600" dirty="0">
                <a:solidFill>
                  <a:srgbClr val="002060"/>
                </a:solidFill>
                <a:hlinkClick r:id="rId4" tooltip="https://pratsia.in.ua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САЙТ ДЕРЖПРАЦІ</a:t>
            </a:r>
          </a:p>
          <a:p>
            <a:pPr algn="ctr"/>
            <a:r>
              <a:rPr lang="uk-UA" sz="1600" dirty="0">
                <a:solidFill>
                  <a:srgbClr val="002060"/>
                </a:solidFill>
                <a:hlinkClick r:id="rId4" tooltip="https://pratsia.in.ua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https://pratsia.in.ua/</a:t>
            </a:r>
            <a:r>
              <a:rPr lang="uk-UA" sz="1600" dirty="0"/>
              <a:t> </a:t>
            </a:r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A1737A-84A3-4AA6-8AE2-0A49FC3FCF9B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2" r="2408" b="38728"/>
          <a:stretch/>
        </p:blipFill>
        <p:spPr bwMode="auto">
          <a:xfrm>
            <a:off x="5632172" y="16727"/>
            <a:ext cx="6559828" cy="15525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8C87CC5-96E8-4F7B-8F74-090E2C0DFBCA}"/>
              </a:ext>
            </a:extLst>
          </p:cNvPr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4" t="13872" r="6903" b="5202"/>
          <a:stretch/>
        </p:blipFill>
        <p:spPr bwMode="auto">
          <a:xfrm>
            <a:off x="6215271" y="3896138"/>
            <a:ext cx="5459894" cy="22031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47D42B7-E8D8-4B26-9743-A0E5F877EF29}"/>
              </a:ext>
            </a:extLst>
          </p:cNvPr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295" r="2247" b="5202"/>
          <a:stretch/>
        </p:blipFill>
        <p:spPr bwMode="auto">
          <a:xfrm>
            <a:off x="6096000" y="1627662"/>
            <a:ext cx="5579164" cy="27720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E8DC82F-D52C-4E6A-AEE2-50F2D5F0DCA4}"/>
              </a:ext>
            </a:extLst>
          </p:cNvPr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9" t="16185" r="31300" b="7804"/>
          <a:stretch/>
        </p:blipFill>
        <p:spPr bwMode="auto">
          <a:xfrm>
            <a:off x="-1" y="39446"/>
            <a:ext cx="5632173" cy="25050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0141078-4CA2-49CC-BB07-5D4D22F65124}"/>
              </a:ext>
            </a:extLst>
          </p:cNvPr>
          <p:cNvPicPr/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4" t="12139" r="15730" b="7514"/>
          <a:stretch/>
        </p:blipFill>
        <p:spPr bwMode="auto">
          <a:xfrm>
            <a:off x="0" y="2557907"/>
            <a:ext cx="5632174" cy="33658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1385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8">
            <a:extLst>
              <a:ext uri="{FF2B5EF4-FFF2-40B4-BE49-F238E27FC236}">
                <a16:creationId xmlns:a16="http://schemas.microsoft.com/office/drawing/2014/main" id="{0C7A07AD-A771-4008-BBEF-5A6E0A7B8C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14043" b="9805"/>
          <a:stretch/>
        </p:blipFill>
        <p:spPr>
          <a:xfrm>
            <a:off x="5751443" y="3672259"/>
            <a:ext cx="6440557" cy="3057029"/>
          </a:xfrm>
          <a:prstGeom prst="rect">
            <a:avLst/>
          </a:prstGeom>
        </p:spPr>
      </p:pic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5C7FAB2F-CBD8-4A5A-A5C5-333168AF40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14043" b="9805"/>
          <a:stretch/>
        </p:blipFill>
        <p:spPr>
          <a:xfrm>
            <a:off x="119270" y="3672259"/>
            <a:ext cx="5632173" cy="3057029"/>
          </a:xfrm>
          <a:prstGeom prst="rect">
            <a:avLst/>
          </a:prstGeom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D4CD0393-68E1-422D-9D6C-A212D6D7A0BD}"/>
              </a:ext>
            </a:extLst>
          </p:cNvPr>
          <p:cNvSpPr/>
          <p:nvPr/>
        </p:nvSpPr>
        <p:spPr>
          <a:xfrm>
            <a:off x="541568" y="1710057"/>
            <a:ext cx="67844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chemeClr val="accent2"/>
                </a:solidFill>
                <a:ea typeface="Times New Roman" panose="02020603050405020304" pitchFamily="18" charset="0"/>
              </a:rPr>
              <a:t>Технологія</a:t>
            </a:r>
            <a:r>
              <a:rPr lang="ru-RU" sz="2400" b="1" dirty="0">
                <a:solidFill>
                  <a:schemeClr val="accent2"/>
                </a:solidFill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2"/>
                </a:solidFill>
                <a:ea typeface="Times New Roman" panose="02020603050405020304" pitchFamily="18" charset="0"/>
              </a:rPr>
              <a:t>ситуаційного</a:t>
            </a:r>
            <a:r>
              <a:rPr lang="ru-RU" sz="2400" b="1" dirty="0">
                <a:solidFill>
                  <a:schemeClr val="accent2"/>
                </a:solidFill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2"/>
                </a:solidFill>
                <a:ea typeface="Times New Roman" panose="02020603050405020304" pitchFamily="18" charset="0"/>
              </a:rPr>
              <a:t>навчання</a:t>
            </a:r>
            <a:r>
              <a:rPr lang="ru-RU" sz="2400" b="1" dirty="0">
                <a:solidFill>
                  <a:schemeClr val="accent2"/>
                </a:solidFill>
                <a:ea typeface="Times New Roman" panose="02020603050405020304" pitchFamily="18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chemeClr val="accent2"/>
                </a:solidFill>
              </a:rPr>
              <a:t>Ігрові</a:t>
            </a:r>
            <a:r>
              <a:rPr lang="ru-RU" sz="2400" b="1" dirty="0">
                <a:solidFill>
                  <a:schemeClr val="accent2"/>
                </a:solidFill>
              </a:rPr>
              <a:t> </a:t>
            </a:r>
            <a:r>
              <a:rPr lang="ru-RU" sz="2400" b="1" dirty="0" err="1">
                <a:solidFill>
                  <a:schemeClr val="accent2"/>
                </a:solidFill>
              </a:rPr>
              <a:t>технології</a:t>
            </a:r>
            <a:r>
              <a:rPr lang="ru-RU" sz="2400" b="1" dirty="0">
                <a:solidFill>
                  <a:schemeClr val="accent2"/>
                </a:solidFill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chemeClr val="accent2"/>
                </a:solidFill>
              </a:rPr>
              <a:t>Технології</a:t>
            </a:r>
            <a:r>
              <a:rPr lang="ru-RU" sz="2400" b="1" dirty="0">
                <a:solidFill>
                  <a:schemeClr val="accent2"/>
                </a:solidFill>
              </a:rPr>
              <a:t> </a:t>
            </a:r>
            <a:r>
              <a:rPr lang="ru-RU" sz="2400" b="1" dirty="0" err="1">
                <a:solidFill>
                  <a:schemeClr val="accent2"/>
                </a:solidFill>
              </a:rPr>
              <a:t>навчання</a:t>
            </a:r>
            <a:r>
              <a:rPr lang="ru-RU" sz="2400" b="1" dirty="0">
                <a:solidFill>
                  <a:schemeClr val="accent2"/>
                </a:solidFill>
              </a:rPr>
              <a:t> у </a:t>
            </a:r>
            <a:r>
              <a:rPr lang="ru-RU" sz="2400" b="1" dirty="0" err="1">
                <a:solidFill>
                  <a:schemeClr val="accent2"/>
                </a:solidFill>
              </a:rPr>
              <a:t>співробітництві</a:t>
            </a:r>
            <a:r>
              <a:rPr lang="ru-RU" sz="2400" b="1" dirty="0">
                <a:solidFill>
                  <a:schemeClr val="accent2"/>
                </a:solidFill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chemeClr val="accent2"/>
                </a:solidFill>
              </a:rPr>
              <a:t>Інформаційні</a:t>
            </a:r>
            <a:r>
              <a:rPr lang="ru-RU" sz="2400" b="1" dirty="0">
                <a:solidFill>
                  <a:schemeClr val="accent2"/>
                </a:solidFill>
              </a:rPr>
              <a:t> </a:t>
            </a:r>
            <a:r>
              <a:rPr lang="ru-RU" sz="2400" b="1" dirty="0" err="1">
                <a:solidFill>
                  <a:schemeClr val="accent2"/>
                </a:solidFill>
              </a:rPr>
              <a:t>технології</a:t>
            </a:r>
            <a:r>
              <a:rPr lang="ru-RU" sz="2400" b="1" dirty="0">
                <a:solidFill>
                  <a:schemeClr val="accent2"/>
                </a:solidFill>
              </a:rPr>
              <a:t> </a:t>
            </a:r>
            <a:endParaRPr lang="uk-UA" sz="2400" b="1" dirty="0">
              <a:solidFill>
                <a:schemeClr val="accent2"/>
              </a:solidFill>
            </a:endParaRPr>
          </a:p>
        </p:txBody>
      </p:sp>
      <p:sp>
        <p:nvSpPr>
          <p:cNvPr id="8" name="Місце для тексту 3">
            <a:extLst>
              <a:ext uri="{FF2B5EF4-FFF2-40B4-BE49-F238E27FC236}">
                <a16:creationId xmlns:a16="http://schemas.microsoft.com/office/drawing/2014/main" id="{F613B9A9-8823-4DB8-8700-9A7C041AB4E7}"/>
              </a:ext>
            </a:extLst>
          </p:cNvPr>
          <p:cNvSpPr txBox="1">
            <a:spLocks/>
          </p:cNvSpPr>
          <p:nvPr/>
        </p:nvSpPr>
        <p:spPr>
          <a:xfrm>
            <a:off x="1311965" y="179524"/>
            <a:ext cx="10469217" cy="9916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40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0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Times New Roman" panose="02020603050405020304" pitchFamily="18" charset="0"/>
              </a:rPr>
              <a:t>Сучасні</a:t>
            </a:r>
            <a:r>
              <a:rPr lang="ru-RU" sz="3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30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Times New Roman" panose="02020603050405020304" pitchFamily="18" charset="0"/>
              </a:rPr>
              <a:t>технології</a:t>
            </a:r>
            <a:r>
              <a:rPr lang="ru-RU" sz="3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30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Times New Roman" panose="02020603050405020304" pitchFamily="18" charset="0"/>
              </a:rPr>
              <a:t>навчання</a:t>
            </a:r>
            <a:r>
              <a:rPr lang="ru-RU" sz="3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Times New Roman" panose="02020603050405020304" pitchFamily="18" charset="0"/>
              </a:rPr>
              <a:t> як </a:t>
            </a:r>
            <a:r>
              <a:rPr lang="ru-RU" sz="30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Times New Roman" panose="02020603050405020304" pitchFamily="18" charset="0"/>
              </a:rPr>
              <a:t>засіб</a:t>
            </a:r>
            <a:r>
              <a:rPr lang="ru-RU" sz="3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30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Times New Roman" panose="02020603050405020304" pitchFamily="18" charset="0"/>
              </a:rPr>
              <a:t>реалізації</a:t>
            </a:r>
            <a:r>
              <a:rPr lang="ru-RU" sz="3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30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Times New Roman" panose="02020603050405020304" pitchFamily="18" charset="0"/>
              </a:rPr>
              <a:t>мотивації</a:t>
            </a:r>
            <a:r>
              <a:rPr lang="ru-RU" sz="3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Times New Roman" panose="02020603050405020304" pitchFamily="18" charset="0"/>
              </a:rPr>
              <a:t> та </a:t>
            </a:r>
            <a:r>
              <a:rPr lang="ru-RU" sz="30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Times New Roman" panose="02020603050405020304" pitchFamily="18" charset="0"/>
              </a:rPr>
              <a:t>активізації</a:t>
            </a:r>
            <a:r>
              <a:rPr lang="ru-RU" sz="3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30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Times New Roman" panose="02020603050405020304" pitchFamily="18" charset="0"/>
              </a:rPr>
              <a:t>навчальної</a:t>
            </a:r>
            <a:r>
              <a:rPr lang="ru-RU" sz="3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30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Times New Roman" panose="02020603050405020304" pitchFamily="18" charset="0"/>
              </a:rPr>
              <a:t>діяльності</a:t>
            </a:r>
            <a:r>
              <a:rPr lang="ru-RU" sz="3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30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Times New Roman" panose="02020603050405020304" pitchFamily="18" charset="0"/>
              </a:rPr>
              <a:t>здобувачів</a:t>
            </a:r>
            <a:r>
              <a:rPr lang="ru-RU" sz="3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30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Times New Roman" panose="02020603050405020304" pitchFamily="18" charset="0"/>
              </a:rPr>
              <a:t>професійної</a:t>
            </a:r>
            <a:r>
              <a:rPr lang="ru-RU" sz="3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3000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Times New Roman" panose="02020603050405020304" pitchFamily="18" charset="0"/>
              </a:rPr>
              <a:t>освіти</a:t>
            </a:r>
            <a:endParaRPr lang="ru-RU" sz="3000" b="1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  <a:ea typeface="Times New Roman" panose="02020603050405020304" pitchFamily="18" charset="0"/>
            </a:endParaRPr>
          </a:p>
          <a:p>
            <a:endParaRPr lang="uk-UA" sz="2800" dirty="0"/>
          </a:p>
        </p:txBody>
      </p:sp>
      <p:pic>
        <p:nvPicPr>
          <p:cNvPr id="9" name="Picture 2" descr="Дистанційне навчання як сучасна освітня технологія">
            <a:extLst>
              <a:ext uri="{FF2B5EF4-FFF2-40B4-BE49-F238E27FC236}">
                <a16:creationId xmlns:a16="http://schemas.microsoft.com/office/drawing/2014/main" id="{B68C6406-E223-4AEC-9EDE-3EC458ED2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678" y="1563698"/>
            <a:ext cx="3469505" cy="21085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46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51595"/>
            <a:ext cx="9601200" cy="1036850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kumimoji="0" lang="uk-UA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mbria" pitchFamily="18" charset="0"/>
                <a:ea typeface="+mj-ea"/>
                <a:cs typeface="+mj-cs"/>
              </a:rPr>
              <a:t>Мотивація як важливий компонент уроку</a:t>
            </a:r>
            <a:endParaRPr lang="uk-UA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2DD442-6368-4C3C-A4A5-138D91A5B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831736"/>
            <a:ext cx="5618518" cy="42737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A390EC-78FF-43E2-8AE9-77E74DF7A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1868" y="1831735"/>
            <a:ext cx="5519193" cy="42737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Стрелка: изогнутая вверх 4">
            <a:extLst>
              <a:ext uri="{FF2B5EF4-FFF2-40B4-BE49-F238E27FC236}">
                <a16:creationId xmlns:a16="http://schemas.microsoft.com/office/drawing/2014/main" id="{745F20C8-C2BF-405E-9FC8-8195D4892659}"/>
              </a:ext>
            </a:extLst>
          </p:cNvPr>
          <p:cNvSpPr/>
          <p:nvPr/>
        </p:nvSpPr>
        <p:spPr>
          <a:xfrm>
            <a:off x="5354198" y="6105461"/>
            <a:ext cx="1961002" cy="752539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72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Напрямок збуту, 16:9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309198_TF03431374" id="{DBF74B26-07EC-4F46-9C31-0E652DE3719F}" vid="{95C0BBFF-EC93-4429-8213-EEA2C1F5E177}"/>
    </a:ext>
  </a:extLst>
</a:theme>
</file>

<file path=ppt/theme/theme2.xml><?xml version="1.0" encoding="utf-8"?>
<a:theme xmlns:a="http://schemas.openxmlformats.org/drawingml/2006/main" name="Тема Offic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Презентація з напрямку бізнес-діяльності (широкоформатна)</Template>
  <TotalTime>1436</TotalTime>
  <Words>962</Words>
  <Application>Microsoft Office PowerPoint</Application>
  <PresentationFormat>Широкоэкранный</PresentationFormat>
  <Paragraphs>98</Paragraphs>
  <Slides>15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Book Antiqua</vt:lpstr>
      <vt:lpstr>Calibri</vt:lpstr>
      <vt:lpstr>Cambria</vt:lpstr>
      <vt:lpstr>Symbol</vt:lpstr>
      <vt:lpstr>Times New Roman</vt:lpstr>
      <vt:lpstr>Wingdings</vt:lpstr>
      <vt:lpstr>Напрямок збуту, 16:9</vt:lpstr>
      <vt:lpstr>Флеш-семінар  для педагогічних працівників машинобудівних та електротехнічних, будівельних та будівельно-монтажних професій, викладачів предмета «Охорона праці»</vt:lpstr>
      <vt:lpstr>  «Сучасні технології навчання як засіб реалізації мотивації та активізації навчальної діяльності здобувачів професійної освіти» </vt:lpstr>
      <vt:lpstr>Презентация PowerPoint</vt:lpstr>
      <vt:lpstr>  Про стан травматизму серед здобувачів освіти та працівників закладів освіти за 2022 рік Лист МОН № 1/3567-23 від 13.03.23 року </vt:lpstr>
      <vt:lpstr>Основними причинами нещасних випадків, як і у попередніх роках, є організаційні, які складають майже 71%.  Основною причиною виробничого травматизму залишається людський фактор.</vt:lpstr>
      <vt:lpstr>Презентация PowerPoint</vt:lpstr>
      <vt:lpstr>Макет для двох елементів вмісту з таблицею</vt:lpstr>
      <vt:lpstr>Презентация PowerPoint</vt:lpstr>
      <vt:lpstr>Мотивація як важливий компонент уроку</vt:lpstr>
      <vt:lpstr>Презентация PowerPoint</vt:lpstr>
      <vt:lpstr>Фактори, що сприяють формуванню внутрішньої мотивації навчальної діяльності:  </vt:lpstr>
      <vt:lpstr>Мотивація навчання</vt:lpstr>
      <vt:lpstr> Мотивація навчання на окремих етапах уроку </vt:lpstr>
      <vt:lpstr>З досвіду роботи викладача ДПТНЗ «ХАРКІВСЬКЕ ВИЩЕ ПРОФЕСІЙНЕ УЧИЛИЩЕ БУДІВНИЦТВА») БУКЛЕТ</vt:lpstr>
      <vt:lpstr>ДЯКУЄМО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Макет заголовка із зображенням</dc:title>
  <dc:creator>Olena Didenko</dc:creator>
  <cp:lastModifiedBy>User</cp:lastModifiedBy>
  <cp:revision>52</cp:revision>
  <dcterms:created xsi:type="dcterms:W3CDTF">2023-03-13T12:38:45Z</dcterms:created>
  <dcterms:modified xsi:type="dcterms:W3CDTF">2023-04-28T17:45:47Z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