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FC"/>
    <a:srgbClr val="FDF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9CF9C-8D51-4CD4-81ED-E233A6448C31}" v="96" dt="2023-04-11T21:59:52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32DFF-52A5-5D4F-C4BB-6C4349A3E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71E3B74-0DF1-8669-F520-941A01E39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897604-7A39-D592-255D-E3951B32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04A015D-47E1-B0A3-F851-5ED04281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3E52477-29E7-80C4-59AE-302EF646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97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6D91E-A3AB-0DDD-89F3-65206670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205BC19-7D1D-2027-F2FF-4D8030B17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064E714-A208-5940-18FF-10DFA061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C60328-90D9-0B8C-B26F-50CFE773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9B28D21-6643-F064-0963-3A4D57A6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644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0C3B021-3F5C-2B8C-B218-3183C2256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FAE7398-62FF-E82A-55F5-43A43BB0A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10F453A-BD80-F0B5-B434-2B75776A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AAA0DB-CAB6-9C94-156C-0BB9B69C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E0A3B21-4EE2-C17A-FE18-69BD6DAE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31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59D4A-237B-0986-6636-63B17792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5800BA-42F9-1801-3102-FD6930C7A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492134-235E-1C0D-E0B9-747FAC11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3364D1-175F-1E06-33DF-108F8296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E7AE4FE-6008-6A44-ACA3-D2A91BDE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56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AFA55-E262-47A2-2070-2A9FD108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C751D07-34E4-2963-7C49-DE8FB1D66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4986ACB-1A40-32C0-1079-979DB620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8D71DF6-A7A4-3EE2-6171-15192232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977F43-4978-FA67-591B-AD3924FD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6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8E8BC-8B7E-8691-A6B4-2D107F99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9DD9F4-34A3-8FF0-F9CB-8DFE506BD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69AE709-FCE7-B109-838F-75B3447F8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8546AFE-DCBC-CE17-D841-BBAF77DE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B1EBF29-4CF8-2C50-A342-307CAC8F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FD48A76-AF8D-26CF-7BC6-AA9BE15E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47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7B43E-EDB1-2B01-E51B-C13948B1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0C4C0DA-FF29-3098-3435-BEDAF6AFC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0BBD903-9174-8F3C-1E9F-F3EFE8120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307EF7A-1766-680D-FE37-DD558AA65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97F445E-94FB-62CD-F285-9D8C588B1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6468911-0C47-BEE4-7C79-6D99336C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795FD47-9FBB-0F0D-0243-FC73CAEB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FC2DBB5-AFF7-F9CE-A4C5-4FBC5DBE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82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0817-76D4-EA11-2442-63624AD8F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1DA10E7-90EC-4FEE-BB45-D8D9862B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2B70354-6F78-B23E-55A0-28BB5926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888F0F4-E5B2-0C03-3C17-87026917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22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6FCAB91-BFC4-9A8B-ACA8-D0BB347F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B23647E-29A0-1846-11E1-75A992F2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889E731-BCDE-6DB1-37AB-C9CE91AE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886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1863C-4158-8ABE-A476-E63B66A4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C03C3F-D287-0B57-60A5-916B81644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0FEA34F-8D83-2DD0-2042-7C3A0B15D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042CD12-6D88-3DC7-16E2-B23B900E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D50AA3B-A803-5C6B-CDD0-F6ED2854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25C825-9230-95B4-EE27-090B67AF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80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9282-8467-B4BA-0482-F65ED4BE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8CDFCAA-6ECA-E664-A700-A8F8531F4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5D8AA56-EBAB-5687-ED01-50C265990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D255CA3-AE7B-E1BC-68DF-49028CBB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AC73AC1-A3E9-55A8-963E-CC6D95B1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FD47EF8-BDBC-452D-7A0F-0D13F078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198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762F9BD-1851-B45E-B95C-051B65F5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9FA378F-36B2-084A-C698-31792F851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36BBE4E-5D13-A9FE-D779-EE9DFD9AA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1254-21A6-434E-AA55-1FB1371DEA49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62A32E-FE58-A736-7AE2-5F0D64ADA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A3E36B3-142C-F492-242C-CBCBA24D0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A645-9E9B-4B65-B4ED-1BB1FE6C04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16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увати 4">
            <a:extLst>
              <a:ext uri="{FF2B5EF4-FFF2-40B4-BE49-F238E27FC236}">
                <a16:creationId xmlns:a16="http://schemas.microsoft.com/office/drawing/2014/main" id="{0B4EDB03-32EE-7B2A-B389-3DEEB8F948C6}"/>
              </a:ext>
            </a:extLst>
          </p:cNvPr>
          <p:cNvGrpSpPr/>
          <p:nvPr/>
        </p:nvGrpSpPr>
        <p:grpSpPr>
          <a:xfrm>
            <a:off x="0" y="0"/>
            <a:ext cx="12191999" cy="6857999"/>
            <a:chOff x="0" y="0"/>
            <a:chExt cx="12191999" cy="685799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71647066-EEFA-9D0D-515A-124D258E0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1999" cy="6857999"/>
            </a:xfrm>
            <a:prstGeom prst="rect">
              <a:avLst/>
            </a:prstGeom>
          </p:spPr>
        </p:pic>
        <p:sp>
          <p:nvSpPr>
            <p:cNvPr id="4" name="Прямокутник 3">
              <a:extLst>
                <a:ext uri="{FF2B5EF4-FFF2-40B4-BE49-F238E27FC236}">
                  <a16:creationId xmlns:a16="http://schemas.microsoft.com/office/drawing/2014/main" id="{AAC2F122-E354-5BB9-6163-EA601B6FE19C}"/>
                </a:ext>
              </a:extLst>
            </p:cNvPr>
            <p:cNvSpPr/>
            <p:nvPr/>
          </p:nvSpPr>
          <p:spPr>
            <a:xfrm>
              <a:off x="2740056" y="616304"/>
              <a:ext cx="6711885" cy="2894028"/>
            </a:xfrm>
            <a:prstGeom prst="rect">
              <a:avLst/>
            </a:prstGeom>
            <a:solidFill>
              <a:srgbClr val="FFF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A034C9B-B4E4-50EC-DFBC-BE4136F6A94C}"/>
              </a:ext>
            </a:extLst>
          </p:cNvPr>
          <p:cNvSpPr txBox="1"/>
          <p:nvPr/>
        </p:nvSpPr>
        <p:spPr>
          <a:xfrm>
            <a:off x="1555423" y="1177675"/>
            <a:ext cx="93608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Важливість проведення лабораторних і практичних робіт при вивченні предметів «Фізика» та «Електротехніка з основами промислової електроніки»</a:t>
            </a:r>
            <a:endParaRPr lang="uk-UA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Google Shape;95;p13">
            <a:extLst>
              <a:ext uri="{FF2B5EF4-FFF2-40B4-BE49-F238E27FC236}">
                <a16:creationId xmlns:a16="http://schemas.microsoft.com/office/drawing/2014/main" id="{D29A9523-1CD8-2B15-E828-FFB26CF1CC3E}"/>
              </a:ext>
            </a:extLst>
          </p:cNvPr>
          <p:cNvPicPr preferRelativeResize="0"/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311003" y="304153"/>
            <a:ext cx="157162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6A6739-6E1F-1480-CFBE-6BDB5B9ED2B1}"/>
              </a:ext>
            </a:extLst>
          </p:cNvPr>
          <p:cNvSpPr txBox="1"/>
          <p:nvPr/>
        </p:nvSpPr>
        <p:spPr>
          <a:xfrm>
            <a:off x="1659118" y="358005"/>
            <a:ext cx="925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err="1"/>
              <a:t>Люботинський</a:t>
            </a:r>
            <a:r>
              <a:rPr lang="uk-UA" sz="2400" i="1" dirty="0"/>
              <a:t> професійний ліцей залізничного транспорту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9AFEFE-B5E0-4F40-6CAE-648A544D9EE3}"/>
              </a:ext>
            </a:extLst>
          </p:cNvPr>
          <p:cNvSpPr txBox="1"/>
          <p:nvPr/>
        </p:nvSpPr>
        <p:spPr>
          <a:xfrm>
            <a:off x="4751109" y="3768631"/>
            <a:ext cx="477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/>
              <a:t>Викладач: Катерина ГОВОР</a:t>
            </a:r>
          </a:p>
        </p:txBody>
      </p:sp>
    </p:spTree>
    <p:extLst>
      <p:ext uri="{BB962C8B-B14F-4D97-AF65-F5344CB8AC3E}">
        <p14:creationId xmlns:p14="http://schemas.microsoft.com/office/powerpoint/2010/main" val="43687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652E86B3-1AA3-76A4-97BA-568D55D2944A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50829" y="146779"/>
            <a:ext cx="157162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30EAD-C7CF-C326-D7F1-97251A392DDB}"/>
              </a:ext>
            </a:extLst>
          </p:cNvPr>
          <p:cNvSpPr txBox="1"/>
          <p:nvPr/>
        </p:nvSpPr>
        <p:spPr>
          <a:xfrm>
            <a:off x="4609707" y="558677"/>
            <a:ext cx="7224156" cy="1166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 і спостереження — це найбільші джерела мудрості, доступ до яких відкритий для кожної людини.</a:t>
            </a:r>
            <a:endParaRPr lang="uk-UA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Ченнінг</a:t>
            </a: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У.</a:t>
            </a:r>
            <a:endParaRPr lang="uk-UA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Чорнянська загальноосвітня школа I-IIIст - Фізика">
            <a:extLst>
              <a:ext uri="{FF2B5EF4-FFF2-40B4-BE49-F238E27FC236}">
                <a16:creationId xmlns:a16="http://schemas.microsoft.com/office/drawing/2014/main" id="{DFF3547F-1139-B0C1-DD43-21B0B19CC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205" y="4973901"/>
            <a:ext cx="1884099" cy="188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B5E8D212-C1CF-F60F-FCF0-367C0D8C243A}"/>
              </a:ext>
            </a:extLst>
          </p:cNvPr>
          <p:cNvSpPr/>
          <p:nvPr/>
        </p:nvSpPr>
        <p:spPr>
          <a:xfrm>
            <a:off x="207390" y="2202338"/>
            <a:ext cx="3764604" cy="24533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ЕЛЕКТРОТЕХНІКА З ОСНОВАМИ ПРОМИСЛОВОЇ ЕЛЕКТРОНІКИ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65D88-9272-88C3-868D-2FAEB72E49D7}"/>
              </a:ext>
            </a:extLst>
          </p:cNvPr>
          <p:cNvSpPr txBox="1"/>
          <p:nvPr/>
        </p:nvSpPr>
        <p:spPr>
          <a:xfrm>
            <a:off x="4072379" y="2111579"/>
            <a:ext cx="7572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«Слюсар з ремонту рухомого складу» – 6 годин лабораторних робіт</a:t>
            </a:r>
          </a:p>
          <a:p>
            <a:endParaRPr lang="uk-UA" sz="2000" dirty="0"/>
          </a:p>
          <a:p>
            <a:r>
              <a:rPr lang="uk-UA" sz="2000" dirty="0"/>
              <a:t>«Помічник машиніста тепловоза» - 4 години лабораторних робіт</a:t>
            </a:r>
          </a:p>
          <a:p>
            <a:endParaRPr lang="uk-UA" sz="2000" dirty="0"/>
          </a:p>
          <a:p>
            <a:r>
              <a:rPr lang="uk-UA" sz="2000" dirty="0"/>
              <a:t>«Помічник машиніста електровоза» – 18 годин лабораторних робіт</a:t>
            </a:r>
          </a:p>
          <a:p>
            <a:endParaRPr lang="uk-UA" sz="2000" dirty="0"/>
          </a:p>
          <a:p>
            <a:r>
              <a:rPr lang="uk-UA" sz="2000" dirty="0"/>
              <a:t>«Помічник машиніста електровоза» – 6 годин лабораторних робіт</a:t>
            </a:r>
          </a:p>
          <a:p>
            <a:endParaRPr lang="uk-UA" sz="2000" dirty="0"/>
          </a:p>
          <a:p>
            <a:r>
              <a:rPr lang="uk-UA" sz="2000" dirty="0"/>
              <a:t>«Провідник пасажирського вагона» – 5 годин лабораторних робіт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30B97FD-7E7A-2875-F005-12DD0386AC8E}"/>
              </a:ext>
            </a:extLst>
          </p:cNvPr>
          <p:cNvSpPr/>
          <p:nvPr/>
        </p:nvSpPr>
        <p:spPr>
          <a:xfrm>
            <a:off x="150829" y="2202338"/>
            <a:ext cx="3764604" cy="24533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ЕЛЕКТРОТЕХНІКА З ОСНОВАМИ ПРОМИСЛОВОЇ ЕЛЕКТРОНІКИ</a:t>
            </a:r>
          </a:p>
        </p:txBody>
      </p:sp>
    </p:spTree>
    <p:extLst>
      <p:ext uri="{BB962C8B-B14F-4D97-AF65-F5344CB8AC3E}">
        <p14:creationId xmlns:p14="http://schemas.microsoft.com/office/powerpoint/2010/main" val="116217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652E86B3-1AA3-76A4-97BA-568D55D2944A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311003" y="304153"/>
            <a:ext cx="157162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30EAD-C7CF-C326-D7F1-97251A392DDB}"/>
              </a:ext>
            </a:extLst>
          </p:cNvPr>
          <p:cNvSpPr txBox="1"/>
          <p:nvPr/>
        </p:nvSpPr>
        <p:spPr>
          <a:xfrm>
            <a:off x="4656841" y="304153"/>
            <a:ext cx="7224156" cy="1166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 і спостереження — це найбільші джерела мудрості, доступ до яких відкритий для кожної людини.</a:t>
            </a:r>
            <a:endParaRPr lang="uk-UA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Ченнінг</a:t>
            </a:r>
            <a:r>
              <a:rPr lang="uk-UA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У.</a:t>
            </a:r>
            <a:endParaRPr lang="uk-UA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Чорнянська загальноосвітня школа I-IIIст - Фізика">
            <a:extLst>
              <a:ext uri="{FF2B5EF4-FFF2-40B4-BE49-F238E27FC236}">
                <a16:creationId xmlns:a16="http://schemas.microsoft.com/office/drawing/2014/main" id="{DFF3547F-1139-B0C1-DD43-21B0B19CC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010" y="461049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F9C57A8D-B243-D0D7-B106-D5578F6815C8}"/>
              </a:ext>
            </a:extLst>
          </p:cNvPr>
          <p:cNvSpPr/>
          <p:nvPr/>
        </p:nvSpPr>
        <p:spPr>
          <a:xfrm>
            <a:off x="113122" y="2032656"/>
            <a:ext cx="3764604" cy="24533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ФІЗИКА І АСТРОНОМІЯ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813488-8217-43AF-F2A5-0119D25D7829}"/>
              </a:ext>
            </a:extLst>
          </p:cNvPr>
          <p:cNvSpPr txBox="1"/>
          <p:nvPr/>
        </p:nvSpPr>
        <p:spPr>
          <a:xfrm>
            <a:off x="4062953" y="2139885"/>
            <a:ext cx="7818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І курс -  5 годин лабораторних робіт, 2 години лабораторного практикуму;</a:t>
            </a:r>
          </a:p>
          <a:p>
            <a:endParaRPr lang="uk-UA" sz="2400" dirty="0"/>
          </a:p>
          <a:p>
            <a:r>
              <a:rPr lang="uk-UA" sz="2400" dirty="0"/>
              <a:t>ІІ курс – 5 лабораторних робіт, 6 годин лабораторного практикуму;</a:t>
            </a:r>
          </a:p>
          <a:p>
            <a:endParaRPr lang="uk-UA" sz="2400" dirty="0"/>
          </a:p>
          <a:p>
            <a:r>
              <a:rPr lang="uk-UA" sz="2400" dirty="0"/>
              <a:t>ІІІ курс -  3 години лабораторних робіт, 4 години лабораторного практикуму</a:t>
            </a:r>
          </a:p>
        </p:txBody>
      </p:sp>
    </p:spTree>
    <p:extLst>
      <p:ext uri="{BB962C8B-B14F-4D97-AF65-F5344CB8AC3E}">
        <p14:creationId xmlns:p14="http://schemas.microsoft.com/office/powerpoint/2010/main" val="420535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93426" y="5010366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BCA34F-50FE-BE06-AAD0-433E69EE6D1D}"/>
              </a:ext>
            </a:extLst>
          </p:cNvPr>
          <p:cNvSpPr/>
          <p:nvPr/>
        </p:nvSpPr>
        <p:spPr>
          <a:xfrm>
            <a:off x="1852877" y="400773"/>
            <a:ext cx="100440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 ПОТРІБНІ ЛАБОРАТОРНІ РОБОТИ?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6D87E5-2F58-68EE-A06E-42D9D025D5D2}"/>
              </a:ext>
            </a:extLst>
          </p:cNvPr>
          <p:cNvSpPr txBox="1"/>
          <p:nvPr/>
        </p:nvSpPr>
        <p:spPr>
          <a:xfrm>
            <a:off x="393426" y="1774268"/>
            <a:ext cx="112581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u="sng" dirty="0"/>
              <a:t>Лабораторна робота </a:t>
            </a:r>
            <a:r>
              <a:rPr lang="uk-UA" sz="2400" dirty="0"/>
              <a:t>– це форма навчального заняття, при якому здобувач/здобувачка освіти під керівництвом викладача особисто проводить натурні або імітаційні експерименти з метою практичного підтвердження окремих теоретичних положень навчальної дисципліни. При цьому він набуває навичок у роботі з лабораторним устаткуванням, обладнанням, обчислювальною технікою, вимірювальною апаратурою, методикою експериментальних досліджень у конкретній галузі.</a:t>
            </a:r>
          </a:p>
        </p:txBody>
      </p:sp>
    </p:spTree>
    <p:extLst>
      <p:ext uri="{BB962C8B-B14F-4D97-AF65-F5344CB8AC3E}">
        <p14:creationId xmlns:p14="http://schemas.microsoft.com/office/powerpoint/2010/main" val="412846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93426" y="5010366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BCA34F-50FE-BE06-AAD0-433E69EE6D1D}"/>
              </a:ext>
            </a:extLst>
          </p:cNvPr>
          <p:cNvSpPr/>
          <p:nvPr/>
        </p:nvSpPr>
        <p:spPr>
          <a:xfrm>
            <a:off x="1852877" y="400773"/>
            <a:ext cx="100440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 ПОТРІБНІ ЛАБОРАТОРНІ РОБОТИ?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8BAA8-4157-32F6-FE76-ED5EBC11D329}"/>
              </a:ext>
            </a:extLst>
          </p:cNvPr>
          <p:cNvSpPr txBox="1"/>
          <p:nvPr/>
        </p:nvSpPr>
        <p:spPr>
          <a:xfrm>
            <a:off x="716438" y="1994626"/>
            <a:ext cx="111805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 fontAlgn="base"/>
            <a:r>
              <a:rPr lang="uk-UA" sz="2400" b="1" u="sng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Лабораторна робота </a:t>
            </a:r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- органічна частина навчально-виховного процесу. Вона безпосередньо пов'язана з: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Wingdings" panose="05000000000000000000" pitchFamily="2" charset="2"/>
              <a:buChar char=""/>
            </a:pPr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навчальним експериментом,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Wingdings" panose="05000000000000000000" pitchFamily="2" charset="2"/>
              <a:buChar char=""/>
            </a:pPr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дослідами,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Wingdings" panose="05000000000000000000" pitchFamily="2" charset="2"/>
              <a:buChar char=""/>
            </a:pPr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виконанням домашніх експериментальних завдань,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r>
              <a:rPr lang="uk-UA" sz="2400" dirty="0">
                <a:solidFill>
                  <a:srgbClr val="35353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розв'язуванням задач з використанням спостережень і дослідів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7101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93426" y="5010366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BCA34F-50FE-BE06-AAD0-433E69EE6D1D}"/>
              </a:ext>
            </a:extLst>
          </p:cNvPr>
          <p:cNvSpPr/>
          <p:nvPr/>
        </p:nvSpPr>
        <p:spPr>
          <a:xfrm>
            <a:off x="1580722" y="400773"/>
            <a:ext cx="105884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ОСНОВНА ЗАДАЧА ЛАБОРАТОРНИХ РОБІТ: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DA5769-481B-EEAA-80FB-A40D5DB3BB42}"/>
              </a:ext>
            </a:extLst>
          </p:cNvPr>
          <p:cNvSpPr txBox="1"/>
          <p:nvPr/>
        </p:nvSpPr>
        <p:spPr>
          <a:xfrm>
            <a:off x="490194" y="1724748"/>
            <a:ext cx="1126503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1) формування навичок критичного, творчого, наукового мислення здобувачів освіти;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2) підвищення зацікавленості вивченні дисципліни;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3) удосконалення вмінь та навичок практичної роботи з інформаційними технологіями;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4) удосконалення навичок пошукової діяльності, умінь роботи з даними та сервісами глобальної мережі;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5) уміння організовувати власну діяльність;</a:t>
            </a:r>
            <a:endParaRPr lang="uk-UA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0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39605" y="5213584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BCA34F-50FE-BE06-AAD0-433E69EE6D1D}"/>
              </a:ext>
            </a:extLst>
          </p:cNvPr>
          <p:cNvSpPr/>
          <p:nvPr/>
        </p:nvSpPr>
        <p:spPr>
          <a:xfrm>
            <a:off x="1580722" y="400773"/>
            <a:ext cx="105884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ОСНОВНА ЗАДАЧА ЛАБОРАТОРНИХ РОБІТ: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42D7A-C132-97A1-443E-90C98B5F9B9C}"/>
              </a:ext>
            </a:extLst>
          </p:cNvPr>
          <p:cNvSpPr txBox="1"/>
          <p:nvPr/>
        </p:nvSpPr>
        <p:spPr>
          <a:xfrm>
            <a:off x="180600" y="1427932"/>
            <a:ext cx="1182155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6) розвиток ініціативності, креативності здобувачів освіти;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7) завдання мають спонукати до дослідницької роботи й застосування отриманих знань та досвіду практичної діяльності;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8) рекомендовано міжпредметний характер завдань із метою демонстрації взаємозв’язків між шкільними дисциплінами та науками в цілому;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9) керування процесом здійснює викладач, пропонує на початку практикуму інструкцію в роздрукованому або електронному вигляді та надалі надає можливість виконати дії учням самостійно;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indent="304800" algn="just" fontAlgn="base"/>
            <a:r>
              <a:rPr lang="uk-UA" sz="24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10) лабораторні роботи виконують також і профорієнтаційну функцію, оскільки здобувач освіти оцінює майбутню професійну діяльність.</a:t>
            </a:r>
            <a:endParaRPr lang="uk-UA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1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39605" y="5213584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BCA34F-50FE-BE06-AAD0-433E69EE6D1D}"/>
              </a:ext>
            </a:extLst>
          </p:cNvPr>
          <p:cNvSpPr/>
          <p:nvPr/>
        </p:nvSpPr>
        <p:spPr>
          <a:xfrm>
            <a:off x="3400521" y="301025"/>
            <a:ext cx="67297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ЯКЕ РІШЕННЯ ПРОБЛЕМИ?</a:t>
            </a:r>
          </a:p>
        </p:txBody>
      </p:sp>
      <p:pic>
        <p:nvPicPr>
          <p:cNvPr id="4098" name="Picture 2" descr="Stem Stock Illustration - Download Image Now - STEM - Topic, Science,  Mathematics - iStock">
            <a:extLst>
              <a:ext uri="{FF2B5EF4-FFF2-40B4-BE49-F238E27FC236}">
                <a16:creationId xmlns:a16="http://schemas.microsoft.com/office/drawing/2014/main" id="{2E2AFC4C-4761-EA3C-FFFC-EEE92DABC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05" y="1821488"/>
            <a:ext cx="9690755" cy="246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86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5;p13">
            <a:extLst>
              <a:ext uri="{FF2B5EF4-FFF2-40B4-BE49-F238E27FC236}">
                <a16:creationId xmlns:a16="http://schemas.microsoft.com/office/drawing/2014/main" id="{B7CF4392-8FA8-8D63-4DCE-A2AFE0E0C235}"/>
              </a:ext>
            </a:extLst>
          </p:cNvPr>
          <p:cNvPicPr preferRelativeResize="0"/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</a:blip>
          <a:srcRect/>
          <a:stretch/>
        </p:blipFill>
        <p:spPr>
          <a:xfrm>
            <a:off x="180600" y="196293"/>
            <a:ext cx="1571625" cy="1323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увати 3">
            <a:extLst>
              <a:ext uri="{FF2B5EF4-FFF2-40B4-BE49-F238E27FC236}">
                <a16:creationId xmlns:a16="http://schemas.microsoft.com/office/drawing/2014/main" id="{37B933AE-23FE-DB8C-CC20-2D13A020068E}"/>
              </a:ext>
            </a:extLst>
          </p:cNvPr>
          <p:cNvGrpSpPr/>
          <p:nvPr/>
        </p:nvGrpSpPr>
        <p:grpSpPr>
          <a:xfrm>
            <a:off x="339605" y="5213584"/>
            <a:ext cx="11503547" cy="1518246"/>
            <a:chOff x="0" y="4966257"/>
            <a:chExt cx="11503547" cy="1695450"/>
          </a:xfrm>
        </p:grpSpPr>
        <p:pic>
          <p:nvPicPr>
            <p:cNvPr id="3074" name="Picture 2" descr="Протоколи лабораторних робіт з курсу загальної фізики">
              <a:extLst>
                <a:ext uri="{FF2B5EF4-FFF2-40B4-BE49-F238E27FC236}">
                  <a16:creationId xmlns:a16="http://schemas.microsoft.com/office/drawing/2014/main" id="{0F33A4FF-D3B0-828D-14E1-6B8EC106F7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66257"/>
              <a:ext cx="3060916" cy="169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C1F620C7-BC70-A04C-B500-AED187F0FE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190" y="5161518"/>
              <a:ext cx="4574357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клипарт наука на прозрачном фоне: 2 тыс изображений найдено в Яндекс  Картинках">
              <a:extLst>
                <a:ext uri="{FF2B5EF4-FFF2-40B4-BE49-F238E27FC236}">
                  <a16:creationId xmlns:a16="http://schemas.microsoft.com/office/drawing/2014/main" id="{4CC29AD2-E730-210A-B7FB-73E2AF8D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0F0F0"/>
                </a:clrFrom>
                <a:clrTo>
                  <a:srgbClr val="F0F0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357" y="5028169"/>
              <a:ext cx="3127392" cy="157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4" name="Picture 4" descr="Тренінг з питань гендерної рівності для журналіст_ок | Громадський Простір">
            <a:extLst>
              <a:ext uri="{FF2B5EF4-FFF2-40B4-BE49-F238E27FC236}">
                <a16:creationId xmlns:a16="http://schemas.microsoft.com/office/drawing/2014/main" id="{FAE8A695-A8C7-86FA-D488-272CEF273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1" y="1217178"/>
            <a:ext cx="9898144" cy="399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240C422-6D92-DAB0-B954-7E166D9338C3}"/>
              </a:ext>
            </a:extLst>
          </p:cNvPr>
          <p:cNvSpPr/>
          <p:nvPr/>
        </p:nvSpPr>
        <p:spPr>
          <a:xfrm>
            <a:off x="4006632" y="253258"/>
            <a:ext cx="3910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ДАЛІ БУДЕ…</a:t>
            </a:r>
          </a:p>
        </p:txBody>
      </p:sp>
    </p:spTree>
    <p:extLst>
      <p:ext uri="{BB962C8B-B14F-4D97-AF65-F5344CB8AC3E}">
        <p14:creationId xmlns:p14="http://schemas.microsoft.com/office/powerpoint/2010/main" val="4141503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430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Катерина Говор</dc:creator>
  <cp:lastModifiedBy>User</cp:lastModifiedBy>
  <cp:revision>2</cp:revision>
  <dcterms:created xsi:type="dcterms:W3CDTF">2023-04-11T20:01:45Z</dcterms:created>
  <dcterms:modified xsi:type="dcterms:W3CDTF">2023-04-13T07:25:32Z</dcterms:modified>
</cp:coreProperties>
</file>