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handoutMasterIdLst>
    <p:handoutMasterId r:id="rId28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4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6170" cy="456898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6" rIns="78903" bIns="39456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2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3881792" y="0"/>
            <a:ext cx="2976170" cy="456898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6" rIns="78903" bIns="39456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2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8686955"/>
            <a:ext cx="2976170" cy="456898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6" rIns="78903" bIns="39456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2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3881792" y="8686955"/>
            <a:ext cx="2976170" cy="456898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6" rIns="78903" bIns="39456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D24DC4-1538-4C99-BC89-C4E66B5AE385}" type="slidenum">
              <a:t>‹#›</a:t>
            </a:fld>
            <a:endParaRPr lang="uk-UA" sz="12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01220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uk-UA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3878A398-13BA-4C05-9CEF-D129300D82F9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7283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uk-UA" sz="2000" b="0" i="0" u="none" strike="noStrike" kern="1200" cap="none" spc="0" baseline="0">
        <a:solidFill>
          <a:srgbClr val="000000"/>
        </a:solidFill>
        <a:uFillTx/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B86C16-6C1A-49DA-8DC2-15779E300F1D}" type="slidenum">
              <a:t>1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E66D3DC-AEE7-404C-BD96-C2E0488B2D09}" type="slidenum">
              <a:t>10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D1DCFA6-3157-46CB-BD4E-73ADCA703ECB}" type="slidenum">
              <a:t>11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3C7B534-39C1-44C8-962F-37BAE6567A78}" type="slidenum">
              <a:t>12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EEC6EEC-C60E-4487-9A23-7B287FC727BA}" type="slidenum">
              <a:t>13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78592AD-13F6-4FFB-9D84-40436C37B8CE}" type="slidenum">
              <a:t>14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3C6EBDC-B093-4A0E-AC1A-5F2EFEF7D312}" type="slidenum">
              <a:t>15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2185647-489F-4420-AC56-DF0E2DC83509}" type="slidenum">
              <a:t>16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C27DB12-93E6-4B14-9059-9195EFA82314}" type="slidenum">
              <a:t>17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0994B35-00CA-4145-BC0B-71B742BEB260}" type="slidenum">
              <a:t>18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DFF8FA7-9A4E-4A9A-B753-5C80FB125255}" type="slidenum">
              <a:t>19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5436D53-8EDD-4CC4-85F2-3586D9E7A5F3}" type="slidenum">
              <a:t>2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5E0F560-E88B-4313-8A30-8ABA0A9E7040}" type="slidenum">
              <a:t>20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AAC685-524C-4801-A3C8-80D3706EF76F}" type="slidenum">
              <a:t>21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A0ABF64-2DC7-4091-AF26-D9B22496B115}" type="slidenum">
              <a:t>22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3884755" y="8685364"/>
            <a:ext cx="2971443" cy="45684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296C86-12DA-44F0-8B66-18B74A6F7308}" type="slidenum">
              <a:t>23</a:t>
            </a:fld>
            <a:endParaRPr lang="uk-UA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02CE580-56C2-456E-A95D-4AD94F220563}" type="slidenum">
              <a:t>23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5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043" cy="4114443"/>
          </a:xfrm>
        </p:spPr>
        <p:txBody>
          <a:bodyPr lIns="90004" tIns="44997" rIns="90004" bIns="4499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3884755" y="8685364"/>
            <a:ext cx="2971443" cy="45684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BF681B-0A46-4405-A8F4-9ACE74D23BC2}" type="slidenum">
              <a:t>24</a:t>
            </a:fld>
            <a:endParaRPr lang="uk-UA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2D6EA6B-DCF1-4FE1-A4B6-4B322A1042B9}" type="slidenum">
              <a:t>24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5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043" cy="4114443"/>
          </a:xfrm>
        </p:spPr>
        <p:txBody>
          <a:bodyPr lIns="90004" tIns="44997" rIns="90004" bIns="4499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1DF0478-F5AA-4D33-96F6-64F98A54C300}" type="slidenum">
              <a:t>3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3D3E1EC-4140-4A68-93EC-08C1B083ABDB}" type="slidenum">
              <a:t>4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00D556B-F52A-45AF-9478-0FED4B681434}" type="slidenum">
              <a:t>5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E40FF6A-44C1-465A-B440-C89B178BAC57}" type="slidenum">
              <a:t>6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D131A7F-019C-4E79-AEBB-CE147FC2210A}" type="slidenum">
              <a:t>7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E5C3D46-A80A-4CC9-BD7B-821528707A92}" type="slidenum">
              <a:t>8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A7CF5FD-3095-4838-AAD7-F6F502CDDCA2}" type="slidenum">
              <a:t>9</a:t>
            </a:fld>
            <a:endParaRPr lang="uk-UA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algn="ctr">
              <a:buNone/>
              <a:defRPr sz="2400"/>
            </a:lvl1pPr>
          </a:lstStyle>
          <a:p>
            <a:pPr lvl="0"/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3D5E76-FE16-45DB-BD60-D1D5F21964CD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CD1EDC-56CA-4F91-B10F-CDE3DBBE0173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768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F74D7F-553E-43A5-96F9-55D9E1D61694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7DB268-8B1D-4B4A-8A85-DE78D09F3029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47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629400" y="704846"/>
            <a:ext cx="2057400" cy="5619746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7200" y="704846"/>
            <a:ext cx="6019796" cy="5619746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07F715-06D3-4CE3-9B8A-51B1AF98F9C8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743619-B882-44A9-BDD8-B9BA44E1C451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02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008CED-1052-412D-990F-4F5E20679B90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B85DAD-3DEB-401C-A10A-F8BC63448597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482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39BED8-C5FD-477B-A2AC-7CE41D258899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73E365-9C10-42DF-8A33-8403D5AC41A8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7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ED1BE8-9AAA-4557-99DA-DCA92DF6F74A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FE3B3D-BBCC-45D4-BFC7-408D842642B4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238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457200" y="1604964"/>
            <a:ext cx="4038603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4648196" y="1604964"/>
            <a:ext cx="4038603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179FAD-F607-4EA3-9375-CDAA54A9E850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E822FB-ECB0-411A-869F-B315345306D5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863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630241" y="2505071"/>
            <a:ext cx="386873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791" cy="823910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79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E1BD11-B2A7-4B3A-AC65-4C00F64170CB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8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D98F5B-0526-488C-9CB3-42E79F56E97A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742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67F9A0-FFE3-47CF-85E8-B07463F37AB9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AC7631-C25D-4D44-A579-1476C96EC457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344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269105-40BE-492B-BAD2-E7F217E28E64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25DCA8-D15A-4AEC-8B7D-C96B737440F5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880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1ABDD6-FEC3-4874-8FA4-9ECA89B75244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EF74EB-167C-45B2-940A-9F2E5F2E24AB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531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07C4F4-3F00-4FCA-ACDD-7AD5609808EF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F25EC3-280E-46C4-A619-835EFD6B998E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0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B3C55C-3671-44A1-9D48-87A0A54EF902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D1CA3C-2FAB-49F8-988F-F8B786AA7EB9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974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8389BB-E2A8-4C14-B5FC-B37CE5AC5A26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C385EA-5026-4442-B689-FAB2CE523722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7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629400" y="273048"/>
            <a:ext cx="2057400" cy="585787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3048"/>
            <a:ext cx="6019796" cy="585787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3EACF3-643E-4CA5-8934-BE8A3D730EBA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1396AB-AD13-48A5-9236-6AC2E618B7BC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263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A8D058-DB45-4B39-B653-C96E94B29B33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6E0A4E-A7C8-467E-993E-0E59D3C8B6F1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425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457200" y="1935163"/>
            <a:ext cx="4038603" cy="43894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4648196" y="1935163"/>
            <a:ext cx="4038603" cy="43894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ABF8A0-BCB1-48E5-8DAC-27319FD5B0ED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8C4177-4082-4960-9DA7-2A4AED4C759E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6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</p:spPr>
        <p:txBody>
          <a:bodyPr anchor="b"/>
          <a:lstStyle>
            <a:lvl1pPr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630241" y="2505071"/>
            <a:ext cx="386873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791" cy="823910"/>
          </a:xfrm>
        </p:spPr>
        <p:txBody>
          <a:bodyPr anchor="b"/>
          <a:lstStyle>
            <a:lvl1pPr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79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FF6C16-8885-4FD3-9DA5-1BBA573D5D56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8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067166-E8F2-4F3E-B118-8A328401152C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511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DFF8DA-200C-487B-B5BD-0CB5B2744949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C7B122-6A06-45BD-A678-0EDF17E959B5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42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11C230-B33B-4477-AE46-161D21390410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7D671C-915B-4B5B-BAF3-DC696A56EF9C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065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A271F3-A54B-4B17-A00E-4B29BD1F62BE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3B12E2-70B6-4012-B5DD-0C08FAE28EC9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50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BAD09F-9164-43EA-832C-BD75CE05FCF2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181C21-B86D-4D61-906C-3BA815A56274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16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-9363" y="-7196"/>
            <a:ext cx="9162717" cy="1041117"/>
          </a:xfrm>
          <a:custGeom>
            <a:avLst/>
            <a:gdLst>
              <a:gd name="f0" fmla="val w"/>
              <a:gd name="f1" fmla="val h"/>
              <a:gd name="f2" fmla="val 0"/>
              <a:gd name="f3" fmla="val 5772"/>
              <a:gd name="f4" fmla="val 656"/>
              <a:gd name="f5" fmla="val 6"/>
              <a:gd name="f6" fmla="val 2"/>
              <a:gd name="f7" fmla="val 2542"/>
              <a:gd name="f8" fmla="val 2746"/>
              <a:gd name="f9" fmla="val 101"/>
              <a:gd name="f10" fmla="val 3828"/>
              <a:gd name="f11" fmla="val 367"/>
              <a:gd name="f12" fmla="val 4374"/>
              <a:gd name="f13" fmla="val 4920"/>
              <a:gd name="f14" fmla="val 5526"/>
              <a:gd name="f15" fmla="val 152"/>
              <a:gd name="f16" fmla="val 5766"/>
              <a:gd name="f17" fmla="val 55"/>
              <a:gd name="f18" fmla="val 213"/>
              <a:gd name="f19" fmla="val 5670"/>
              <a:gd name="f20" fmla="val 257"/>
              <a:gd name="f21" fmla="val 5016"/>
              <a:gd name="f22" fmla="val 441"/>
              <a:gd name="f23" fmla="val 4302"/>
              <a:gd name="f24" fmla="val 439"/>
              <a:gd name="f25" fmla="val 3588"/>
              <a:gd name="f26" fmla="val 437"/>
              <a:gd name="f27" fmla="val 2205"/>
              <a:gd name="f28" fmla="val 165"/>
              <a:gd name="f29" fmla="val 1488"/>
              <a:gd name="f30" fmla="val 201"/>
              <a:gd name="f31" fmla="val 750"/>
              <a:gd name="f32" fmla="val 209"/>
              <a:gd name="f33" fmla="val 270"/>
              <a:gd name="f34" fmla="val 482"/>
              <a:gd name="f35" fmla="*/ f0 1 5772"/>
              <a:gd name="f36" fmla="*/ f1 1 656"/>
              <a:gd name="f37" fmla="+- f4 0 f2"/>
              <a:gd name="f38" fmla="+- f3 0 f2"/>
              <a:gd name="f39" fmla="*/ f38 1 5772"/>
              <a:gd name="f40" fmla="*/ f37 1 656"/>
              <a:gd name="f41" fmla="*/ f2 1 f39"/>
              <a:gd name="f42" fmla="*/ f3 1 f39"/>
              <a:gd name="f43" fmla="*/ f2 1 f40"/>
              <a:gd name="f44" fmla="*/ f4 1 f40"/>
              <a:gd name="f45" fmla="*/ f41 f35 1"/>
              <a:gd name="f46" fmla="*/ f42 f35 1"/>
              <a:gd name="f47" fmla="*/ f44 f36 1"/>
              <a:gd name="f48" fmla="*/ f43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5" t="f48" r="f46" b="f47"/>
            <a:pathLst>
              <a:path w="5772" h="656">
                <a:moveTo>
                  <a:pt x="f5" y="f6"/>
                </a:moveTo>
                <a:lnTo>
                  <a:pt x="f7" y="f2"/>
                </a:lnTo>
                <a:cubicBezTo>
                  <a:pt x="f8" y="f9"/>
                  <a:pt x="f10" y="f11"/>
                  <a:pt x="f12" y="f11"/>
                </a:cubicBezTo>
                <a:cubicBezTo>
                  <a:pt x="f13" y="f11"/>
                  <a:pt x="f14" y="f15"/>
                  <a:pt x="f16" y="f17"/>
                </a:cubicBezTo>
                <a:lnTo>
                  <a:pt x="f3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2" y="f4"/>
                </a:cubicBezTo>
                <a:lnTo>
                  <a:pt x="f5" y="f6"/>
                </a:lnTo>
                <a:close/>
              </a:path>
            </a:pathLst>
          </a:custGeom>
          <a:gradFill>
            <a:gsLst>
              <a:gs pos="0">
                <a:srgbClr val="0074A0"/>
              </a:gs>
              <a:gs pos="100000">
                <a:srgbClr val="00C4CD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Freeform 7"/>
          <p:cNvSpPr/>
          <p:nvPr/>
        </p:nvSpPr>
        <p:spPr>
          <a:xfrm>
            <a:off x="4381557" y="-7196"/>
            <a:ext cx="4762076" cy="637922"/>
          </a:xfrm>
          <a:custGeom>
            <a:avLst/>
            <a:gdLst>
              <a:gd name="f0" fmla="val w"/>
              <a:gd name="f1" fmla="val h"/>
              <a:gd name="f2" fmla="val 0"/>
              <a:gd name="f3" fmla="val 3000"/>
              <a:gd name="f4" fmla="val 595"/>
              <a:gd name="f5" fmla="val 174"/>
              <a:gd name="f6" fmla="val 102"/>
              <a:gd name="f7" fmla="val 1168"/>
              <a:gd name="f8" fmla="val 533"/>
              <a:gd name="f9" fmla="val 1668"/>
              <a:gd name="f10" fmla="val 564"/>
              <a:gd name="f11" fmla="val 2168"/>
              <a:gd name="f12" fmla="val 2778"/>
              <a:gd name="f13" fmla="val 279"/>
              <a:gd name="f14" fmla="val 186"/>
              <a:gd name="f15" fmla="val 6"/>
              <a:gd name="f16" fmla="*/ f0 1 3000"/>
              <a:gd name="f17" fmla="*/ f1 1 595"/>
              <a:gd name="f18" fmla="+- f4 0 f2"/>
              <a:gd name="f19" fmla="+- f3 0 f2"/>
              <a:gd name="f20" fmla="*/ f19 1 3000"/>
              <a:gd name="f21" fmla="*/ f18 1 595"/>
              <a:gd name="f22" fmla="*/ f2 1 f20"/>
              <a:gd name="f23" fmla="*/ f3 1 f20"/>
              <a:gd name="f24" fmla="*/ f2 1 f21"/>
              <a:gd name="f25" fmla="*/ f4 1 f21"/>
              <a:gd name="f26" fmla="*/ f22 f16 1"/>
              <a:gd name="f27" fmla="*/ f23 f16 1"/>
              <a:gd name="f28" fmla="*/ f25 f17 1"/>
              <a:gd name="f29" fmla="*/ f24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6" t="f29" r="f27" b="f28"/>
            <a:pathLst>
              <a:path w="3000" h="595">
                <a:moveTo>
                  <a:pt x="f2" y="f2"/>
                </a:moveTo>
                <a:cubicBezTo>
                  <a:pt x="f5" y="f6"/>
                  <a:pt x="f7" y="f8"/>
                  <a:pt x="f9" y="f10"/>
                </a:cubicBezTo>
                <a:cubicBezTo>
                  <a:pt x="f11" y="f4"/>
                  <a:pt x="f12" y="f13"/>
                  <a:pt x="f3" y="f14"/>
                </a:cubicBezTo>
                <a:lnTo>
                  <a:pt x="f3" y="f15"/>
                </a:lnTo>
                <a:lnTo>
                  <a:pt x="f2" y="f2"/>
                </a:lnTo>
                <a:close/>
              </a:path>
            </a:pathLst>
          </a:custGeom>
          <a:gradFill>
            <a:gsLst>
              <a:gs pos="0">
                <a:srgbClr val="00A0A8"/>
              </a:gs>
              <a:gs pos="100000">
                <a:srgbClr val="008ABF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grpSp>
        <p:nvGrpSpPr>
          <p:cNvPr id="4" name="Group 1"/>
          <p:cNvGrpSpPr/>
          <p:nvPr/>
        </p:nvGrpSpPr>
        <p:grpSpPr>
          <a:xfrm>
            <a:off x="-49908" y="640199"/>
            <a:ext cx="9185724" cy="648721"/>
            <a:chOff x="-49908" y="640199"/>
            <a:chExt cx="9185724" cy="648721"/>
          </a:xfrm>
        </p:grpSpPr>
        <p:sp>
          <p:nvSpPr>
            <p:cNvPr id="5" name="Freeform 11"/>
            <p:cNvSpPr/>
            <p:nvPr/>
          </p:nvSpPr>
          <p:spPr>
            <a:xfrm rot="164393">
              <a:off x="-49908" y="640199"/>
              <a:ext cx="9162717" cy="64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72"/>
                <a:gd name="f4" fmla="val 1055"/>
                <a:gd name="f5" fmla="val 966"/>
                <a:gd name="f6" fmla="val 282"/>
                <a:gd name="f7" fmla="val 738"/>
                <a:gd name="f8" fmla="val 923"/>
                <a:gd name="f9" fmla="val 275"/>
                <a:gd name="f10" fmla="val 1608"/>
                <a:gd name="f11" fmla="val 2293"/>
                <a:gd name="f12" fmla="val 289"/>
                <a:gd name="f13" fmla="val 3416"/>
                <a:gd name="f14" fmla="val 4110"/>
                <a:gd name="f15" fmla="val 1008"/>
                <a:gd name="f16" fmla="val 4804"/>
                <a:gd name="f17" fmla="val 961"/>
                <a:gd name="f18" fmla="val 5426"/>
                <a:gd name="f19" fmla="val 210"/>
                <a:gd name="f20" fmla="*/ f0 1 5772"/>
                <a:gd name="f21" fmla="*/ f1 1 1055"/>
                <a:gd name="f22" fmla="+- f4 0 f2"/>
                <a:gd name="f23" fmla="+- f3 0 f2"/>
                <a:gd name="f24" fmla="*/ f23 1 5772"/>
                <a:gd name="f25" fmla="*/ f22 1 1055"/>
                <a:gd name="f26" fmla="*/ f2 1 f24"/>
                <a:gd name="f27" fmla="*/ f3 1 f24"/>
                <a:gd name="f28" fmla="*/ f2 1 f25"/>
                <a:gd name="f29" fmla="*/ f4 1 f25"/>
                <a:gd name="f30" fmla="*/ f26 f20 1"/>
                <a:gd name="f31" fmla="*/ f27 f20 1"/>
                <a:gd name="f32" fmla="*/ f29 f21 1"/>
                <a:gd name="f33" fmla="*/ f28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5772" h="1055">
                  <a:moveTo>
                    <a:pt x="f2" y="f5"/>
                  </a:moveTo>
                  <a:cubicBezTo>
                    <a:pt x="f6" y="f7"/>
                    <a:pt x="f8" y="f9"/>
                    <a:pt x="f10" y="f6"/>
                  </a:cubicBezTo>
                  <a:cubicBezTo>
                    <a:pt x="f11" y="f12"/>
                    <a:pt x="f13" y="f4"/>
                    <a:pt x="f14" y="f15"/>
                  </a:cubicBezTo>
                  <a:cubicBezTo>
                    <a:pt x="f16" y="f17"/>
                    <a:pt x="f18" y="f19"/>
                    <a:pt x="f3" y="f2"/>
                  </a:cubicBezTo>
                </a:path>
              </a:pathLst>
            </a:custGeom>
            <a:noFill/>
            <a:ln w="10799" cap="flat">
              <a:solidFill>
                <a:srgbClr val="008ABF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uk-UA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6" name="Freeform 12"/>
            <p:cNvSpPr/>
            <p:nvPr/>
          </p:nvSpPr>
          <p:spPr>
            <a:xfrm rot="164393">
              <a:off x="-39502" y="714375"/>
              <a:ext cx="9175318" cy="5299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854"/>
                <a:gd name="f5" fmla="val 732"/>
                <a:gd name="f6" fmla="val 273"/>
                <a:gd name="f7" fmla="val 647"/>
                <a:gd name="f8" fmla="val 951"/>
                <a:gd name="f9" fmla="val 214"/>
                <a:gd name="f10" fmla="val 1638"/>
                <a:gd name="f11" fmla="val 228"/>
                <a:gd name="f12" fmla="val 2325"/>
                <a:gd name="f13" fmla="val 242"/>
                <a:gd name="f14" fmla="val 3434"/>
                <a:gd name="f15" fmla="val 4122"/>
                <a:gd name="f16" fmla="val 816"/>
                <a:gd name="f17" fmla="val 4810"/>
                <a:gd name="f18" fmla="val 778"/>
                <a:gd name="f19" fmla="val 5424"/>
                <a:gd name="f20" fmla="val 170"/>
                <a:gd name="f21" fmla="*/ f0 1 5766"/>
                <a:gd name="f22" fmla="*/ f1 1 854"/>
                <a:gd name="f23" fmla="+- f4 0 f2"/>
                <a:gd name="f24" fmla="+- f3 0 f2"/>
                <a:gd name="f25" fmla="*/ f24 1 5766"/>
                <a:gd name="f26" fmla="*/ f23 1 854"/>
                <a:gd name="f27" fmla="*/ f2 1 f25"/>
                <a:gd name="f28" fmla="*/ f3 1 f25"/>
                <a:gd name="f29" fmla="*/ f2 1 f26"/>
                <a:gd name="f30" fmla="*/ f4 1 f26"/>
                <a:gd name="f31" fmla="*/ f27 f21 1"/>
                <a:gd name="f32" fmla="*/ f28 f21 1"/>
                <a:gd name="f33" fmla="*/ f30 f22 1"/>
                <a:gd name="f34" fmla="*/ f29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66" h="854">
                  <a:moveTo>
                    <a:pt x="f2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2" y="f13"/>
                    <a:pt x="f14" y="f4"/>
                    <a:pt x="f15" y="f16"/>
                  </a:cubicBezTo>
                  <a:cubicBezTo>
                    <a:pt x="f17" y="f18"/>
                    <a:pt x="f19" y="f20"/>
                    <a:pt x="f3" y="f2"/>
                  </a:cubicBezTo>
                </a:path>
              </a:pathLst>
            </a:custGeom>
            <a:noFill/>
            <a:ln w="9363" cap="flat">
              <a:solidFill>
                <a:srgbClr val="009DD9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uk-UA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457200" y="704161"/>
            <a:ext cx="8229243" cy="114264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935364"/>
            <a:ext cx="8229243" cy="4388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0"/>
            <a:r>
              <a:rPr lang="ru-RU"/>
              <a:t>Девятый уровень структурыОбразец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1800" b="0" i="0" u="none" strike="noStrike" kern="1200" cap="none" spc="0" baseline="0">
                <a:solidFill>
                  <a:srgbClr val="000000"/>
                </a:solidFill>
                <a:uFillTx/>
                <a:latin typeface="Constantia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3567ED39-8681-4A7D-B798-65B83C92BFCC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10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2666884" y="6356515"/>
            <a:ext cx="3352318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11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924684" y="6356515"/>
            <a:ext cx="7617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1800" b="0" i="0" u="none" strike="noStrike" kern="1200" cap="none" spc="0" baseline="0">
                <a:solidFill>
                  <a:srgbClr val="000000"/>
                </a:solidFill>
                <a:uFillTx/>
                <a:latin typeface="Constantia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0CD55FED-3A49-4F26-840B-21B6D4778430}" type="slidenum"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5000" b="0" i="0" u="none" strike="noStrike" kern="1200" cap="none" spc="0" baseline="0">
          <a:solidFill>
            <a:srgbClr val="04617B"/>
          </a:solidFill>
          <a:uFillTx/>
          <a:latin typeface="Calibri" pitchFamily="18"/>
          <a:ea typeface="Microsoft YaHei" pitchFamily="2"/>
          <a:cs typeface="Mangal" pitchFamily="2"/>
        </a:defRPr>
      </a:lvl1pPr>
    </p:titleStyle>
    <p:body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2600" b="0" i="0" u="none" strike="noStrike" kern="1200" cap="none" spc="0" baseline="0">
          <a:solidFill>
            <a:srgbClr val="000000"/>
          </a:solidFill>
          <a:uFillTx/>
          <a:latin typeface="Constantia" pitchFamily="18"/>
          <a:ea typeface="Microsoft YaHei" pitchFamily="2"/>
          <a:cs typeface="Mangal" pitchFamily="2"/>
        </a:defRPr>
      </a:lvl1pPr>
      <a:lvl2pPr marL="0" marR="0" lvl="1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SzPct val="75000"/>
        <a:buFont typeface="StarSymbol"/>
        <a:buChar char="–"/>
        <a:tabLst/>
        <a:defRPr lang="ru-RU" sz="2600" b="0" i="0" u="none" strike="noStrike" kern="1200" cap="none" spc="0" baseline="0">
          <a:solidFill>
            <a:srgbClr val="000000"/>
          </a:solidFill>
          <a:uFillTx/>
          <a:latin typeface="Constantia" pitchFamily="18"/>
          <a:ea typeface="Microsoft YaHei" pitchFamily="2"/>
          <a:cs typeface="Mangal" pitchFamily="2"/>
        </a:defRPr>
      </a:lvl2pPr>
      <a:lvl3pPr marL="0" marR="0" lvl="2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2600" b="0" i="0" u="none" strike="noStrike" kern="1200" cap="none" spc="0" baseline="0">
          <a:solidFill>
            <a:srgbClr val="000000"/>
          </a:solidFill>
          <a:uFillTx/>
          <a:latin typeface="Constantia" pitchFamily="18"/>
          <a:ea typeface="Microsoft YaHei" pitchFamily="2"/>
          <a:cs typeface="Mangal" pitchFamily="2"/>
        </a:defRPr>
      </a:lvl3pPr>
      <a:lvl4pPr marL="0" marR="0" lvl="3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SzPct val="75000"/>
        <a:buFont typeface="StarSymbol"/>
        <a:buChar char="–"/>
        <a:tabLst/>
        <a:defRPr lang="ru-RU" sz="2600" b="0" i="0" u="none" strike="noStrike" kern="1200" cap="none" spc="0" baseline="0">
          <a:solidFill>
            <a:srgbClr val="000000"/>
          </a:solidFill>
          <a:uFillTx/>
          <a:latin typeface="Constantia" pitchFamily="18"/>
          <a:ea typeface="Microsoft YaHei" pitchFamily="2"/>
          <a:cs typeface="Mangal" pitchFamily="2"/>
        </a:defRPr>
      </a:lvl4pPr>
      <a:lvl5pPr marL="0" marR="0" lvl="4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2600" b="0" i="0" u="none" strike="noStrike" kern="1200" cap="none" spc="0" baseline="0">
          <a:solidFill>
            <a:srgbClr val="000000"/>
          </a:solidFill>
          <a:uFillTx/>
          <a:latin typeface="Constantia" pitchFamily="18"/>
          <a:ea typeface="Microsoft YaHei" pitchFamily="2"/>
          <a:cs typeface="Mangal" pitchFamily="2"/>
        </a:defRPr>
      </a:lvl5pPr>
      <a:lvl6pPr marL="0" marR="0" lvl="5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2600" b="0" i="0" u="none" strike="noStrike" kern="1200" cap="none" spc="0" baseline="0">
          <a:solidFill>
            <a:srgbClr val="000000"/>
          </a:solidFill>
          <a:uFillTx/>
          <a:latin typeface="Constantia" pitchFamily="18"/>
          <a:ea typeface="Microsoft YaHei" pitchFamily="2"/>
          <a:cs typeface="Mangal" pitchFamily="2"/>
        </a:defRPr>
      </a:lvl6pPr>
      <a:lvl7pPr marL="0" marR="0" lvl="6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2600" b="0" i="0" u="none" strike="noStrike" kern="1200" cap="none" spc="0" baseline="0">
          <a:solidFill>
            <a:srgbClr val="000000"/>
          </a:solidFill>
          <a:uFillTx/>
          <a:latin typeface="Constantia" pitchFamily="18"/>
          <a:ea typeface="Microsoft YaHei" pitchFamily="2"/>
          <a:cs typeface="Mangal" pitchFamily="2"/>
        </a:defRPr>
      </a:lvl7pPr>
      <a:lvl8pPr marL="0" marR="0" lvl="7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2600" b="0" i="0" u="none" strike="noStrike" kern="1200" cap="none" spc="0" baseline="0">
          <a:solidFill>
            <a:srgbClr val="000000"/>
          </a:solidFill>
          <a:uFillTx/>
          <a:latin typeface="Constantia" pitchFamily="18"/>
          <a:ea typeface="Microsoft YaHei" pitchFamily="2"/>
          <a:cs typeface="Mangal" pitchFamily="2"/>
        </a:defRPr>
      </a:lvl8pPr>
      <a:lvl9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2600" b="0" i="0" u="none" strike="noStrike" kern="1200" cap="none" spc="0" baseline="0">
          <a:solidFill>
            <a:srgbClr val="000000"/>
          </a:solidFill>
          <a:uFillTx/>
          <a:latin typeface="Constantia" pitchFamily="18"/>
          <a:ea typeface="Microsoft YaHei" pitchFamily="2"/>
          <a:cs typeface="Mangal" pitchFamily="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-9363" y="-7196"/>
            <a:ext cx="9162717" cy="1041117"/>
          </a:xfrm>
          <a:custGeom>
            <a:avLst/>
            <a:gdLst>
              <a:gd name="f0" fmla="val w"/>
              <a:gd name="f1" fmla="val h"/>
              <a:gd name="f2" fmla="val 0"/>
              <a:gd name="f3" fmla="val 5772"/>
              <a:gd name="f4" fmla="val 656"/>
              <a:gd name="f5" fmla="val 6"/>
              <a:gd name="f6" fmla="val 2"/>
              <a:gd name="f7" fmla="val 2542"/>
              <a:gd name="f8" fmla="val 2746"/>
              <a:gd name="f9" fmla="val 101"/>
              <a:gd name="f10" fmla="val 3828"/>
              <a:gd name="f11" fmla="val 367"/>
              <a:gd name="f12" fmla="val 4374"/>
              <a:gd name="f13" fmla="val 4920"/>
              <a:gd name="f14" fmla="val 5526"/>
              <a:gd name="f15" fmla="val 152"/>
              <a:gd name="f16" fmla="val 5766"/>
              <a:gd name="f17" fmla="val 55"/>
              <a:gd name="f18" fmla="val 213"/>
              <a:gd name="f19" fmla="val 5670"/>
              <a:gd name="f20" fmla="val 257"/>
              <a:gd name="f21" fmla="val 5016"/>
              <a:gd name="f22" fmla="val 441"/>
              <a:gd name="f23" fmla="val 4302"/>
              <a:gd name="f24" fmla="val 439"/>
              <a:gd name="f25" fmla="val 3588"/>
              <a:gd name="f26" fmla="val 437"/>
              <a:gd name="f27" fmla="val 2205"/>
              <a:gd name="f28" fmla="val 165"/>
              <a:gd name="f29" fmla="val 1488"/>
              <a:gd name="f30" fmla="val 201"/>
              <a:gd name="f31" fmla="val 750"/>
              <a:gd name="f32" fmla="val 209"/>
              <a:gd name="f33" fmla="val 270"/>
              <a:gd name="f34" fmla="val 482"/>
              <a:gd name="f35" fmla="*/ f0 1 5772"/>
              <a:gd name="f36" fmla="*/ f1 1 656"/>
              <a:gd name="f37" fmla="+- f4 0 f2"/>
              <a:gd name="f38" fmla="+- f3 0 f2"/>
              <a:gd name="f39" fmla="*/ f38 1 5772"/>
              <a:gd name="f40" fmla="*/ f37 1 656"/>
              <a:gd name="f41" fmla="*/ f2 1 f39"/>
              <a:gd name="f42" fmla="*/ f3 1 f39"/>
              <a:gd name="f43" fmla="*/ f2 1 f40"/>
              <a:gd name="f44" fmla="*/ f4 1 f40"/>
              <a:gd name="f45" fmla="*/ f41 f35 1"/>
              <a:gd name="f46" fmla="*/ f42 f35 1"/>
              <a:gd name="f47" fmla="*/ f44 f36 1"/>
              <a:gd name="f48" fmla="*/ f43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5" t="f48" r="f46" b="f47"/>
            <a:pathLst>
              <a:path w="5772" h="656">
                <a:moveTo>
                  <a:pt x="f5" y="f6"/>
                </a:moveTo>
                <a:lnTo>
                  <a:pt x="f7" y="f2"/>
                </a:lnTo>
                <a:cubicBezTo>
                  <a:pt x="f8" y="f9"/>
                  <a:pt x="f10" y="f11"/>
                  <a:pt x="f12" y="f11"/>
                </a:cubicBezTo>
                <a:cubicBezTo>
                  <a:pt x="f13" y="f11"/>
                  <a:pt x="f14" y="f15"/>
                  <a:pt x="f16" y="f17"/>
                </a:cubicBezTo>
                <a:lnTo>
                  <a:pt x="f3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2" y="f4"/>
                </a:cubicBezTo>
                <a:lnTo>
                  <a:pt x="f5" y="f6"/>
                </a:lnTo>
                <a:close/>
              </a:path>
            </a:pathLst>
          </a:custGeom>
          <a:gradFill>
            <a:gsLst>
              <a:gs pos="0">
                <a:srgbClr val="0074A0"/>
              </a:gs>
              <a:gs pos="100000">
                <a:srgbClr val="00C4CD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Freeform 7"/>
          <p:cNvSpPr/>
          <p:nvPr/>
        </p:nvSpPr>
        <p:spPr>
          <a:xfrm>
            <a:off x="4381557" y="-7196"/>
            <a:ext cx="4762076" cy="637922"/>
          </a:xfrm>
          <a:custGeom>
            <a:avLst/>
            <a:gdLst>
              <a:gd name="f0" fmla="val w"/>
              <a:gd name="f1" fmla="val h"/>
              <a:gd name="f2" fmla="val 0"/>
              <a:gd name="f3" fmla="val 3000"/>
              <a:gd name="f4" fmla="val 595"/>
              <a:gd name="f5" fmla="val 174"/>
              <a:gd name="f6" fmla="val 102"/>
              <a:gd name="f7" fmla="val 1168"/>
              <a:gd name="f8" fmla="val 533"/>
              <a:gd name="f9" fmla="val 1668"/>
              <a:gd name="f10" fmla="val 564"/>
              <a:gd name="f11" fmla="val 2168"/>
              <a:gd name="f12" fmla="val 2778"/>
              <a:gd name="f13" fmla="val 279"/>
              <a:gd name="f14" fmla="val 186"/>
              <a:gd name="f15" fmla="val 6"/>
              <a:gd name="f16" fmla="*/ f0 1 3000"/>
              <a:gd name="f17" fmla="*/ f1 1 595"/>
              <a:gd name="f18" fmla="+- f4 0 f2"/>
              <a:gd name="f19" fmla="+- f3 0 f2"/>
              <a:gd name="f20" fmla="*/ f19 1 3000"/>
              <a:gd name="f21" fmla="*/ f18 1 595"/>
              <a:gd name="f22" fmla="*/ f2 1 f20"/>
              <a:gd name="f23" fmla="*/ f3 1 f20"/>
              <a:gd name="f24" fmla="*/ f2 1 f21"/>
              <a:gd name="f25" fmla="*/ f4 1 f21"/>
              <a:gd name="f26" fmla="*/ f22 f16 1"/>
              <a:gd name="f27" fmla="*/ f23 f16 1"/>
              <a:gd name="f28" fmla="*/ f25 f17 1"/>
              <a:gd name="f29" fmla="*/ f24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6" t="f29" r="f27" b="f28"/>
            <a:pathLst>
              <a:path w="3000" h="595">
                <a:moveTo>
                  <a:pt x="f2" y="f2"/>
                </a:moveTo>
                <a:cubicBezTo>
                  <a:pt x="f5" y="f6"/>
                  <a:pt x="f7" y="f8"/>
                  <a:pt x="f9" y="f10"/>
                </a:cubicBezTo>
                <a:cubicBezTo>
                  <a:pt x="f11" y="f4"/>
                  <a:pt x="f12" y="f13"/>
                  <a:pt x="f3" y="f14"/>
                </a:cubicBezTo>
                <a:lnTo>
                  <a:pt x="f3" y="f15"/>
                </a:lnTo>
                <a:lnTo>
                  <a:pt x="f2" y="f2"/>
                </a:lnTo>
                <a:close/>
              </a:path>
            </a:pathLst>
          </a:custGeom>
          <a:gradFill>
            <a:gsLst>
              <a:gs pos="0">
                <a:srgbClr val="00A0A8"/>
              </a:gs>
              <a:gs pos="100000">
                <a:srgbClr val="008ABF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grpSp>
        <p:nvGrpSpPr>
          <p:cNvPr id="4" name="Group 1"/>
          <p:cNvGrpSpPr/>
          <p:nvPr/>
        </p:nvGrpSpPr>
        <p:grpSpPr>
          <a:xfrm>
            <a:off x="-49908" y="640199"/>
            <a:ext cx="9185724" cy="648721"/>
            <a:chOff x="-49908" y="640199"/>
            <a:chExt cx="9185724" cy="648721"/>
          </a:xfrm>
        </p:grpSpPr>
        <p:sp>
          <p:nvSpPr>
            <p:cNvPr id="5" name="Freeform 11"/>
            <p:cNvSpPr/>
            <p:nvPr/>
          </p:nvSpPr>
          <p:spPr>
            <a:xfrm rot="164393">
              <a:off x="-49908" y="640199"/>
              <a:ext cx="9162717" cy="64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72"/>
                <a:gd name="f4" fmla="val 1055"/>
                <a:gd name="f5" fmla="val 966"/>
                <a:gd name="f6" fmla="val 282"/>
                <a:gd name="f7" fmla="val 738"/>
                <a:gd name="f8" fmla="val 923"/>
                <a:gd name="f9" fmla="val 275"/>
                <a:gd name="f10" fmla="val 1608"/>
                <a:gd name="f11" fmla="val 2293"/>
                <a:gd name="f12" fmla="val 289"/>
                <a:gd name="f13" fmla="val 3416"/>
                <a:gd name="f14" fmla="val 4110"/>
                <a:gd name="f15" fmla="val 1008"/>
                <a:gd name="f16" fmla="val 4804"/>
                <a:gd name="f17" fmla="val 961"/>
                <a:gd name="f18" fmla="val 5426"/>
                <a:gd name="f19" fmla="val 210"/>
                <a:gd name="f20" fmla="*/ f0 1 5772"/>
                <a:gd name="f21" fmla="*/ f1 1 1055"/>
                <a:gd name="f22" fmla="+- f4 0 f2"/>
                <a:gd name="f23" fmla="+- f3 0 f2"/>
                <a:gd name="f24" fmla="*/ f23 1 5772"/>
                <a:gd name="f25" fmla="*/ f22 1 1055"/>
                <a:gd name="f26" fmla="*/ f2 1 f24"/>
                <a:gd name="f27" fmla="*/ f3 1 f24"/>
                <a:gd name="f28" fmla="*/ f2 1 f25"/>
                <a:gd name="f29" fmla="*/ f4 1 f25"/>
                <a:gd name="f30" fmla="*/ f26 f20 1"/>
                <a:gd name="f31" fmla="*/ f27 f20 1"/>
                <a:gd name="f32" fmla="*/ f29 f21 1"/>
                <a:gd name="f33" fmla="*/ f28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5772" h="1055">
                  <a:moveTo>
                    <a:pt x="f2" y="f5"/>
                  </a:moveTo>
                  <a:cubicBezTo>
                    <a:pt x="f6" y="f7"/>
                    <a:pt x="f8" y="f9"/>
                    <a:pt x="f10" y="f6"/>
                  </a:cubicBezTo>
                  <a:cubicBezTo>
                    <a:pt x="f11" y="f12"/>
                    <a:pt x="f13" y="f4"/>
                    <a:pt x="f14" y="f15"/>
                  </a:cubicBezTo>
                  <a:cubicBezTo>
                    <a:pt x="f16" y="f17"/>
                    <a:pt x="f18" y="f19"/>
                    <a:pt x="f3" y="f2"/>
                  </a:cubicBezTo>
                </a:path>
              </a:pathLst>
            </a:custGeom>
            <a:noFill/>
            <a:ln w="10799" cap="flat">
              <a:solidFill>
                <a:srgbClr val="008ABF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uk-UA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6" name="Freeform 12"/>
            <p:cNvSpPr/>
            <p:nvPr/>
          </p:nvSpPr>
          <p:spPr>
            <a:xfrm rot="164393">
              <a:off x="-39502" y="714375"/>
              <a:ext cx="9175318" cy="5299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854"/>
                <a:gd name="f5" fmla="val 732"/>
                <a:gd name="f6" fmla="val 273"/>
                <a:gd name="f7" fmla="val 647"/>
                <a:gd name="f8" fmla="val 951"/>
                <a:gd name="f9" fmla="val 214"/>
                <a:gd name="f10" fmla="val 1638"/>
                <a:gd name="f11" fmla="val 228"/>
                <a:gd name="f12" fmla="val 2325"/>
                <a:gd name="f13" fmla="val 242"/>
                <a:gd name="f14" fmla="val 3434"/>
                <a:gd name="f15" fmla="val 4122"/>
                <a:gd name="f16" fmla="val 816"/>
                <a:gd name="f17" fmla="val 4810"/>
                <a:gd name="f18" fmla="val 778"/>
                <a:gd name="f19" fmla="val 5424"/>
                <a:gd name="f20" fmla="val 170"/>
                <a:gd name="f21" fmla="*/ f0 1 5766"/>
                <a:gd name="f22" fmla="*/ f1 1 854"/>
                <a:gd name="f23" fmla="+- f4 0 f2"/>
                <a:gd name="f24" fmla="+- f3 0 f2"/>
                <a:gd name="f25" fmla="*/ f24 1 5766"/>
                <a:gd name="f26" fmla="*/ f23 1 854"/>
                <a:gd name="f27" fmla="*/ f2 1 f25"/>
                <a:gd name="f28" fmla="*/ f3 1 f25"/>
                <a:gd name="f29" fmla="*/ f2 1 f26"/>
                <a:gd name="f30" fmla="*/ f4 1 f26"/>
                <a:gd name="f31" fmla="*/ f27 f21 1"/>
                <a:gd name="f32" fmla="*/ f28 f21 1"/>
                <a:gd name="f33" fmla="*/ f30 f22 1"/>
                <a:gd name="f34" fmla="*/ f29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66" h="854">
                  <a:moveTo>
                    <a:pt x="f2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2" y="f13"/>
                    <a:pt x="f14" y="f4"/>
                    <a:pt x="f15" y="f16"/>
                  </a:cubicBezTo>
                  <a:cubicBezTo>
                    <a:pt x="f17" y="f18"/>
                    <a:pt x="f19" y="f20"/>
                    <a:pt x="f3" y="f2"/>
                  </a:cubicBezTo>
                </a:path>
              </a:pathLst>
            </a:custGeom>
            <a:noFill/>
            <a:ln w="9363" cap="flat">
              <a:solidFill>
                <a:srgbClr val="009DD9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uk-UA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sp>
        <p:nvSpPr>
          <p:cNvPr id="7" name="Date Placeholder 1"/>
          <p:cNvSpPr txBox="1">
            <a:spLocks noGrp="1"/>
          </p:cNvSpPr>
          <p:nvPr>
            <p:ph type="dt" sz="half" idx="2"/>
          </p:nvPr>
        </p:nvSpPr>
        <p:spPr>
          <a:xfrm>
            <a:off x="457200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1800" b="0" i="0" u="none" strike="noStrike" kern="1200" cap="none" spc="0" baseline="0">
                <a:solidFill>
                  <a:srgbClr val="000000"/>
                </a:solidFill>
                <a:uFillTx/>
                <a:latin typeface="Constantia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EAE846A9-938E-4E25-86F8-AE989BDBF3FA}" type="datetime1">
              <a:rPr lang="uk-UA"/>
              <a:pPr lvl="0"/>
              <a:t>25.04.2023</a:t>
            </a:fld>
            <a:endParaRPr lang="uk-UA"/>
          </a:p>
        </p:txBody>
      </p:sp>
      <p:sp>
        <p:nvSpPr>
          <p:cNvPr id="8" name="Footer Placeholder 2"/>
          <p:cNvSpPr txBox="1">
            <a:spLocks noGrp="1"/>
          </p:cNvSpPr>
          <p:nvPr>
            <p:ph type="ftr" sz="quarter" idx="3"/>
          </p:nvPr>
        </p:nvSpPr>
        <p:spPr>
          <a:xfrm>
            <a:off x="2666884" y="6356515"/>
            <a:ext cx="3352318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9" name="Slide Number Placeholder 3"/>
          <p:cNvSpPr txBox="1">
            <a:spLocks noGrp="1"/>
          </p:cNvSpPr>
          <p:nvPr>
            <p:ph type="sldNum" sz="quarter" idx="4"/>
          </p:nvPr>
        </p:nvSpPr>
        <p:spPr>
          <a:xfrm>
            <a:off x="7924684" y="6356515"/>
            <a:ext cx="7617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1800" b="0" i="0" u="none" strike="noStrike" kern="1200" cap="none" spc="0" baseline="0">
                <a:solidFill>
                  <a:srgbClr val="000000"/>
                </a:solidFill>
                <a:uFillTx/>
                <a:latin typeface="Constantia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EFB2468A-FA46-4863-8C87-C65352C7888D}" type="slidenum">
              <a:t>‹#›</a:t>
            </a:fld>
            <a:endParaRPr lang="uk-UA"/>
          </a:p>
        </p:txBody>
      </p:sp>
      <p:sp>
        <p:nvSpPr>
          <p:cNvPr id="10" name="Заголовок 9"/>
          <p:cNvSpPr txBox="1">
            <a:spLocks noGrp="1"/>
          </p:cNvSpPr>
          <p:nvPr>
            <p:ph type="title"/>
          </p:nvPr>
        </p:nvSpPr>
        <p:spPr>
          <a:xfrm>
            <a:off x="457200" y="273597"/>
            <a:ext cx="8229243" cy="11448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lvl="0"/>
            <a:endParaRPr lang="ru-RU"/>
          </a:p>
        </p:txBody>
      </p:sp>
      <p:sp>
        <p:nvSpPr>
          <p:cNvPr id="11" name="Текст 10"/>
          <p:cNvSpPr txBox="1">
            <a:spLocks noGrp="1"/>
          </p:cNvSpPr>
          <p:nvPr>
            <p:ph type="body" idx="1"/>
          </p:nvPr>
        </p:nvSpPr>
        <p:spPr>
          <a:xfrm>
            <a:off x="457200" y="1604515"/>
            <a:ext cx="8229243" cy="45259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200" cap="none" spc="0" baseline="0">
          <a:solidFill>
            <a:srgbClr val="000000"/>
          </a:solidFill>
          <a:uFillTx/>
          <a:latin typeface="Constantia" pitchFamily="18"/>
          <a:ea typeface="Microsoft YaHei" pitchFamily="2"/>
        </a:defRPr>
      </a:lvl1pPr>
    </p:titleStyle>
    <p:body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ru-RU" sz="2600" b="0" i="0" u="none" strike="noStrike" kern="1200" cap="none" spc="0" baseline="0">
          <a:solidFill>
            <a:srgbClr val="000000"/>
          </a:solidFill>
          <a:uFillTx/>
          <a:latin typeface="Constantia" pitchFamily="18"/>
          <a:ea typeface="Microsoft YaHei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863600" y="1008063"/>
            <a:ext cx="8280400" cy="2663825"/>
          </a:xfrm>
        </p:spPr>
        <p:txBody>
          <a:bodyPr tIns="44997" rIns="90004" bIns="44997" anchor="t" anchorCtr="1">
            <a:normAutofit fontScale="90000"/>
          </a:bodyPr>
          <a:lstStyle/>
          <a:p>
            <a:pPr lvl="0" algn="ctr"/>
            <a:r>
              <a:rPr lang="ru-RU" sz="3200" b="0" dirty="0">
                <a:latin typeface="Arial Black" pitchFamily="34"/>
                <a:cs typeface="Times New Roman" pitchFamily="18"/>
              </a:rPr>
              <a:t>Заходи </a:t>
            </a:r>
            <a:br>
              <a:rPr lang="ru-RU" sz="3200" b="0" dirty="0">
                <a:latin typeface="Arial Black" pitchFamily="34"/>
                <a:cs typeface="Times New Roman" pitchFamily="18"/>
              </a:rPr>
            </a:br>
            <a:r>
              <a:rPr lang="ru-RU" sz="3200" b="0" dirty="0">
                <a:latin typeface="Arial Black" pitchFamily="34"/>
                <a:cs typeface="Times New Roman" pitchFamily="18"/>
              </a:rPr>
              <a:t>НМЦ ПТО у </a:t>
            </a:r>
            <a:r>
              <a:rPr lang="ru-RU" sz="3200" b="0" dirty="0" err="1">
                <a:latin typeface="Arial Black" pitchFamily="34"/>
                <a:cs typeface="Times New Roman" pitchFamily="18"/>
              </a:rPr>
              <a:t>Харківській</a:t>
            </a:r>
            <a:r>
              <a:rPr lang="ru-RU" sz="3200" b="0" dirty="0">
                <a:latin typeface="Arial Black" pitchFamily="34"/>
                <a:cs typeface="Times New Roman" pitchFamily="18"/>
              </a:rPr>
              <a:t> </a:t>
            </a:r>
            <a:r>
              <a:rPr lang="ru-RU" sz="3200" b="0" dirty="0" err="1">
                <a:latin typeface="Arial Black" pitchFamily="34"/>
                <a:cs typeface="Times New Roman" pitchFamily="18"/>
              </a:rPr>
              <a:t>області</a:t>
            </a:r>
            <a:r>
              <a:rPr lang="ru-RU" sz="3200" b="0" dirty="0">
                <a:latin typeface="Arial Black" pitchFamily="34"/>
                <a:cs typeface="Times New Roman" pitchFamily="18"/>
              </a:rPr>
              <a:t> для </a:t>
            </a:r>
            <a:r>
              <a:rPr lang="ru-RU" sz="3200" b="0" dirty="0" err="1">
                <a:latin typeface="Arial Black" pitchFamily="34"/>
                <a:cs typeface="Times New Roman" pitchFamily="18"/>
              </a:rPr>
              <a:t>керівних</a:t>
            </a:r>
            <a:r>
              <a:rPr lang="ru-RU" sz="3200" b="0" dirty="0">
                <a:latin typeface="Arial Black" pitchFamily="34"/>
                <a:cs typeface="Times New Roman" pitchFamily="18"/>
              </a:rPr>
              <a:t>, </a:t>
            </a:r>
            <a:r>
              <a:rPr lang="ru-RU" sz="3200" b="0" dirty="0" err="1">
                <a:latin typeface="Arial Black" pitchFamily="34"/>
                <a:cs typeface="Times New Roman" pitchFamily="18"/>
              </a:rPr>
              <a:t>педагогічних</a:t>
            </a:r>
            <a:r>
              <a:rPr lang="ru-RU" sz="3200" b="0" dirty="0">
                <a:latin typeface="Arial Black" pitchFamily="34"/>
                <a:cs typeface="Times New Roman" pitchFamily="18"/>
              </a:rPr>
              <a:t> та </a:t>
            </a:r>
            <a:r>
              <a:rPr lang="ru-RU" sz="3200" b="0" dirty="0" err="1">
                <a:latin typeface="Arial Black" pitchFamily="34"/>
                <a:cs typeface="Times New Roman" pitchFamily="18"/>
              </a:rPr>
              <a:t>бібліотечних</a:t>
            </a:r>
            <a:r>
              <a:rPr lang="ru-RU" sz="3200" b="0" dirty="0">
                <a:latin typeface="Arial Black" pitchFamily="34"/>
                <a:cs typeface="Times New Roman" pitchFamily="18"/>
              </a:rPr>
              <a:t> </a:t>
            </a:r>
            <a:r>
              <a:rPr lang="ru-RU" sz="3200" b="0" dirty="0" err="1">
                <a:latin typeface="Arial Black" pitchFamily="34"/>
                <a:cs typeface="Times New Roman" pitchFamily="18"/>
              </a:rPr>
              <a:t>працівників</a:t>
            </a:r>
            <a:r>
              <a:rPr lang="ru-RU" sz="3200" b="0" dirty="0">
                <a:latin typeface="Arial Black" pitchFamily="34"/>
                <a:cs typeface="Times New Roman" pitchFamily="18"/>
              </a:rPr>
              <a:t> ЗП(ПТ)О:</a:t>
            </a:r>
            <a:br>
              <a:rPr lang="ru-RU" sz="3200" b="0" dirty="0">
                <a:latin typeface="Arial Black" pitchFamily="34"/>
                <a:cs typeface="Times New Roman" pitchFamily="18"/>
              </a:rPr>
            </a:br>
            <a:r>
              <a:rPr lang="ru-RU" sz="3200" b="0" dirty="0">
                <a:latin typeface="Arial Black" pitchFamily="34"/>
                <a:cs typeface="Times New Roman" pitchFamily="18"/>
              </a:rPr>
              <a:t>коротко про головне</a:t>
            </a:r>
            <a:br>
              <a:rPr lang="ru-RU" sz="3200" b="0" dirty="0">
                <a:latin typeface="Arial Black" pitchFamily="34"/>
                <a:cs typeface="Times New Roman" pitchFamily="18"/>
              </a:rPr>
            </a:br>
            <a:endParaRPr lang="ru-RU" sz="3200" b="0" dirty="0">
              <a:latin typeface="Arial Black" pitchFamily="34"/>
              <a:cs typeface="Times New Roman" pitchFamily="18"/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2873375" y="4248150"/>
            <a:ext cx="6270625" cy="2303463"/>
          </a:xfrm>
        </p:spPr>
        <p:txBody>
          <a:bodyPr lIns="90004" tIns="44997" rIns="90004" bIns="44997"/>
          <a:lstStyle/>
          <a:p>
            <a:pPr lvl="0">
              <a:spcAft>
                <a:spcPts val="0"/>
              </a:spcAft>
            </a:pPr>
            <a:r>
              <a:rPr lang="uk-UA" sz="3200" b="1" dirty="0">
                <a:solidFill>
                  <a:srgbClr val="04617B"/>
                </a:solidFill>
                <a:latin typeface="Calibri" pitchFamily="18"/>
              </a:rPr>
              <a:t>Наталія СОЛОГУБ,</a:t>
            </a:r>
          </a:p>
          <a:p>
            <a:pPr lvl="0">
              <a:spcAft>
                <a:spcPts val="0"/>
              </a:spcAft>
            </a:pPr>
            <a:r>
              <a:rPr lang="uk-UA" b="1" dirty="0">
                <a:solidFill>
                  <a:srgbClr val="04617B"/>
                </a:solidFill>
                <a:latin typeface="Calibri" pitchFamily="18"/>
              </a:rPr>
              <a:t>заступник директора НМЦ ПТО у Харківській області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246741" y="116640"/>
            <a:ext cx="8439692" cy="6741359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30.11.2022</a:t>
            </a:r>
            <a:r>
              <a:rPr lang="ru-RU" sz="2000">
                <a:latin typeface="Times New Roman" pitchFamily="18"/>
                <a:cs typeface="Times New Roman" pitchFamily="18"/>
              </a:rPr>
              <a:t> - школа молодого бібліотекаря для бібліотекарів ЗП(ПТ)О Харківської області за темою: «Виховна складова роботи бібліотеки ЗП(ПТ)О в умовах воєнного стану».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22.11. - 01.12.2022 </a:t>
            </a:r>
            <a:r>
              <a:rPr lang="ru-RU" sz="2000">
                <a:latin typeface="Times New Roman" pitchFamily="18"/>
                <a:cs typeface="Times New Roman" pitchFamily="18"/>
              </a:rPr>
              <a:t>- другий майстер-клас з циклу «Digital Skills: розвиток та вдосконалення» для педагогічних працівників ЗП(ПТ)О області за темою: «Віртуальна екскурсія налаштуваннями Google Classroom та використання різноманіття завдань для активізації пізнавальної діяльності учнів».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5640" y="1124638"/>
            <a:ext cx="2880003" cy="18230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01160" y="1124638"/>
            <a:ext cx="3138842" cy="17679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b="9089"/>
          <a:stretch>
            <a:fillRect/>
          </a:stretch>
        </p:blipFill>
        <p:spPr>
          <a:xfrm>
            <a:off x="907386" y="4597072"/>
            <a:ext cx="3448257" cy="21939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654259" y="4597072"/>
            <a:ext cx="3854872" cy="221008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107643" y="116640"/>
            <a:ext cx="9036000" cy="6741359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09.12.2022</a:t>
            </a:r>
            <a:r>
              <a:rPr lang="ru-RU" sz="2000">
                <a:latin typeface="Times New Roman" pitchFamily="18"/>
                <a:cs typeface="Times New Roman" pitchFamily="18"/>
              </a:rPr>
              <a:t> - Всеукраїнська науково-практична конференція за темою: «Електронні кейси для роботи педагогів ЗП(ПТ)О в умовах дистанційного навчання».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uk-UA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16.01.2023</a:t>
            </a:r>
            <a:r>
              <a:rPr lang="ru-RU" sz="2000">
                <a:latin typeface="Times New Roman" pitchFamily="18"/>
                <a:cs typeface="Times New Roman" pitchFamily="18"/>
              </a:rPr>
              <a:t> - круглий стіл для викладачів предмета «Охорона праці» ЗП(ПТ)О Харківської області за темою: «Актуальні організаційно-правові засади розвитку культури безпеки праці в системі професійної (професійно-технічної) освіти».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31185" y="1193173"/>
            <a:ext cx="3813477" cy="21482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36604" y="1203231"/>
            <a:ext cx="3795610" cy="2138141"/>
          </a:xfrm>
          <a:prstGeom prst="rect">
            <a:avLst/>
          </a:prstGeom>
          <a:noFill/>
          <a:ln w="9363" cap="flat">
            <a:solidFill>
              <a:srgbClr val="000000"/>
            </a:solidFill>
            <a:prstDash val="solid"/>
            <a:miter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990493" y="4506218"/>
            <a:ext cx="3813477" cy="21481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61849" y="4534299"/>
            <a:ext cx="3763798" cy="212003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457200" y="188640"/>
            <a:ext cx="8229243" cy="6135477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25.01.2023</a:t>
            </a:r>
            <a:r>
              <a:rPr lang="ru-RU" sz="2000">
                <a:latin typeface="Times New Roman" pitchFamily="18"/>
                <a:cs typeface="Times New Roman" pitchFamily="18"/>
              </a:rPr>
              <a:t> - вебінар (обласна школа досвіду роботи для викладачів української мови і літератури за темою: «Модерування сучасних та інноваційних методик для розвитку компетентностей здобувачів освіти в умовах дистанційного навчання».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uk-UA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Листопад-грудень 2022 року та січень 2023 року</a:t>
            </a:r>
            <a:r>
              <a:rPr lang="ru-RU" sz="2000">
                <a:latin typeface="Times New Roman" pitchFamily="18"/>
                <a:cs typeface="Times New Roman" pitchFamily="18"/>
              </a:rPr>
              <a:t> - обласний веб-фестиваль освітнього відеоконтенту «Road Skills».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35169" y="1666740"/>
            <a:ext cx="3750219" cy="21125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87898" y="1628637"/>
            <a:ext cx="3818607" cy="21506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77707" y="4551654"/>
            <a:ext cx="3894118" cy="21906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879439" y="4551654"/>
            <a:ext cx="3807003" cy="21906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251642" y="188640"/>
            <a:ext cx="8784723" cy="6135477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26.01.2023 - </a:t>
            </a:r>
            <a:r>
              <a:rPr lang="ru-RU" sz="2000">
                <a:latin typeface="Times New Roman" pitchFamily="18"/>
                <a:cs typeface="Times New Roman" pitchFamily="18"/>
              </a:rPr>
              <a:t>третій майстер-клас з циклу «Digital Skills: розвиток та вдосконалення» для педагогічних працівників ЗП(ПТ)О області за темою: «Ресурси CLASSTIME, Google Forms для організації контрольного оцінювання знань учнів».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8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31.01.2023 </a:t>
            </a:r>
            <a:r>
              <a:rPr lang="ru-RU" sz="2000">
                <a:latin typeface="Times New Roman" pitchFamily="18"/>
                <a:cs typeface="Times New Roman" pitchFamily="18"/>
              </a:rPr>
              <a:t>- консультаційний чат для бібліотекарів ЗП(ПТ)О Харківської області на тему: «Проведення інвентаризації Б.Ф в період воєнного стану»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86267" y="1528200"/>
            <a:ext cx="3723116" cy="1886398"/>
          </a:xfrm>
          <a:prstGeom prst="rect">
            <a:avLst/>
          </a:prstGeom>
          <a:noFill/>
          <a:ln w="9363" cap="flat">
            <a:solidFill>
              <a:srgbClr val="000000"/>
            </a:solidFill>
            <a:prstDash val="solid"/>
            <a:miter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25822" y="1528200"/>
            <a:ext cx="3897721" cy="18709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643999" y="4448885"/>
            <a:ext cx="3950281" cy="2225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72680" y="4434126"/>
            <a:ext cx="3950281" cy="222515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-101598" y="260640"/>
            <a:ext cx="9245242" cy="6597359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31.01.2023</a:t>
            </a:r>
            <a:r>
              <a:rPr lang="ru-RU" sz="2000">
                <a:latin typeface="Times New Roman" pitchFamily="18"/>
                <a:cs typeface="Times New Roman" pitchFamily="18"/>
              </a:rPr>
              <a:t> - четвертий майстер-клас з циклу «Digital Skills: розвиток та вдосконалення» для педагогічних працівників ЗП(ПТ)О області за темою: «Як ефективно використовувати інструменти Google for Education за допомогою Chromebook».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uk-UA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02.02.2023</a:t>
            </a:r>
            <a:r>
              <a:rPr lang="ru-RU" sz="2000">
                <a:latin typeface="Times New Roman" pitchFamily="18"/>
                <a:cs typeface="Times New Roman" pitchFamily="18"/>
              </a:rPr>
              <a:t> - обласна онлайн-школа кращого педагогічного досвіду для педагогічних працівників ЗП(ПТ)О Харківської області будівельних, монтажно-будівельних професій, предмета «Охорона праці» за темою: «Ефективна цифрова взаємодія педагога із здобувачами освіти на уроках професійно-теоретичної підготовки в умовах дистанційного навчання».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15291" b="15606"/>
          <a:stretch>
            <a:fillRect/>
          </a:stretch>
        </p:blipFill>
        <p:spPr>
          <a:xfrm>
            <a:off x="585993" y="1549395"/>
            <a:ext cx="3470230" cy="19176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46349" y="1549395"/>
            <a:ext cx="3161373" cy="19176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18838" y="4923998"/>
            <a:ext cx="3474171" cy="19340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646349" y="4923998"/>
            <a:ext cx="3474171" cy="193400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0" y="260640"/>
            <a:ext cx="9143643" cy="6135477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06.02.2023 -</a:t>
            </a:r>
            <a:r>
              <a:rPr lang="ru-RU" sz="2000">
                <a:latin typeface="Times New Roman" pitchFamily="18"/>
                <a:cs typeface="Times New Roman" pitchFamily="18"/>
              </a:rPr>
              <a:t> консультативний чат для відповідальних осіб ЗП(ПТ)О Харківської області за проведення атестації (заступників директорів з навчально-виробничої, навчально-методичної та навчальної роботи, методистів) за темою: «Особливості атестації педагогічних працівників у 2022/2023 н.р.».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uk-UA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>
                <a:latin typeface="Times New Roman" pitchFamily="18"/>
                <a:cs typeface="Times New Roman" pitchFamily="18"/>
              </a:rPr>
              <a:t> </a:t>
            </a:r>
            <a:r>
              <a:rPr lang="ru-RU" sz="2000" b="1">
                <a:latin typeface="Times New Roman" pitchFamily="18"/>
                <a:cs typeface="Times New Roman" pitchFamily="18"/>
              </a:rPr>
              <a:t>07.02.2023 </a:t>
            </a:r>
            <a:r>
              <a:rPr lang="ru-RU" sz="2000">
                <a:latin typeface="Times New Roman" pitchFamily="18"/>
                <a:cs typeface="Times New Roman" pitchFamily="18"/>
              </a:rPr>
              <a:t>- управлінсько-методичний онлайн-дискурс (discours), під час якого відбулася репрезента́ція нормативно-правових вимог проведення самоаналізу освітньої діяльності та здійснення атестаційної експертизи окремих професій ЗП(ПТ)О в умовах воєнного стану.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72630" y="1596953"/>
            <a:ext cx="3735534" cy="1743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31999" y="1592281"/>
            <a:ext cx="3718892" cy="17478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229227" y="4710805"/>
            <a:ext cx="3378936" cy="21171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931999" y="4740889"/>
            <a:ext cx="3378369" cy="211711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179643" y="188640"/>
            <a:ext cx="8964000" cy="6135477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08.02.2023</a:t>
            </a:r>
            <a:r>
              <a:rPr lang="ru-RU" sz="2000">
                <a:latin typeface="Times New Roman" pitchFamily="18"/>
                <a:cs typeface="Times New Roman" pitchFamily="18"/>
              </a:rPr>
              <a:t> - вебінар для викладачів-філологів ЗП(ПТ)О Харківської області за темою: «Сучасна організація дистанційної форми  навчання на основі компетентнісного підходу».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Січень-лютий 2023 року  </a:t>
            </a:r>
            <a:r>
              <a:rPr lang="ru-RU" sz="2000">
                <a:latin typeface="Times New Roman" pitchFamily="18"/>
                <a:cs typeface="Times New Roman" pitchFamily="18"/>
              </a:rPr>
              <a:t>- тренінг у рамках співпраці Харківського національного автомобільно-дорожнього університету та НМЦ ПТО у Харківській області на тему: «Набуття професійних компетентностей щодо розробки керуючих програм за допомогою повнофункціонального симулятора роботи верстату HAAS NGC».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52633" y="1213527"/>
            <a:ext cx="3285969" cy="18510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22307" y="1213527"/>
            <a:ext cx="3394591" cy="19122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65194" y="4630055"/>
            <a:ext cx="3073398" cy="23047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822307" y="4562133"/>
            <a:ext cx="3163814" cy="237265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179643" y="260640"/>
            <a:ext cx="8964000" cy="6207477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22.02.2023</a:t>
            </a:r>
            <a:r>
              <a:rPr lang="ru-RU" sz="2000">
                <a:latin typeface="Times New Roman" pitchFamily="18"/>
                <a:cs typeface="Times New Roman" pitchFamily="18"/>
              </a:rPr>
              <a:t> - обласна онлайн-школа кращого педагогічного досвіду для педпрацівників інформаційно-економічного напрямку ЗП(ПТ)О Харківської області за темою: «Практичне використання цифрових технологій в освітньому процесі».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28.02.2023</a:t>
            </a:r>
            <a:r>
              <a:rPr lang="ru-RU" sz="2000">
                <a:latin typeface="Times New Roman" pitchFamily="18"/>
                <a:cs typeface="Times New Roman" pitchFamily="18"/>
              </a:rPr>
              <a:t> - засідання обласної методичної секції у формі круглого столу для заступників директорів з навчально-виховної роботи ЗП(ПТ)О Харківської області за темою: «Управління виховним процесом у ЗП(ПТ)О в сучасних умовах».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33642" y="1418536"/>
            <a:ext cx="2808158" cy="20031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77323" y="1430962"/>
            <a:ext cx="3981407" cy="19907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14252" b="14220"/>
          <a:stretch>
            <a:fillRect/>
          </a:stretch>
        </p:blipFill>
        <p:spPr>
          <a:xfrm>
            <a:off x="1125919" y="4591979"/>
            <a:ext cx="3608377" cy="20641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t="14252" b="14220"/>
          <a:stretch>
            <a:fillRect/>
          </a:stretch>
        </p:blipFill>
        <p:spPr>
          <a:xfrm>
            <a:off x="5000643" y="4591979"/>
            <a:ext cx="3608377" cy="206418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457200" y="188640"/>
            <a:ext cx="8229243" cy="6135477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 02.03.2023 - </a:t>
            </a:r>
            <a:r>
              <a:rPr lang="ru-RU" sz="2000">
                <a:latin typeface="Times New Roman" pitchFamily="18"/>
                <a:cs typeface="Times New Roman" pitchFamily="18"/>
              </a:rPr>
              <a:t>методичний дайджест для заступників директорів з навчально-виробничої роботи та старших майстрів ЗП(ПТ)О області за темою: «Актуальні питання роботи педагогічного колективу ЗП(ПТ)О в умовах воєнного стану».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uk-UA" sz="9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9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07.03.2023</a:t>
            </a:r>
            <a:r>
              <a:rPr lang="ru-RU" sz="2000">
                <a:latin typeface="Times New Roman" pitchFamily="18"/>
                <a:cs typeface="Times New Roman" pitchFamily="18"/>
              </a:rPr>
              <a:t> - майстер-клас за темою: «Робота з сервісами EDPUZZLE та INSHOT зі створення навчального відеоконтенту».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12378" b="12457"/>
          <a:stretch>
            <a:fillRect/>
          </a:stretch>
        </p:blipFill>
        <p:spPr>
          <a:xfrm>
            <a:off x="1407261" y="1500813"/>
            <a:ext cx="3164555" cy="19022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12378" b="12457"/>
          <a:stretch>
            <a:fillRect/>
          </a:stretch>
        </p:blipFill>
        <p:spPr>
          <a:xfrm>
            <a:off x="4809506" y="1500813"/>
            <a:ext cx="3155420" cy="18967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042297" y="4224271"/>
            <a:ext cx="3376229" cy="25318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637352" y="4211616"/>
            <a:ext cx="3393109" cy="254451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457200" y="116640"/>
            <a:ext cx="8506800" cy="6207477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15.03.2023 -</a:t>
            </a:r>
            <a:r>
              <a:rPr lang="ru-RU" sz="2000">
                <a:latin typeface="Times New Roman" pitchFamily="18"/>
                <a:cs typeface="Times New Roman" pitchFamily="18"/>
              </a:rPr>
              <a:t> супервізія для фахівців соціально-психологічної служби ЗП(ПТ)О Харківській області на тему: «Про підготовку аналітичної довідки щодо діяльності психологічної служби у системі освіти України».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9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15.03.2023</a:t>
            </a:r>
            <a:r>
              <a:rPr lang="ru-RU" sz="2000">
                <a:latin typeface="Times New Roman" pitchFamily="18"/>
                <a:cs typeface="Times New Roman" pitchFamily="18"/>
              </a:rPr>
              <a:t> - вебінар для викладачів-філологів ЗП(ПТ)О Харківської області за темою: «Організація уроку з дистанційною формою навчання на основі компетентнісного підходу».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7200" y="1280781"/>
            <a:ext cx="3919100" cy="19724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47667" y="1280781"/>
            <a:ext cx="4416332" cy="19724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57200" y="4417384"/>
            <a:ext cx="4084204" cy="23007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713421" y="4417384"/>
            <a:ext cx="4084835" cy="230072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251642" y="548640"/>
            <a:ext cx="8712723" cy="4388763"/>
          </a:xfrm>
        </p:spPr>
        <p:txBody>
          <a:bodyPr/>
          <a:lstStyle/>
          <a:p>
            <a:pPr lvl="0">
              <a:spcBef>
                <a:spcPts val="520"/>
              </a:spcBef>
              <a:spcAft>
                <a:spcPts val="0"/>
              </a:spcAft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30.08.2022 </a:t>
            </a:r>
            <a:r>
              <a:rPr lang="ru-RU" sz="2000">
                <a:latin typeface="Times New Roman" pitchFamily="18"/>
                <a:cs typeface="Times New Roman" pitchFamily="18"/>
              </a:rPr>
              <a:t>- І-й день дводенної серпневої конференції – 2022 для керівних та педагогічних працівників ЗП(ПТ)О Харківської області за темою: «ПРОФЕСІЙНА ОСВІТА ХАРКІВЩИНИ В УМОВАХ ВОЄННОГО СТАНУ: РЕАЛІЇ ТА ОСНОВНІ ОРІЄНТИРИ».</a:t>
            </a:r>
          </a:p>
          <a:p>
            <a:pPr lvl="0">
              <a:spcBef>
                <a:spcPts val="520"/>
              </a:spcBef>
              <a:spcAft>
                <a:spcPts val="0"/>
              </a:spcAft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31.08.2022 </a:t>
            </a:r>
            <a:r>
              <a:rPr lang="ru-RU" sz="2000">
                <a:latin typeface="Times New Roman" pitchFamily="18"/>
                <a:cs typeface="Times New Roman" pitchFamily="18"/>
              </a:rPr>
              <a:t>– ІІ-й день дводенної серпневої конференції – 2022 для педагогічних працівників ЗП(ПТ)О Харківської області за темою: «ЕЛЕКТРОННІ КЕЙСИ ДЛЯ РОБОТИ ПЕДАГОГІВ ЗП(ПТ)О В     УМОВАХ ДИСТАНЦІЙНОГО НАВЧАННЯ».</a:t>
            </a:r>
          </a:p>
          <a:p>
            <a:pPr lvl="0">
              <a:spcBef>
                <a:spcPts val="520"/>
              </a:spcBef>
              <a:spcAft>
                <a:spcPts val="0"/>
              </a:spcAft>
              <a:buNone/>
            </a:pPr>
            <a:endParaRPr lang="ru-RU">
              <a:cs typeface="Times New Roman" pitchFamily="1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1998" y="3352684"/>
            <a:ext cx="3941640" cy="29559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31999" y="3363117"/>
            <a:ext cx="3927960" cy="294587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0" y="188640"/>
            <a:ext cx="9143643" cy="6135477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21.03.2023 </a:t>
            </a:r>
            <a:r>
              <a:rPr lang="ru-RU" sz="2000">
                <a:latin typeface="Times New Roman" pitchFamily="18"/>
                <a:cs typeface="Times New Roman" pitchFamily="18"/>
              </a:rPr>
              <a:t>- методичний івент для заступників директорів з навчально-виробничої роботи ЗП(ПТ)О регіону, на базі яких створено НПЦ, та відповідальних осіб за діяльність НПЦ за темою: «Навчання частковим кваліфікаціям на базі НПЦ: реалії та перспективи відбудови УКРАЇНИ».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9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uk-UA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23.03.2023</a:t>
            </a:r>
            <a:r>
              <a:rPr lang="ru-RU" sz="2000">
                <a:latin typeface="Times New Roman" pitchFamily="18"/>
                <a:cs typeface="Times New Roman" pitchFamily="18"/>
              </a:rPr>
              <a:t> - обласна школа кращого бібліотечного досвіду на тему: «Лайфхаки для роботи бібліотек ЗП(ПТ)О» для бібліотекарів ЗП(ПТ)О Харківської області.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6109" y="1661702"/>
            <a:ext cx="3705084" cy="20869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97402" y="1661702"/>
            <a:ext cx="3683312" cy="20869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8302" y="4537609"/>
            <a:ext cx="4020699" cy="22648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724960" y="4537609"/>
            <a:ext cx="4121356" cy="232164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179643" y="260640"/>
            <a:ext cx="8964000" cy="6063477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06.04.2023 </a:t>
            </a:r>
            <a:r>
              <a:rPr lang="ru-RU" sz="2000">
                <a:latin typeface="Times New Roman" pitchFamily="18"/>
                <a:cs typeface="Times New Roman" pitchFamily="18"/>
              </a:rPr>
              <a:t>- тренінг для фахівців соціально-психологічної служби ЗП(ПТ)О у Харківській області  за темою: «Використання інноваційних технологій для розвитку саморегуляції та стресостійкості у педагогів».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9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04.04. - 06.04.2023 </a:t>
            </a:r>
            <a:r>
              <a:rPr lang="ru-RU" sz="2000">
                <a:latin typeface="Times New Roman" pitchFamily="18"/>
                <a:cs typeface="Times New Roman" pitchFamily="18"/>
              </a:rPr>
              <a:t>- майстер-класи на тему: «Інтерактивні форми роботи з учнями в сесійних залах: віртуальні дошки Zoom, Padlet, Google Jamboard (інтерфейс, налаштування, форми роботи).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5502" y="1239039"/>
            <a:ext cx="3547140" cy="2660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4466" b="13014"/>
          <a:stretch>
            <a:fillRect/>
          </a:stretch>
        </p:blipFill>
        <p:spPr>
          <a:xfrm>
            <a:off x="4855363" y="1280900"/>
            <a:ext cx="3191850" cy="2660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13402" b="12646"/>
          <a:stretch>
            <a:fillRect/>
          </a:stretch>
        </p:blipFill>
        <p:spPr>
          <a:xfrm>
            <a:off x="660800" y="4961516"/>
            <a:ext cx="3548704" cy="20990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t="13402" b="12646"/>
          <a:stretch>
            <a:fillRect/>
          </a:stretch>
        </p:blipFill>
        <p:spPr>
          <a:xfrm>
            <a:off x="4690661" y="4961516"/>
            <a:ext cx="3548704" cy="209902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107643" y="260640"/>
            <a:ext cx="9036000" cy="6063477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12.04.2023 </a:t>
            </a:r>
            <a:r>
              <a:rPr lang="ru-RU" sz="2000">
                <a:latin typeface="Times New Roman" pitchFamily="18"/>
                <a:cs typeface="Times New Roman" pitchFamily="18"/>
              </a:rPr>
              <a:t>- вебінар для викладачів іноземної мови за темою: «Розвиток особистості здобувачів освіти ЗП(ПТ)О як наслідок упровадження компетентнісного підходу до навчання з дистанційною формою».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13.04.2023</a:t>
            </a:r>
            <a:r>
              <a:rPr lang="ru-RU" sz="2000">
                <a:latin typeface="Times New Roman" pitchFamily="18"/>
                <a:cs typeface="Times New Roman" pitchFamily="18"/>
              </a:rPr>
              <a:t> - школа кращого педагогічного досвіду для педагогічних працівників машинобудівних та електротехнічних професій, викладачів фізики, хімії та біології за темою: «Проведення практичних та лабораторних робіт в умовах дистанційного навчання засобами інтерактивних лабораторій»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59640" y="1340638"/>
            <a:ext cx="3112919" cy="17535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15999" y="1362958"/>
            <a:ext cx="3073316" cy="17308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259640" y="4373492"/>
            <a:ext cx="3076352" cy="23069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715999" y="4373492"/>
            <a:ext cx="3073316" cy="230469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7643" y="1989002"/>
            <a:ext cx="8928722" cy="1142643"/>
          </a:xfrm>
        </p:spPr>
        <p:txBody>
          <a:bodyPr anchorCtr="1"/>
          <a:lstStyle/>
          <a:p>
            <a:pPr lvl="0" algn="ctr"/>
            <a:r>
              <a:rPr lang="ru-RU" sz="3200" b="1"/>
              <a:t>ВИДАВНИЧА ДІЯЛЬНІСТЬ </a:t>
            </a:r>
            <a:br>
              <a:rPr lang="ru-RU" sz="3200" b="1"/>
            </a:br>
            <a:r>
              <a:rPr lang="ru-RU" sz="3200" b="1"/>
              <a:t>НМЦ ПТО у Харківській області у 2022/2023 н.р.</a:t>
            </a:r>
            <a:br>
              <a:rPr lang="ru-RU" sz="3200" b="1"/>
            </a:br>
            <a:r>
              <a:rPr lang="ru-RU" sz="2400" b="1"/>
              <a:t> </a:t>
            </a:r>
            <a:br>
              <a:rPr lang="ru-RU" sz="2400" b="1"/>
            </a:br>
            <a:r>
              <a:rPr lang="ru-RU" sz="2400" b="1"/>
              <a:t>1. Щомісячна газета «Вісник профосвіти», де надруковано рекомендації для педагогів ЗП(ПТ)О з різних напрямків роботи та матеріали з їх досвіду роботи. </a:t>
            </a:r>
            <a:br>
              <a:rPr lang="ru-RU" sz="2400" b="1"/>
            </a:br>
            <a:endParaRPr lang="ru-RU" sz="2400" b="1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47438" t="21009" r="24672" b="6845"/>
          <a:stretch>
            <a:fillRect/>
          </a:stretch>
        </p:blipFill>
        <p:spPr>
          <a:xfrm>
            <a:off x="179643" y="3101763"/>
            <a:ext cx="2058835" cy="2993763"/>
          </a:xfrm>
          <a:prstGeom prst="rect">
            <a:avLst/>
          </a:prstGeom>
          <a:noFill/>
          <a:ln w="9363" cap="flat">
            <a:solidFill>
              <a:srgbClr val="000000"/>
            </a:solidFill>
            <a:prstDash val="solid"/>
            <a:miter/>
          </a:ln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47283" t="22628" r="23751" b="8071"/>
          <a:stretch>
            <a:fillRect/>
          </a:stretch>
        </p:blipFill>
        <p:spPr>
          <a:xfrm>
            <a:off x="2330284" y="3101763"/>
            <a:ext cx="2246763" cy="3021479"/>
          </a:xfrm>
          <a:prstGeom prst="rect">
            <a:avLst/>
          </a:prstGeom>
          <a:noFill/>
          <a:ln w="9363" cap="flat">
            <a:solidFill>
              <a:srgbClr val="000000"/>
            </a:solidFill>
            <a:prstDash val="solid"/>
            <a:miter/>
          </a:ln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47626" t="21216" r="23928" b="7259"/>
          <a:stretch>
            <a:fillRect/>
          </a:stretch>
        </p:blipFill>
        <p:spPr>
          <a:xfrm>
            <a:off x="4676397" y="3092043"/>
            <a:ext cx="2141277" cy="3026161"/>
          </a:xfrm>
          <a:prstGeom prst="rect">
            <a:avLst/>
          </a:prstGeom>
          <a:noFill/>
          <a:ln w="9363" cap="flat">
            <a:solidFill>
              <a:srgbClr val="000000"/>
            </a:solidFill>
            <a:prstDash val="solid"/>
            <a:miter/>
          </a:ln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47908" t="21713" r="24484" b="6860"/>
          <a:stretch>
            <a:fillRect/>
          </a:stretch>
        </p:blipFill>
        <p:spPr>
          <a:xfrm>
            <a:off x="6883923" y="3115077"/>
            <a:ext cx="2095557" cy="3003118"/>
          </a:xfrm>
          <a:prstGeom prst="rect">
            <a:avLst/>
          </a:prstGeom>
          <a:noFill/>
          <a:ln w="9363" cap="flat">
            <a:solidFill>
              <a:srgbClr val="000000"/>
            </a:solidFill>
            <a:prstDash val="solid"/>
            <a:miter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/>
          <p:nvPr/>
        </p:nvSpPr>
        <p:spPr>
          <a:xfrm>
            <a:off x="59042" y="-5404"/>
            <a:ext cx="8784723" cy="82188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Mangal" pitchFamily="2"/>
              </a:rPr>
              <a:t>2. Буклети з досвіду роботи педагогів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Mangal" pitchFamily="2"/>
              </a:rPr>
              <a:t>та на допомогу їм у роботі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611761" y="894959"/>
            <a:ext cx="1676159" cy="23353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417755" y="907916"/>
            <a:ext cx="1591915" cy="23047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95642" y="925555"/>
            <a:ext cx="1545482" cy="22870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48013" t="22603" r="23682" b="7347"/>
          <a:stretch>
            <a:fillRect/>
          </a:stretch>
        </p:blipFill>
        <p:spPr>
          <a:xfrm>
            <a:off x="4451399" y="925555"/>
            <a:ext cx="1656719" cy="2304717"/>
          </a:xfrm>
          <a:prstGeom prst="rect">
            <a:avLst/>
          </a:prstGeom>
          <a:noFill/>
          <a:ln w="9363" cap="flat">
            <a:solidFill>
              <a:srgbClr val="000000"/>
            </a:solidFill>
            <a:prstDash val="solid"/>
            <a:miter/>
          </a:ln>
        </p:spPr>
      </p:pic>
      <p:sp>
        <p:nvSpPr>
          <p:cNvPr id="7" name="Прямоугольник 8"/>
          <p:cNvSpPr/>
          <p:nvPr/>
        </p:nvSpPr>
        <p:spPr>
          <a:xfrm>
            <a:off x="160916" y="3228115"/>
            <a:ext cx="5130716" cy="329076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Mangal" pitchFamily="2"/>
              </a:rPr>
              <a:t>3. Науково-методичний журнал «Професійна освіта: теорія і практика», де надруковано матеріали Всеукраїнської науково-практичної  конференції за темою: «Електронні кейси для роботи педагогів ЗП(ПТ)О в умовах дистанційного навчання».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800" b="0" i="0" u="none" strike="noStrike" kern="1200" cap="none" spc="0" baseline="0">
              <a:solidFill>
                <a:srgbClr val="000000"/>
              </a:solidFill>
              <a:uFillTx/>
              <a:latin typeface="Constantia" pitchFamily="18"/>
              <a:ea typeface="Microsoft YaHei" pitchFamily="2"/>
              <a:cs typeface="Mangal" pitchFamily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l="48785" t="21299" r="25184" b="10615"/>
          <a:stretch>
            <a:fillRect/>
          </a:stretch>
        </p:blipFill>
        <p:spPr>
          <a:xfrm>
            <a:off x="5630756" y="3382923"/>
            <a:ext cx="2261155" cy="3324602"/>
          </a:xfrm>
          <a:prstGeom prst="rect">
            <a:avLst/>
          </a:prstGeom>
          <a:noFill/>
          <a:ln w="9363" cap="flat">
            <a:solidFill>
              <a:srgbClr val="000000"/>
            </a:solidFill>
            <a:prstDash val="solid"/>
            <a:miter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0" y="101598"/>
            <a:ext cx="9143643" cy="6446081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 dirty="0">
                <a:latin typeface="Times New Roman" pitchFamily="18"/>
                <a:cs typeface="Times New Roman" pitchFamily="18"/>
              </a:rPr>
              <a:t>07.09.2022 -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вебінар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для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викладачів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предмета «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Зарубіжна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література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» ЗП(ПТ)О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Харківської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області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за темою: «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Нове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у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навчальних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програмах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із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предмета “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Зарубіжна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література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”.</a:t>
            </a:r>
          </a:p>
          <a:p>
            <a:pPr lvl="0">
              <a:spcBef>
                <a:spcPts val="520"/>
              </a:spcBef>
              <a:buNone/>
            </a:pPr>
            <a:endParaRPr lang="ru-RU" sz="2000" dirty="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 dirty="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 dirty="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 dirty="0">
                <a:latin typeface="Times New Roman" pitchFamily="18"/>
                <a:cs typeface="Times New Roman" pitchFamily="18"/>
              </a:rPr>
              <a:t>08.09.2022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-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супервізія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для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практичних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психологів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та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соціальних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</a:t>
            </a:r>
            <a:r>
              <a:rPr lang="ru-RU" sz="2000" dirty="0" err="1" smtClean="0">
                <a:latin typeface="Times New Roman" pitchFamily="18"/>
                <a:cs typeface="Times New Roman" pitchFamily="18"/>
              </a:rPr>
              <a:t>педагогів</a:t>
            </a:r>
            <a:r>
              <a:rPr lang="ru-RU" sz="2000" dirty="0" smtClean="0">
                <a:latin typeface="Times New Roman" pitchFamily="18"/>
                <a:cs typeface="Times New Roman" pitchFamily="18"/>
              </a:rPr>
              <a:t> 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ЗП(ПТ)О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Харківської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області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за темою: «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Організація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роботи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соціально-психологічної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служби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ЗП(ПТ)О в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умовах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</a:t>
            </a:r>
            <a:r>
              <a:rPr lang="ru-RU" sz="2000" dirty="0" err="1">
                <a:latin typeface="Times New Roman" pitchFamily="18"/>
                <a:cs typeface="Times New Roman" pitchFamily="18"/>
              </a:rPr>
              <a:t>воєнного</a:t>
            </a:r>
            <a:r>
              <a:rPr lang="ru-RU" sz="2000" dirty="0">
                <a:latin typeface="Times New Roman" pitchFamily="18"/>
                <a:cs typeface="Times New Roman" pitchFamily="18"/>
              </a:rPr>
              <a:t> стану».</a:t>
            </a:r>
          </a:p>
          <a:p>
            <a:pPr lvl="0">
              <a:spcBef>
                <a:spcPts val="520"/>
              </a:spcBef>
              <a:buNone/>
            </a:pPr>
            <a:endParaRPr lang="ru-RU" sz="2000" dirty="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 dirty="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 dirty="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3200" b="1" dirty="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 b="1" dirty="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 b="1" dirty="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 dirty="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 dirty="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 dirty="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 dirty="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 dirty="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 dirty="0">
              <a:latin typeface="Times New Roman" pitchFamily="18"/>
              <a:cs typeface="Times New Roman" pitchFamily="18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8201" t="8430" r="8004" b="10849"/>
          <a:stretch>
            <a:fillRect/>
          </a:stretch>
        </p:blipFill>
        <p:spPr>
          <a:xfrm>
            <a:off x="1003297" y="1092881"/>
            <a:ext cx="3182614" cy="189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14246" y="1092881"/>
            <a:ext cx="3187433" cy="19276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832283" y="4209138"/>
            <a:ext cx="3976204" cy="22366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30196" y="4209138"/>
            <a:ext cx="3976432" cy="223665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107643" y="188640"/>
            <a:ext cx="9036000" cy="6480361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09.09.2022</a:t>
            </a:r>
            <a:r>
              <a:rPr lang="ru-RU" sz="2000">
                <a:latin typeface="Times New Roman" pitchFamily="18"/>
                <a:cs typeface="Times New Roman" pitchFamily="18"/>
              </a:rPr>
              <a:t> - практичне заняття в онлайн-режимі для заступників директорів з навчально-виробничої роботи ЗП(ПТ)О у Харківській області на тему: «Організація освітнього процесу ЗП(ПТ)О у дистанційному режимі».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 algn="just">
              <a:spcBef>
                <a:spcPts val="520"/>
              </a:spcBef>
              <a:buNone/>
            </a:pPr>
            <a:endParaRPr lang="ru-RU" sz="2000" b="1">
              <a:latin typeface="Times New Roman" pitchFamily="18"/>
              <a:cs typeface="Times New Roman" pitchFamily="18"/>
            </a:endParaRPr>
          </a:p>
          <a:p>
            <a:pPr lvl="0" algn="just">
              <a:spcBef>
                <a:spcPts val="52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14.09.2022</a:t>
            </a:r>
            <a:r>
              <a:rPr lang="ru-RU" sz="2000">
                <a:latin typeface="Times New Roman" pitchFamily="18"/>
                <a:cs typeface="Times New Roman" pitchFamily="18"/>
              </a:rPr>
              <a:t> - вебінар для викладачів предметів «Українська мова» і «Українська література» ЗП(ПТ)О Харківської області за темою: «Нове у навчальних програмах».</a:t>
            </a:r>
          </a:p>
          <a:p>
            <a:pPr lvl="0" algn="just">
              <a:spcBef>
                <a:spcPts val="520"/>
              </a:spcBef>
              <a:buNone/>
            </a:pPr>
            <a:endParaRPr lang="ru-RU"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 algn="just">
              <a:spcBef>
                <a:spcPts val="520"/>
              </a:spcBef>
              <a:buNone/>
            </a:pPr>
            <a:endParaRPr lang="ru-RU">
              <a:cs typeface="Times New Roman" pitchFamily="1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92869" y="4487802"/>
            <a:ext cx="3898032" cy="23206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24250" y="4489045"/>
            <a:ext cx="3452344" cy="23193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35350" y="1196638"/>
            <a:ext cx="3407200" cy="22831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-184" t="5307" r="184" b="13884"/>
          <a:stretch>
            <a:fillRect/>
          </a:stretch>
        </p:blipFill>
        <p:spPr>
          <a:xfrm>
            <a:off x="4403156" y="1196638"/>
            <a:ext cx="3704792" cy="228316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318604" y="260640"/>
            <a:ext cx="8717395" cy="6063477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14.09.2022</a:t>
            </a:r>
            <a:r>
              <a:rPr lang="ru-RU" sz="2000">
                <a:latin typeface="Times New Roman" pitchFamily="18"/>
                <a:cs typeface="Times New Roman" pitchFamily="18"/>
              </a:rPr>
              <a:t> -  онлайн-зустріч для старших майстрів ЗП(ПТ)О щодо початку навчального року та ведення облікової документації під час дистанційного проведення уроків в/н.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19.09.2022 </a:t>
            </a:r>
            <a:r>
              <a:rPr lang="ru-RU" sz="2000">
                <a:latin typeface="Times New Roman" pitchFamily="18"/>
                <a:cs typeface="Times New Roman" pitchFamily="18"/>
              </a:rPr>
              <a:t>- бібліотечний міст для бібліотекарів ЗП(ПТ)О Харківської області за темою: «Бібліотечна робота ЗП(ПТ)О в умовах воєнного стану».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59640" y="1300679"/>
            <a:ext cx="3009601" cy="17053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77302" y="1310399"/>
            <a:ext cx="3010323" cy="16955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562636" y="3954240"/>
            <a:ext cx="3804123" cy="21427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259640" y="3954240"/>
            <a:ext cx="2857317" cy="214272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0" y="244437"/>
            <a:ext cx="9143643" cy="6352556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20.09.-21.09.2022 </a:t>
            </a:r>
            <a:r>
              <a:rPr lang="ru-RU" sz="2000">
                <a:latin typeface="Times New Roman" pitchFamily="18"/>
                <a:cs typeface="Times New Roman" pitchFamily="18"/>
              </a:rPr>
              <a:t>- онлайн-обговорення з керівниками та педпрацівниками ЗП(ПТ)О Харківської області питань щодо старту 2022/2023 н.р.: нормативних документів, виданих у ЗП(ПТ)О, навчально-плануючої документації, проблем в організації освітнього процесу з використанням технологій дистанційного навчання.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28.09.2022</a:t>
            </a:r>
            <a:r>
              <a:rPr lang="ru-RU" sz="2000">
                <a:latin typeface="Times New Roman" pitchFamily="18"/>
                <a:cs typeface="Times New Roman" pitchFamily="18"/>
              </a:rPr>
              <a:t> - вебінар для викладачів предмета «Іноземна мова» ЗП(ПТ)О Харківської області за темою: «Особистісне зростання здобувачів освіти ЗП(ПТ)О як наслідок упровадження компетентнісного підходу до навчання з різними формами».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8248"/>
          <a:stretch>
            <a:fillRect/>
          </a:stretch>
        </p:blipFill>
        <p:spPr>
          <a:xfrm>
            <a:off x="5266441" y="1595518"/>
            <a:ext cx="3231196" cy="21128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177198" y="1595518"/>
            <a:ext cx="3750795" cy="21128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19561" y="4719959"/>
            <a:ext cx="3524966" cy="19856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290190" y="4719959"/>
            <a:ext cx="3524810" cy="198563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251642" y="188640"/>
            <a:ext cx="8712723" cy="6135477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05.10.2022</a:t>
            </a:r>
            <a:r>
              <a:rPr lang="ru-RU" sz="2000">
                <a:latin typeface="Times New Roman" pitchFamily="18"/>
                <a:cs typeface="Times New Roman" pitchFamily="18"/>
              </a:rPr>
              <a:t> - інструктивно-методична нарада для методистів ЗП(ПТ)О Харківської області, де обговорювались питання розробки та оформлення навчально-плануючої, облікової документації, організації методичної роботи в умовах воєнного стану.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8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25.10.2022 - </a:t>
            </a:r>
            <a:r>
              <a:rPr lang="ru-RU" sz="2000">
                <a:latin typeface="Times New Roman" pitchFamily="18"/>
                <a:cs typeface="Times New Roman" pitchFamily="18"/>
              </a:rPr>
              <a:t>обласна школа кращого педагогічного досвіду для заступників директорів з навчально-виробничої, навчально-методичної та навчальної роботи, методистів ЗП(ПТ)О Харківської області: «ІМПЛЕМЕНТАЦІЯ РЕЗУЛЬТАТІВ МОНІТОРИНГОВИХ ДОСЛІДЖЕНЬ У КОНТЕКСТІ ВНУТРІШНЬОЇ СИСТЕМИ ЗАБЕЗПЕЧЕННЯ ЯКОСТІ ОСВІТИ».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12901" y="1484638"/>
            <a:ext cx="3042976" cy="17137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03999" y="1484638"/>
            <a:ext cx="3042976" cy="17137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479" t="15605" r="-479" b="3864"/>
          <a:stretch>
            <a:fillRect/>
          </a:stretch>
        </p:blipFill>
        <p:spPr>
          <a:xfrm>
            <a:off x="4752978" y="4728243"/>
            <a:ext cx="3293997" cy="21052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t="9491"/>
          <a:stretch>
            <a:fillRect/>
          </a:stretch>
        </p:blipFill>
        <p:spPr>
          <a:xfrm>
            <a:off x="1371600" y="4728243"/>
            <a:ext cx="3041760" cy="206450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101598" y="260640"/>
            <a:ext cx="9042044" cy="6735241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21.10 - 26.10.2022 </a:t>
            </a:r>
            <a:r>
              <a:rPr lang="ru-RU" sz="2000">
                <a:latin typeface="Times New Roman" pitchFamily="18"/>
                <a:cs typeface="Times New Roman" pitchFamily="18"/>
              </a:rPr>
              <a:t>- перший з циклу майстер-класів «Digital Skills: розвиток та вдосконалення» для педагогічних працівників ЗП(ПТ)О області за темою: «Вільне використання сервісу Zoom (ліцензія for Education) для організації дистанційного навчання: налаштування та інструментарій (біла дошка, опитування/тести, голосування, віртуальна дошка, сесійні зали).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8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08.11.2022</a:t>
            </a:r>
            <a:r>
              <a:rPr lang="ru-RU" sz="2000">
                <a:latin typeface="Times New Roman" pitchFamily="18"/>
                <a:cs typeface="Times New Roman" pitchFamily="18"/>
              </a:rPr>
              <a:t> - веб-семінар для заступників директорів з навчально-виховної роботи за темою: «Управління виховним процесом у ЗП(ПТ)О в сучасних умовах».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73864" y="1845003"/>
            <a:ext cx="2948757" cy="16606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31999" y="1845003"/>
            <a:ext cx="2948757" cy="16606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143000" y="4371837"/>
            <a:ext cx="3501511" cy="23109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931999" y="4371837"/>
            <a:ext cx="3170599" cy="23776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179643" y="188640"/>
            <a:ext cx="8964000" cy="6135477"/>
          </a:xfrm>
        </p:spPr>
        <p:txBody>
          <a:bodyPr/>
          <a:lstStyle/>
          <a:p>
            <a:pPr lvl="0">
              <a:spcBef>
                <a:spcPts val="520"/>
              </a:spcBef>
              <a:buClr>
                <a:srgbClr val="002060"/>
              </a:buClr>
              <a:buSzPct val="95000"/>
              <a:buFont typeface="Wingdings 2"/>
              <a:buChar char=""/>
            </a:pPr>
            <a:r>
              <a:rPr lang="ru-RU" sz="2000" b="1">
                <a:latin typeface="Times New Roman" pitchFamily="18"/>
                <a:cs typeface="Times New Roman" pitchFamily="18"/>
              </a:rPr>
              <a:t>11.11.2022 </a:t>
            </a:r>
            <a:r>
              <a:rPr lang="ru-RU" sz="2000">
                <a:latin typeface="Times New Roman" pitchFamily="18"/>
                <a:cs typeface="Times New Roman" pitchFamily="18"/>
              </a:rPr>
              <a:t>проведено семінар для практичних психологів та соціальних педагогів ЗП(ПТ)О Харківській області за темою: «Організація роботи соціально-психологічної служби в умовах воєнного стану».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uk-UA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endParaRPr lang="uk-UA" sz="2000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520"/>
              </a:spcBef>
              <a:buNone/>
            </a:pPr>
            <a:r>
              <a:rPr lang="ru-RU" sz="2000" b="1">
                <a:latin typeface="Times New Roman" pitchFamily="18"/>
                <a:cs typeface="Times New Roman" pitchFamily="18"/>
              </a:rPr>
              <a:t>16.11.2022 </a:t>
            </a:r>
            <a:r>
              <a:rPr lang="ru-RU" sz="2000">
                <a:latin typeface="Times New Roman" pitchFamily="18"/>
                <a:cs typeface="Times New Roman" pitchFamily="18"/>
              </a:rPr>
              <a:t>- вебінар (обласна школа педагогічного досвіду) для викладачів предмета «Іноземна мова» ЗП(ПТ)О Харківської області за темою: «Інформаційно-методична співпраця учасників освітнього процесу з предмета в середовищі компетентнісного навчання».</a:t>
            </a:r>
          </a:p>
          <a:p>
            <a:pPr lvl="0">
              <a:spcBef>
                <a:spcPts val="520"/>
              </a:spcBef>
              <a:buNone/>
            </a:pPr>
            <a:endParaRPr lang="ru-RU" sz="2000">
              <a:latin typeface="Times New Roman" pitchFamily="18"/>
              <a:cs typeface="Times New Roman" pitchFamily="18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5457" y="1230535"/>
            <a:ext cx="5801639" cy="21150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59389" y="4808061"/>
            <a:ext cx="3564002" cy="20077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874547" y="4828580"/>
            <a:ext cx="3528002" cy="198720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Обычный 1">
  <a:themeElements>
    <a:clrScheme name="Другая 1">
      <a:dk1>
        <a:sysClr val="windowText" lastClr="000000"/>
      </a:dk1>
      <a:lt1>
        <a:srgbClr val="B2B2B2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бычный 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1288</Words>
  <Application>Microsoft Office PowerPoint</Application>
  <PresentationFormat>Экран (4:3)</PresentationFormat>
  <Paragraphs>159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7" baseType="lpstr">
      <vt:lpstr>Microsoft YaHei</vt:lpstr>
      <vt:lpstr>Arial</vt:lpstr>
      <vt:lpstr>Arial Black</vt:lpstr>
      <vt:lpstr>Calibri</vt:lpstr>
      <vt:lpstr>Constantia</vt:lpstr>
      <vt:lpstr>Lucida Sans Unicode</vt:lpstr>
      <vt:lpstr>Mangal</vt:lpstr>
      <vt:lpstr>StarSymbol</vt:lpstr>
      <vt:lpstr>Tahoma</vt:lpstr>
      <vt:lpstr>Times New Roman</vt:lpstr>
      <vt:lpstr>Wingdings 2</vt:lpstr>
      <vt:lpstr>Обычный 1</vt:lpstr>
      <vt:lpstr>Обычный 2</vt:lpstr>
      <vt:lpstr>Заходи  НМЦ ПТО у Харківській області для керівних, педагогічних та бібліотечних працівників ЗП(ПТ)О: коротко про головне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ВИДАВНИЧА ДІЯЛЬНІСТЬ  НМЦ ПТО у Харківській області у 2022/2023 н.р.   1. Щомісячна газета «Вісник профосвіти», де надруковано рекомендації для педагогів ЗП(ПТ)О з різних напрямків роботи та матеріали з їх досвіду роботи.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Заходи  НМЦ ПТО у Харківській області для керівних, педагогічних та бібліотечних працівників ЗП(ПТ)О: коротко про головне</dc:title>
  <dc:creator>Наталія</dc:creator>
  <cp:lastModifiedBy>Александр</cp:lastModifiedBy>
  <cp:revision>9</cp:revision>
  <dcterms:modified xsi:type="dcterms:W3CDTF">2023-04-25T06:25:59Z</dcterms:modified>
</cp:coreProperties>
</file>