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9" r:id="rId21"/>
    <p:sldId id="280" r:id="rId22"/>
    <p:sldId id="275" r:id="rId23"/>
    <p:sldId id="277" r:id="rId24"/>
    <p:sldId id="281" r:id="rId25"/>
    <p:sldId id="278" r:id="rId26"/>
    <p:sldId id="282" r:id="rId2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3696E0-3995-49CE-933F-697B3AB9331A}" v="418" dt="2023-04-12T15:15:20.5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AC530-CFAA-E4B7-1AE7-9DA0BD7D7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D419CF5-3654-7F95-03E0-524FC42BE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E711AF-D2A4-A237-2AB7-4A9E2DBDC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83D-85DD-46D0-851E-C451836ECA82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8EFE7A6-514C-DA0F-5A0B-51A004B29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0DD96D-9A9B-5EE6-FEDD-7B4B8956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4EC5-CEE4-466F-9D24-1D9356C2F6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7600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AE151-FAA1-C611-B75C-98A90F513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1DD82A-A5BB-4E38-7CD1-D66A868B6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1AEFD04-87D9-300F-484E-6AC573486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83D-85DD-46D0-851E-C451836ECA82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029A817-6C29-D692-71AE-F4A347DC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648937F-495D-E56E-964F-E553589F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4EC5-CEE4-466F-9D24-1D9356C2F6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190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9FA8975-CFE1-B8A5-2D16-E113DDBFA5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C6B5096-C743-0309-C8B3-BB833EEE4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FFD8E2-CB7F-0B5F-7065-1B899FAFE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83D-85DD-46D0-851E-C451836ECA82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D5B1F3-07CD-A635-88BB-757EA664C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A2C432-F910-F2CC-9F84-E80E2BF4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4EC5-CEE4-466F-9D24-1D9356C2F6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989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715DD1-42B6-6C23-51DC-5F0285642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34230A-A094-6248-4AAC-0E4DF18B1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F06803-4823-0CC3-F8A3-5E379BF0D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83D-85DD-46D0-851E-C451836ECA82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BBE75F-3427-4418-4E9C-317E03B2A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C06C72E-B13F-61F0-1A7F-E931269BA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4EC5-CEE4-466F-9D24-1D9356C2F6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392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DDF91-E1ED-0F67-CC51-AC7DA31F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7ED830-9AF0-D81F-8260-485D13DD2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95A5BE-B811-A9DA-F9AA-64772C714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83D-85DD-46D0-851E-C451836ECA82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5E974F-162E-C0CF-3B8D-9DBD2531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62D6CC-77BB-BD3C-35AB-2DBAD2E9C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4EC5-CEE4-466F-9D24-1D9356C2F6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160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F55A9-CCBE-F8C1-CC1B-1C8A1D89B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FCBD1C-5F7C-828C-8178-E1B6AEC6AC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2DFC3-FCA7-49B4-81B0-4CEB7A683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5AB04D-ECB9-4F0F-9F49-C2B77FCC8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83D-85DD-46D0-851E-C451836ECA82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177AFAF-CFB3-34BD-F4C8-669FB713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E418CEB-D2F3-13BC-B457-FA998EB17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4EC5-CEE4-466F-9D24-1D9356C2F6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6342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EF31D6-1ABF-CE32-DB05-A37449D7B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6C3FAA2-FC08-FAAE-43E9-CEA4DD58E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E039F53-CDE7-5C87-F056-2760A8FAD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95F7603-0823-F4CB-0645-D73EB3031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C7495B8-2F34-C7B8-F7AF-616C5E67D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06AD40B-E395-B68E-B725-793901CA8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83D-85DD-46D0-851E-C451836ECA82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36C0E53-34CD-9D59-E69D-3116BF4A4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588E7D5-497A-6C70-4533-94F5F449F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4EC5-CEE4-466F-9D24-1D9356C2F6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017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340E1-9AF3-3D7F-DF78-B52459537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11837BF-893C-5E01-019D-B5AC9305E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83D-85DD-46D0-851E-C451836ECA82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9AECD0B-DD8B-8A25-6999-5E6BD5F8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61C718E-CF29-9521-C19B-A165DBAEC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4EC5-CEE4-466F-9D24-1D9356C2F6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156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AE11A9F-99E9-ADF5-89A7-558F6FE02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83D-85DD-46D0-851E-C451836ECA82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BB5E46D-6111-1AFD-CC69-89FBD7F99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D0ACB80-4B85-10C2-5ED7-A74DB123C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4EC5-CEE4-466F-9D24-1D9356C2F6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412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ECD9F-0292-8579-AC5D-641D6B9FE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5DC5ABD-937A-C384-76C5-783EE7469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ED76185-278F-309E-EB42-3E1DDA7E0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3D398A2-CBDB-7639-568A-07B56E001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83D-85DD-46D0-851E-C451836ECA82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11EC83A-F44F-6073-BDE7-6D8712E28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9B3F8AA-B9C8-2251-B87D-FD03F912B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4EC5-CEE4-466F-9D24-1D9356C2F6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3342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9D62E-2DAE-065F-0166-8E11AABAE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9BE2452-EBBF-4787-5230-7DCD8E696E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E7A72A0-5D69-3ECC-A559-58EA3084F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5FAB73D-F4DF-F38C-34B5-16FFBBCB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83D-85DD-46D0-851E-C451836ECA82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DF4A2D-72F5-7006-9299-A2E7E6D25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FB6AA4D-BB43-F754-616D-26975C08C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4EC5-CEE4-466F-9D24-1D9356C2F6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473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2EF9D1-C18C-E4E6-4CEF-30AEAF057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3741AE3-9705-98C9-48D8-A56528636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755E54-8CAD-B014-45B7-99FD1897A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883D-85DD-46D0-851E-C451836ECA82}" type="datetimeFigureOut">
              <a:rPr lang="uk-UA" smtClean="0"/>
              <a:t>13.04.2023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7358F5-1061-7913-792C-BC86926EF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407AEAC-4834-FD0D-A37C-5D4D0BF51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64EC5-CEE4-466F-9D24-1D9356C2F6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541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www.vlab.co.in/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hyperlink" Target="https://www.vlab.co.in/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1.wdp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s://www.vlab.co.in/" TargetMode="External"/><Relationship Id="rId10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het.colorado.edu/uk/simulations/filter?subjects=light-and-radiation&amp;type=html,prototype" TargetMode="External"/><Relationship Id="rId13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hyperlink" Target="https://phet.colorado.edu/uk/simulations/filter?subjects=work-energy-and-power&amp;type=html,prototype" TargetMode="External"/><Relationship Id="rId12" Type="http://schemas.openxmlformats.org/officeDocument/2006/relationships/hyperlink" Target="https://phet.colorado.edu/uk/simulations/filter?subjects=heat-and-thermodynamics&amp;type=html,prototyp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het.colorado.edu/uk/simulations/filter?subjects=electricity-magnets-and-circuits&amp;type=html,prototype" TargetMode="External"/><Relationship Id="rId11" Type="http://schemas.openxmlformats.org/officeDocument/2006/relationships/hyperlink" Target="https://phet.colorado.edu/uk/simulations/filter?subjects=quantum-phenomena&amp;type=html,prototype" TargetMode="External"/><Relationship Id="rId5" Type="http://schemas.openxmlformats.org/officeDocument/2006/relationships/hyperlink" Target="https://phet.colorado.edu/uk/simulations/filter?subjects=physics&amp;type=html,prototype" TargetMode="External"/><Relationship Id="rId10" Type="http://schemas.openxmlformats.org/officeDocument/2006/relationships/hyperlink" Target="https://phet.colorado.edu/uk/simulations/filter?subjects=sound-and-waves&amp;type=html,prototype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phet.colorado.edu/uk/simulations/filter?subjects=motion&amp;type=html,prototyp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document/d/1rDLQWfHmlDzFAzXgc_FXGcOpmezgiUPQ/edit" TargetMode="External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dlet.com/dashboard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hyperlink" Target="tudio.youtube.com/channel/UC7k55O_hxf-D1wgRmQyI1eQ/videos/upload?filter=%5B%5D&amp;sort=%7B%22columnType%22%3A%22date%22%2C%22sortOrder%22%3A%22DESCENDING%22%7D" TargetMode="External"/><Relationship Id="rId10" Type="http://schemas.openxmlformats.org/officeDocument/2006/relationships/image" Target="../media/image32.jpe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playlist?list=PLhcE1PsskbNjsWyErb8miSi7TZ_v0i1_3" TargetMode="Externa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1.wdp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hyperlink" Target="https://drive.google.com/drive/folders/1HHfDrK9cA1ZMXZFet9s0s1vOr9sWh04r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1.wdp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.png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wiki.cuspu.edu.ua/index.php/%D0%A4%D0%B0%D0%B9%D0%BB:Doslid_fiz_2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wiki.cuspu.edu.ua/index.php/%D0%A4%D0%B0%D0%B9%D0%BB:Doslid_fiz_1.jpg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1D4FDD06-1A2D-9A50-0884-A1A265654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5 Reasons Why STEM Education is Important in 2023 | Yeti Academy STEM">
            <a:extLst>
              <a:ext uri="{FF2B5EF4-FFF2-40B4-BE49-F238E27FC236}">
                <a16:creationId xmlns:a16="http://schemas.microsoft.com/office/drawing/2014/main" id="{422C7FB5-472C-356F-0F99-F0AEF9787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94" y="3979020"/>
            <a:ext cx="11821212" cy="254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95;p13">
            <a:extLst>
              <a:ext uri="{FF2B5EF4-FFF2-40B4-BE49-F238E27FC236}">
                <a16:creationId xmlns:a16="http://schemas.microsoft.com/office/drawing/2014/main" id="{6D7C0ACF-C5F4-C9FA-25DB-4B1A2E6BB181}"/>
              </a:ext>
            </a:extLst>
          </p:cNvPr>
          <p:cNvPicPr preferRelativeResize="0"/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74867" y="334005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4DDF2F-64EC-FC0F-BB04-3166CB11CD89}"/>
              </a:ext>
            </a:extLst>
          </p:cNvPr>
          <p:cNvSpPr txBox="1"/>
          <p:nvPr/>
        </p:nvSpPr>
        <p:spPr>
          <a:xfrm>
            <a:off x="1846492" y="1333101"/>
            <a:ext cx="86608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Цифрові ресурси для проведення лабораторних і практичних робіт</a:t>
            </a:r>
            <a:endParaRPr lang="uk-U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F3EAC-E608-B2A9-26C4-5D5A8C014A0F}"/>
              </a:ext>
            </a:extLst>
          </p:cNvPr>
          <p:cNvSpPr txBox="1"/>
          <p:nvPr/>
        </p:nvSpPr>
        <p:spPr>
          <a:xfrm>
            <a:off x="1773811" y="317539"/>
            <a:ext cx="9257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err="1"/>
              <a:t>Люботинський</a:t>
            </a:r>
            <a:r>
              <a:rPr lang="uk-UA" sz="2400" i="1" dirty="0"/>
              <a:t> професійний ліцей залізничного транспорту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39B5B7-6DEF-4B50-3E22-A03AB51AAF93}"/>
              </a:ext>
            </a:extLst>
          </p:cNvPr>
          <p:cNvSpPr txBox="1"/>
          <p:nvPr/>
        </p:nvSpPr>
        <p:spPr>
          <a:xfrm>
            <a:off x="7381188" y="2903456"/>
            <a:ext cx="407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dirty="0"/>
              <a:t>Викладач: Катерина ГОВОР</a:t>
            </a:r>
          </a:p>
        </p:txBody>
      </p:sp>
    </p:spTree>
    <p:extLst>
      <p:ext uri="{BB962C8B-B14F-4D97-AF65-F5344CB8AC3E}">
        <p14:creationId xmlns:p14="http://schemas.microsoft.com/office/powerpoint/2010/main" val="3676403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99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F7F72-0733-B481-6853-D871D22270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95" b="25498"/>
          <a:stretch/>
        </p:blipFill>
        <p:spPr>
          <a:xfrm>
            <a:off x="-75414" y="3323987"/>
            <a:ext cx="12267414" cy="3501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9D6BA7-4EEB-9FC5-C860-C25346E9C016}"/>
              </a:ext>
            </a:extLst>
          </p:cNvPr>
          <p:cNvSpPr txBox="1"/>
          <p:nvPr/>
        </p:nvSpPr>
        <p:spPr>
          <a:xfrm>
            <a:off x="80086" y="232817"/>
            <a:ext cx="92076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ВІРТУАЛЬНІ ЛАБОРАТОРІЇ </a:t>
            </a:r>
            <a:r>
              <a:rPr lang="uk-UA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vlab.co.in</a:t>
            </a:r>
            <a:endParaRPr lang="uk-UA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9B42D7-1E5E-6BB1-5024-1A5DC9AC0EA5}"/>
              </a:ext>
            </a:extLst>
          </p:cNvPr>
          <p:cNvSpPr txBox="1"/>
          <p:nvPr/>
        </p:nvSpPr>
        <p:spPr>
          <a:xfrm>
            <a:off x="80086" y="978183"/>
            <a:ext cx="117553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b="0" i="0" dirty="0">
                <a:effectLst/>
                <a:latin typeface="Arial" panose="020B0604020202020204" pitchFamily="34" charset="0"/>
              </a:rPr>
              <a:t>Проект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Virtual Labs </a:t>
            </a:r>
            <a:r>
              <a:rPr lang="uk-UA" sz="2000" b="0" i="0" dirty="0">
                <a:effectLst/>
                <a:latin typeface="Arial" panose="020B0604020202020204" pitchFamily="34" charset="0"/>
              </a:rPr>
              <a:t>є ініціативою Міністерства розвитку людських ресурсів (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MHRD), </a:t>
            </a:r>
            <a:r>
              <a:rPr lang="uk-UA" sz="2000" b="0" i="0" dirty="0">
                <a:effectLst/>
                <a:latin typeface="Arial" panose="020B0604020202020204" pitchFamily="34" charset="0"/>
              </a:rPr>
              <a:t>Уряду Індії під егідою Національної місії з освіти за допомогою інформаційно-комунікаційних технологій (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NMEICT). </a:t>
            </a:r>
            <a:r>
              <a:rPr lang="uk-UA" sz="2000" b="0" i="0" dirty="0">
                <a:effectLst/>
                <a:latin typeface="Arial" panose="020B0604020202020204" pitchFamily="34" charset="0"/>
              </a:rPr>
              <a:t>Цей проект є консорціумом дванадцяти інститутів-учасників, а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IIT Delhi </a:t>
            </a:r>
            <a:r>
              <a:rPr lang="uk-UA" sz="2000" b="0" i="0" dirty="0">
                <a:effectLst/>
                <a:latin typeface="Arial" panose="020B0604020202020204" pitchFamily="34" charset="0"/>
              </a:rPr>
              <a:t>є координуючим інститутом. Це зміна парадигми в освіті на основі ІКТ. У дистанційному експерименті така ініціатива була підхоплена вперше. У рамках проекту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Virtual Labs </a:t>
            </a:r>
            <a:r>
              <a:rPr lang="uk-UA" sz="2000" b="0" i="0" dirty="0">
                <a:effectLst/>
                <a:latin typeface="Arial" panose="020B0604020202020204" pitchFamily="34" charset="0"/>
              </a:rPr>
              <a:t>понад 100 віртуальних лабораторій, що складаються з приблизно 700+ веб-експериментів, були розроблені для дистанційного керування та перегляду</a:t>
            </a:r>
            <a:r>
              <a:rPr lang="uk-UA" b="0" i="0" dirty="0">
                <a:effectLst/>
                <a:latin typeface="Arial" panose="020B0604020202020204" pitchFamily="34" charset="0"/>
              </a:rPr>
              <a:t>.</a:t>
            </a:r>
            <a:endParaRPr lang="uk-UA" dirty="0"/>
          </a:p>
        </p:txBody>
      </p:sp>
      <p:pic>
        <p:nvPicPr>
          <p:cNvPr id="10" name="Google Shape;95;p13">
            <a:extLst>
              <a:ext uri="{FF2B5EF4-FFF2-40B4-BE49-F238E27FC236}">
                <a16:creationId xmlns:a16="http://schemas.microsoft.com/office/drawing/2014/main" id="{5F659007-0E82-293E-CE07-5EF9E2A305EB}"/>
              </a:ext>
            </a:extLst>
          </p:cNvPr>
          <p:cNvPicPr preferRelativeResize="0"/>
          <p:nvPr/>
        </p:nvPicPr>
        <p:blipFill rotWithShape="1"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587828" y="82582"/>
            <a:ext cx="1327650" cy="850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181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8133" y="98984"/>
            <a:ext cx="1915169" cy="18420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EBF877-FDB7-EF7A-54B3-A0FB887E442A}"/>
              </a:ext>
            </a:extLst>
          </p:cNvPr>
          <p:cNvSpPr txBox="1"/>
          <p:nvPr/>
        </p:nvSpPr>
        <p:spPr>
          <a:xfrm>
            <a:off x="2031434" y="300311"/>
            <a:ext cx="92076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ВІРТУАЛЬНІ ЛАБОРАТОРІЇ </a:t>
            </a:r>
            <a:r>
              <a:rPr lang="uk-UA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vlab.co.in</a:t>
            </a:r>
            <a:endParaRPr lang="uk-UA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10971-03E8-1692-F6BE-AF6461147849}"/>
              </a:ext>
            </a:extLst>
          </p:cNvPr>
          <p:cNvSpPr txBox="1"/>
          <p:nvPr/>
        </p:nvSpPr>
        <p:spPr>
          <a:xfrm>
            <a:off x="320511" y="3141369"/>
            <a:ext cx="115478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uk-UA" sz="2400" b="0" i="0" dirty="0">
                <a:solidFill>
                  <a:srgbClr val="333333"/>
                </a:solidFill>
                <a:effectLst/>
              </a:rPr>
              <a:t>Забезпечити віддалений доступ до лабораторій на основі моделювання в різних дисциплінах науки та техніки.</a:t>
            </a:r>
          </a:p>
          <a:p>
            <a:pPr algn="just"/>
            <a:r>
              <a:rPr lang="uk-UA" sz="2400" b="0" i="0" dirty="0">
                <a:solidFill>
                  <a:srgbClr val="333333"/>
                </a:solidFill>
                <a:effectLst/>
              </a:rPr>
              <a:t>2. Заохочувати здобувачів освіти до проведення дослідів, викликаючи їхню цікавість. Це допомогло б їм у вивченні базових і розширених концепцій шляхом дистанційного експериментування.</a:t>
            </a:r>
          </a:p>
          <a:p>
            <a:pPr algn="just"/>
            <a:r>
              <a:rPr lang="uk-UA" sz="2400" b="0" i="0" dirty="0">
                <a:solidFill>
                  <a:srgbClr val="333333"/>
                </a:solidFill>
                <a:effectLst/>
              </a:rPr>
              <a:t>3. Забезпечити повну систему управління навчанням навколо віртуальних лабораторій, де студенти/вчителі можуть скористатися різними інструментами для навчання, включаючи додаткові веб-ресурси, </a:t>
            </a:r>
            <a:r>
              <a:rPr lang="uk-UA" sz="2400" b="0" i="0" dirty="0" err="1">
                <a:solidFill>
                  <a:srgbClr val="333333"/>
                </a:solidFill>
                <a:effectLst/>
              </a:rPr>
              <a:t>відеолекції</a:t>
            </a:r>
            <a:r>
              <a:rPr lang="uk-UA" sz="2400" b="0" i="0" dirty="0">
                <a:solidFill>
                  <a:srgbClr val="333333"/>
                </a:solidFill>
                <a:effectLst/>
              </a:rPr>
              <a:t>, анімаційні демонстрації та </a:t>
            </a:r>
            <a:r>
              <a:rPr lang="uk-UA" sz="2400" b="0" i="0" dirty="0" err="1">
                <a:solidFill>
                  <a:srgbClr val="333333"/>
                </a:solidFill>
                <a:effectLst/>
              </a:rPr>
              <a:t>самооцінювання</a:t>
            </a:r>
            <a:r>
              <a:rPr lang="uk-UA" sz="2400" b="0" i="0" dirty="0">
                <a:solidFill>
                  <a:srgbClr val="333333"/>
                </a:solidFill>
                <a:effectLst/>
              </a:rPr>
              <a:t>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1732FE4-3DDF-BE98-932D-4F22007B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32" y="623476"/>
            <a:ext cx="4481415" cy="269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Віртуальний світ - підступний. Як вберегти себе, вже знають слухачі  Відкритого університету">
            <a:extLst>
              <a:ext uri="{FF2B5EF4-FFF2-40B4-BE49-F238E27FC236}">
                <a16:creationId xmlns:a16="http://schemas.microsoft.com/office/drawing/2014/main" id="{D2E58B6C-5AF7-8653-9D7C-5A3B4479B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567" y="1022540"/>
            <a:ext cx="4091105" cy="2022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9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6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1597" y="241309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0B8107-4E6B-6567-D424-54DED16E23BE}"/>
              </a:ext>
            </a:extLst>
          </p:cNvPr>
          <p:cNvSpPr txBox="1"/>
          <p:nvPr/>
        </p:nvSpPr>
        <p:spPr>
          <a:xfrm>
            <a:off x="1973302" y="300311"/>
            <a:ext cx="92076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ВІРТУАЛЬНІ ЛАБОРАТОРІЇ </a:t>
            </a:r>
            <a:r>
              <a:rPr lang="uk-UA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vlab.co.in</a:t>
            </a:r>
            <a:endParaRPr lang="uk-UA" sz="3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1B83A5-1909-C177-3C56-8083A356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88" t="42200" r="20824" b="25498"/>
          <a:stretch/>
        </p:blipFill>
        <p:spPr>
          <a:xfrm>
            <a:off x="320904" y="3398363"/>
            <a:ext cx="11550192" cy="3123626"/>
          </a:xfrm>
          <a:prstGeom prst="rect">
            <a:avLst/>
          </a:prstGeom>
        </p:spPr>
      </p:pic>
      <p:pic>
        <p:nvPicPr>
          <p:cNvPr id="12290" name="Picture 2" descr="ВСТУП Актуальність теми дослідження. Сучасні технології електронног">
            <a:extLst>
              <a:ext uri="{FF2B5EF4-FFF2-40B4-BE49-F238E27FC236}">
                <a16:creationId xmlns:a16="http://schemas.microsoft.com/office/drawing/2014/main" id="{8632B852-A966-10A8-2BE1-250F95DF2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0" y="1681723"/>
            <a:ext cx="28670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ВСТУП Актуальність теми дослідження. Сучасні технології електронног">
            <a:extLst>
              <a:ext uri="{FF2B5EF4-FFF2-40B4-BE49-F238E27FC236}">
                <a16:creationId xmlns:a16="http://schemas.microsoft.com/office/drawing/2014/main" id="{7A33C917-533C-015D-353D-D9B2D2432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189" y="1700773"/>
            <a:ext cx="2895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ВСТУП Актуальність теми дослідження. Сучасні технології електронног">
            <a:extLst>
              <a:ext uri="{FF2B5EF4-FFF2-40B4-BE49-F238E27FC236}">
                <a16:creationId xmlns:a16="http://schemas.microsoft.com/office/drawing/2014/main" id="{130225DC-2755-6F08-FB28-FCE8FB36C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953" y="1710298"/>
            <a:ext cx="291465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Электронный курс &quot;Химия. Виртуальная лаборатория&quot; Опыт &quot;Получение озона&quot; -  YouTube">
            <a:extLst>
              <a:ext uri="{FF2B5EF4-FFF2-40B4-BE49-F238E27FC236}">
                <a16:creationId xmlns:a16="http://schemas.microsoft.com/office/drawing/2014/main" id="{0BDE4CB1-982D-9518-2DD3-A31C3AFA1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766" y="1710297"/>
            <a:ext cx="272211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675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0" y="450858"/>
            <a:ext cx="157162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hET Interactive Simulations for 21st Century Education - EklavyaParv">
            <a:extLst>
              <a:ext uri="{FF2B5EF4-FFF2-40B4-BE49-F238E27FC236}">
                <a16:creationId xmlns:a16="http://schemas.microsoft.com/office/drawing/2014/main" id="{4C40D11A-9B8F-D0B7-BF18-02F97972C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639" y="24130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BDD47-B0F2-CEDB-EC05-755734405F1C}"/>
              </a:ext>
            </a:extLst>
          </p:cNvPr>
          <p:cNvSpPr txBox="1"/>
          <p:nvPr/>
        </p:nvSpPr>
        <p:spPr>
          <a:xfrm>
            <a:off x="1637673" y="241309"/>
            <a:ext cx="774335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8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PhET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Interactive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Simulation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-</a:t>
            </a:r>
            <a:r>
              <a:rPr lang="uk-UA" sz="2800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«Розвивати наукову та математичну грамотність і освіту в усьому світі за допомогою безкоштовного інтерактивного моделювання».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endParaRPr lang="uk-UA" sz="2800" dirty="0"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372A0-553B-1A46-0FDC-8B14CF19A56F}"/>
              </a:ext>
            </a:extLst>
          </p:cNvPr>
          <p:cNvSpPr txBox="1"/>
          <p:nvPr/>
        </p:nvSpPr>
        <p:spPr>
          <a:xfrm>
            <a:off x="121996" y="2441663"/>
            <a:ext cx="11944865" cy="4416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uk-UA" sz="24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Спонукати до наукових досліджень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uk-UA" sz="24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Забезпечувати інтерактивність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uk-UA" sz="24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Робити невидиме видимим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uk-UA" sz="24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Демонструвати наочно мислені процеси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uk-UA" sz="24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Включати декілька видів репрезентації ( наприклад, рух самих об'єктів, графіки і діаграми, вимірювальні прилади і цифри тощо)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uk-UA" sz="24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Використовувати те, що відбувається в реальному світі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uk-UA" sz="24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Надавати користувачам мінімальні інструкції щодо використання, щоб спонукати їх до самостійних досліджень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uk-UA" sz="24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Створювати симуляції, які можуть бути </a:t>
            </a:r>
            <a:r>
              <a:rPr lang="uk-UA" sz="24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гнучко</a:t>
            </a:r>
            <a:r>
              <a:rPr lang="uk-UA" sz="24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використані в багатьох навчальних ситуаціях.</a:t>
            </a:r>
          </a:p>
        </p:txBody>
      </p:sp>
    </p:spTree>
    <p:extLst>
      <p:ext uri="{BB962C8B-B14F-4D97-AF65-F5344CB8AC3E}">
        <p14:creationId xmlns:p14="http://schemas.microsoft.com/office/powerpoint/2010/main" val="687990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1597" y="241309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BAB3A6-2C62-5DBC-F883-5B700412FB61}"/>
              </a:ext>
            </a:extLst>
          </p:cNvPr>
          <p:cNvSpPr txBox="1"/>
          <p:nvPr/>
        </p:nvSpPr>
        <p:spPr>
          <a:xfrm>
            <a:off x="1956390" y="256965"/>
            <a:ext cx="4917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Bookman Old Style" panose="02050604050505020204" pitchFamily="18" charset="0"/>
              </a:rPr>
              <a:t>Живе посилання: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61DC73-473A-07E8-9BFE-6EF1206E3E4F}"/>
              </a:ext>
            </a:extLst>
          </p:cNvPr>
          <p:cNvSpPr txBox="1"/>
          <p:nvPr/>
        </p:nvSpPr>
        <p:spPr>
          <a:xfrm>
            <a:off x="1763222" y="929899"/>
            <a:ext cx="100502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Bookman Old Style" panose="0205060405050502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https://phet.colorado.edu/uk/simulations/filter?subjects=physics&amp;type=html,prototype</a:t>
            </a:r>
            <a:endParaRPr lang="uk-UA" sz="2400" dirty="0">
              <a:latin typeface="Bookman Old Style" panose="02050604050505020204" pitchFamily="18" charset="0"/>
            </a:endParaRPr>
          </a:p>
          <a:p>
            <a:endParaRPr lang="uk-UA" dirty="0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D170E312-2D36-A531-F93D-79A13E9FCE60}"/>
              </a:ext>
            </a:extLst>
          </p:cNvPr>
          <p:cNvSpPr/>
          <p:nvPr/>
        </p:nvSpPr>
        <p:spPr>
          <a:xfrm>
            <a:off x="4475001" y="3654830"/>
            <a:ext cx="3347370" cy="13818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hlinkClick r:id="rId6"/>
              </a:rPr>
              <a:t>Електрика, електромагнетизм, електричне коло</a:t>
            </a:r>
            <a:endParaRPr lang="uk-UA" sz="2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8DCAE271-7725-29A5-5E7C-7F796E9674C8}"/>
              </a:ext>
            </a:extLst>
          </p:cNvPr>
          <p:cNvSpPr/>
          <p:nvPr/>
        </p:nvSpPr>
        <p:spPr>
          <a:xfrm>
            <a:off x="194039" y="3438216"/>
            <a:ext cx="3347370" cy="13818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hlinkClick r:id="rId7"/>
              </a:rPr>
              <a:t>Робота, енергія, сила</a:t>
            </a:r>
            <a:endParaRPr lang="uk-UA" sz="2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B9E8AC62-CEB6-FABB-B2D3-B86566B3B840}"/>
              </a:ext>
            </a:extLst>
          </p:cNvPr>
          <p:cNvSpPr/>
          <p:nvPr/>
        </p:nvSpPr>
        <p:spPr>
          <a:xfrm>
            <a:off x="282705" y="5036720"/>
            <a:ext cx="3347370" cy="13818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hlinkClick r:id="rId8"/>
              </a:rPr>
              <a:t>Світло та випромінювання</a:t>
            </a:r>
            <a:endParaRPr lang="uk-UA" sz="2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45497322-C58C-5A30-C566-4409533D501B}"/>
              </a:ext>
            </a:extLst>
          </p:cNvPr>
          <p:cNvSpPr/>
          <p:nvPr/>
        </p:nvSpPr>
        <p:spPr>
          <a:xfrm>
            <a:off x="8693947" y="5144657"/>
            <a:ext cx="2894288" cy="11660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hlinkClick r:id="rId9"/>
              </a:rPr>
              <a:t>Рух</a:t>
            </a:r>
            <a:endParaRPr lang="uk-UA" sz="2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0D7D33BF-397F-2AB0-46FE-25F0C1C1A76D}"/>
              </a:ext>
            </a:extLst>
          </p:cNvPr>
          <p:cNvSpPr/>
          <p:nvPr/>
        </p:nvSpPr>
        <p:spPr>
          <a:xfrm>
            <a:off x="8693947" y="2037895"/>
            <a:ext cx="2894288" cy="11660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hlinkClick r:id="rId10"/>
              </a:rPr>
              <a:t>Звук і хвилі</a:t>
            </a:r>
            <a:endParaRPr lang="uk-UA" sz="2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D538B258-3152-9387-60F6-084CD39BF24A}"/>
              </a:ext>
            </a:extLst>
          </p:cNvPr>
          <p:cNvSpPr/>
          <p:nvPr/>
        </p:nvSpPr>
        <p:spPr>
          <a:xfrm>
            <a:off x="8650593" y="3457020"/>
            <a:ext cx="2894288" cy="11660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hlinkClick r:id="rId11"/>
              </a:rPr>
              <a:t>Квантові явища</a:t>
            </a:r>
            <a:endParaRPr lang="uk-UA" sz="2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BE03716B-FFFB-6E72-842D-BAFCA389A36C}"/>
              </a:ext>
            </a:extLst>
          </p:cNvPr>
          <p:cNvSpPr/>
          <p:nvPr/>
        </p:nvSpPr>
        <p:spPr>
          <a:xfrm>
            <a:off x="378487" y="1974319"/>
            <a:ext cx="2894288" cy="11660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hlinkClick r:id="rId12"/>
              </a:rPr>
              <a:t>Теплота</a:t>
            </a:r>
            <a:endParaRPr lang="uk-UA" sz="2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Picture 2" descr="PhET Interactive Simulations for 21st Century Education - EklavyaParv">
            <a:extLst>
              <a:ext uri="{FF2B5EF4-FFF2-40B4-BE49-F238E27FC236}">
                <a16:creationId xmlns:a16="http://schemas.microsoft.com/office/drawing/2014/main" id="{61F72469-9741-4314-464C-87478B8AE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73" y="165800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686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3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0" y="120655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A1DA7-0F55-652F-3D01-8253B403952F}"/>
              </a:ext>
            </a:extLst>
          </p:cNvPr>
          <p:cNvSpPr txBox="1"/>
          <p:nvPr/>
        </p:nvSpPr>
        <p:spPr>
          <a:xfrm>
            <a:off x="1956390" y="318521"/>
            <a:ext cx="78595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використання датчиків смартфонів</a:t>
            </a:r>
            <a:endParaRPr lang="uk-UA" sz="32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EC3E43-FC54-E98A-6DE6-326A7CBF119C}"/>
              </a:ext>
            </a:extLst>
          </p:cNvPr>
          <p:cNvSpPr txBox="1"/>
          <p:nvPr/>
        </p:nvSpPr>
        <p:spPr>
          <a:xfrm>
            <a:off x="75415" y="1565284"/>
            <a:ext cx="119249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0" i="0" dirty="0">
                <a:effectLst/>
                <a:latin typeface="+mj-lt"/>
              </a:rPr>
              <a:t>Розширити межі експериментів можна за допомогою ще одного підручного засобу — смартфона. Цей </a:t>
            </a:r>
            <a:r>
              <a:rPr lang="uk-UA" sz="2400" b="0" i="0" dirty="0" err="1">
                <a:effectLst/>
                <a:latin typeface="+mj-lt"/>
              </a:rPr>
              <a:t>мультифункціональний</a:t>
            </a:r>
            <a:r>
              <a:rPr lang="uk-UA" sz="2400" b="0" i="0" dirty="0">
                <a:effectLst/>
                <a:latin typeface="+mj-lt"/>
              </a:rPr>
              <a:t> пристрій доступний сьогодні більшості учнів. Крім того, що він є одним з основних приладів доступу дитини до дистанційного навчання, цей ґаджет може виконувати роль також і вимірювальної </a:t>
            </a:r>
            <a:r>
              <a:rPr lang="uk-UA" sz="2400" b="0" i="0" dirty="0" err="1">
                <a:effectLst/>
                <a:latin typeface="+mj-lt"/>
              </a:rPr>
              <a:t>мінілабораторії</a:t>
            </a:r>
            <a:r>
              <a:rPr lang="uk-UA" sz="2400" b="0" i="0" dirty="0">
                <a:effectLst/>
                <a:latin typeface="+mj-lt"/>
              </a:rPr>
              <a:t>, адже має ряд вбудованих датчиків. Залежно від рівня пристрою, це:</a:t>
            </a:r>
            <a:endParaRPr lang="uk-UA" sz="2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D4585-B946-BCB4-7FB0-25E6B19A448B}"/>
              </a:ext>
            </a:extLst>
          </p:cNvPr>
          <p:cNvSpPr txBox="1"/>
          <p:nvPr/>
        </p:nvSpPr>
        <p:spPr>
          <a:xfrm>
            <a:off x="280447" y="3499899"/>
            <a:ext cx="66294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buFont typeface="+mj-lt"/>
              <a:buAutoNum type="arabicPeriod"/>
            </a:pPr>
            <a:r>
              <a:rPr lang="uk-UA" b="0" i="0" dirty="0">
                <a:effectLst/>
              </a:rPr>
              <a:t>акселерометр; </a:t>
            </a:r>
          </a:p>
          <a:p>
            <a:pPr algn="just" fontAlgn="base">
              <a:buFont typeface="+mj-lt"/>
              <a:buAutoNum type="arabicPeriod"/>
            </a:pPr>
            <a:r>
              <a:rPr lang="uk-UA" b="0" i="0" dirty="0">
                <a:effectLst/>
              </a:rPr>
              <a:t>гіроскоп;</a:t>
            </a:r>
          </a:p>
          <a:p>
            <a:pPr algn="just" fontAlgn="base">
              <a:buFont typeface="+mj-lt"/>
              <a:buAutoNum type="arabicPeriod"/>
            </a:pPr>
            <a:r>
              <a:rPr lang="uk-UA" b="0" i="0" dirty="0">
                <a:effectLst/>
              </a:rPr>
              <a:t>датчик наближення;</a:t>
            </a:r>
          </a:p>
          <a:p>
            <a:pPr algn="just" fontAlgn="base">
              <a:buFont typeface="+mj-lt"/>
              <a:buAutoNum type="arabicPeriod"/>
            </a:pPr>
            <a:r>
              <a:rPr lang="uk-UA" b="0" i="0" dirty="0">
                <a:effectLst/>
              </a:rPr>
              <a:t>датчик освітленості;</a:t>
            </a:r>
          </a:p>
          <a:p>
            <a:pPr algn="just" fontAlgn="base">
              <a:buFont typeface="+mj-lt"/>
              <a:buAutoNum type="arabicPeriod"/>
            </a:pPr>
            <a:r>
              <a:rPr lang="uk-UA" b="0" i="0" dirty="0">
                <a:effectLst/>
              </a:rPr>
              <a:t>датчик </a:t>
            </a:r>
            <a:r>
              <a:rPr lang="uk-UA" b="0" i="0" dirty="0" err="1">
                <a:effectLst/>
              </a:rPr>
              <a:t>Холла</a:t>
            </a:r>
            <a:r>
              <a:rPr lang="uk-UA" b="0" i="0" dirty="0">
                <a:effectLst/>
              </a:rPr>
              <a:t>;</a:t>
            </a:r>
          </a:p>
          <a:p>
            <a:pPr algn="just" fontAlgn="base">
              <a:buFont typeface="+mj-lt"/>
              <a:buAutoNum type="arabicPeriod"/>
            </a:pPr>
            <a:r>
              <a:rPr lang="uk-UA" b="0" i="0" dirty="0">
                <a:effectLst/>
              </a:rPr>
              <a:t>компас;</a:t>
            </a:r>
          </a:p>
          <a:p>
            <a:pPr algn="just" fontAlgn="base">
              <a:buFont typeface="+mj-lt"/>
              <a:buAutoNum type="arabicPeriod"/>
            </a:pPr>
            <a:r>
              <a:rPr lang="uk-UA" b="0" i="0" dirty="0">
                <a:effectLst/>
              </a:rPr>
              <a:t>барометр;</a:t>
            </a:r>
          </a:p>
          <a:p>
            <a:pPr algn="just" fontAlgn="base">
              <a:buFont typeface="+mj-lt"/>
              <a:buAutoNum type="arabicPeriod"/>
            </a:pPr>
            <a:r>
              <a:rPr lang="uk-UA" b="0" i="0" dirty="0">
                <a:effectLst/>
              </a:rPr>
              <a:t>датчик вологості;</a:t>
            </a:r>
          </a:p>
          <a:p>
            <a:pPr algn="just" fontAlgn="base">
              <a:buFont typeface="+mj-lt"/>
              <a:buAutoNum type="arabicPeriod"/>
            </a:pPr>
            <a:r>
              <a:rPr lang="uk-UA" b="0" i="0" dirty="0">
                <a:effectLst/>
              </a:rPr>
              <a:t>датчик серцебиття;</a:t>
            </a:r>
          </a:p>
          <a:p>
            <a:pPr algn="just" fontAlgn="base">
              <a:buFont typeface="+mj-lt"/>
              <a:buAutoNum type="arabicPeriod"/>
            </a:pPr>
            <a:r>
              <a:rPr lang="en-US" b="0" i="0" dirty="0">
                <a:effectLst/>
              </a:rPr>
              <a:t>GPS-</a:t>
            </a:r>
            <a:r>
              <a:rPr lang="uk-UA" b="0" i="0" dirty="0">
                <a:effectLst/>
              </a:rPr>
              <a:t>датчик;</a:t>
            </a:r>
          </a:p>
          <a:p>
            <a:pPr algn="just" fontAlgn="base">
              <a:buFont typeface="+mj-lt"/>
              <a:buAutoNum type="arabicPeriod"/>
            </a:pPr>
            <a:r>
              <a:rPr lang="uk-UA" b="0" i="0" dirty="0">
                <a:effectLst/>
              </a:rPr>
              <a:t>генератор звуку та інші</a:t>
            </a:r>
            <a:r>
              <a:rPr lang="uk-UA" b="0" i="0" dirty="0">
                <a:solidFill>
                  <a:srgbClr val="525558"/>
                </a:solidFill>
                <a:effectLst/>
                <a:latin typeface="Lato" panose="020F0502020204030203" pitchFamily="34" charset="0"/>
              </a:rPr>
              <a:t>.</a:t>
            </a:r>
          </a:p>
        </p:txBody>
      </p:sp>
      <p:pic>
        <p:nvPicPr>
          <p:cNvPr id="14338" name="Picture 2" descr="Смартфон Клипарты и стоковые иллюстрации. 482 799 Смартфон иллюстрации в  формате EPS и векторные клипарты и графика для поиска от тысяч авторов  стоковых изображений на условиях «роялти-фри».">
            <a:extLst>
              <a:ext uri="{FF2B5EF4-FFF2-40B4-BE49-F238E27FC236}">
                <a16:creationId xmlns:a16="http://schemas.microsoft.com/office/drawing/2014/main" id="{644E6A3B-C9C4-08E7-12D5-1D87BBDE5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0"/>
          <a:stretch/>
        </p:blipFill>
        <p:spPr bwMode="auto">
          <a:xfrm rot="1569662">
            <a:off x="6550200" y="3175358"/>
            <a:ext cx="3733474" cy="356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205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13" y="0"/>
            <a:ext cx="122368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6756" y="120655"/>
            <a:ext cx="157162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 descr="Arduino Science Journal 101: Advancing Scientific Processes in Grades 2-8!">
            <a:extLst>
              <a:ext uri="{FF2B5EF4-FFF2-40B4-BE49-F238E27FC236}">
                <a16:creationId xmlns:a16="http://schemas.microsoft.com/office/drawing/2014/main" id="{55D7659A-63F2-09DB-8087-9159B6B1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588" y="1168220"/>
            <a:ext cx="3704815" cy="3004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47ABC2-626A-276E-A48B-697AFB6854C7}"/>
              </a:ext>
            </a:extLst>
          </p:cNvPr>
          <p:cNvSpPr txBox="1"/>
          <p:nvPr/>
        </p:nvSpPr>
        <p:spPr>
          <a:xfrm>
            <a:off x="306806" y="1316899"/>
            <a:ext cx="78595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0" i="0" dirty="0">
                <a:effectLst/>
              </a:rPr>
              <a:t>Для активації всіх вимірювальних функцій варто встановити на смартфон застосунок </a:t>
            </a:r>
            <a:r>
              <a:rPr lang="uk-UA" sz="2400" b="1" i="0" dirty="0">
                <a:effectLst/>
              </a:rPr>
              <a:t>«Науковий журнал </a:t>
            </a:r>
            <a:r>
              <a:rPr lang="en-US" sz="2400" b="1" i="0" dirty="0">
                <a:effectLst/>
              </a:rPr>
              <a:t>Google»</a:t>
            </a:r>
            <a:r>
              <a:rPr lang="uk-UA" sz="2400" b="1" i="0" dirty="0">
                <a:effectLst/>
              </a:rPr>
              <a:t> або </a:t>
            </a:r>
            <a:r>
              <a:rPr lang="en-US" sz="2400" b="1" i="0" dirty="0">
                <a:effectLst/>
              </a:rPr>
              <a:t>Arduino Science Journal</a:t>
            </a:r>
            <a:r>
              <a:rPr lang="en-US" sz="2400" b="0" i="0" dirty="0">
                <a:effectLst/>
              </a:rPr>
              <a:t>. </a:t>
            </a:r>
            <a:r>
              <a:rPr lang="uk-UA" sz="2400" b="0" i="0" dirty="0">
                <a:effectLst/>
              </a:rPr>
              <a:t>За допомогою цієї програми можна вимірювати доступні величини, зберігати відомості в пам’яті пристрою, створювати </a:t>
            </a:r>
            <a:r>
              <a:rPr lang="uk-UA" sz="2400" b="0" i="0" dirty="0" err="1">
                <a:effectLst/>
              </a:rPr>
              <a:t>триггери</a:t>
            </a:r>
            <a:r>
              <a:rPr lang="uk-UA" sz="2400" b="0" i="0" dirty="0">
                <a:effectLst/>
              </a:rPr>
              <a:t> до експериментів, представляти дані графічно</a:t>
            </a:r>
            <a:r>
              <a:rPr lang="uk-UA" b="0" i="0" dirty="0">
                <a:solidFill>
                  <a:srgbClr val="525558"/>
                </a:solidFill>
                <a:effectLst/>
                <a:latin typeface="Lato" panose="020F0502020204030203" pitchFamily="34" charset="0"/>
              </a:rPr>
              <a:t>.</a:t>
            </a:r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B23F8-FC04-8C89-6742-0DDBEAEE0F61}"/>
              </a:ext>
            </a:extLst>
          </p:cNvPr>
          <p:cNvSpPr txBox="1"/>
          <p:nvPr/>
        </p:nvSpPr>
        <p:spPr>
          <a:xfrm>
            <a:off x="2108790" y="470921"/>
            <a:ext cx="78595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використання датчиків смартфонів</a:t>
            </a:r>
            <a:endParaRPr lang="uk-UA" sz="32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CC0918C9-2668-E01A-8973-5CADA1968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06" y="3920037"/>
            <a:ext cx="2197959" cy="219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4066DE9B-3702-D988-0F0B-2D9B091FB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22" y="3981932"/>
            <a:ext cx="1311496" cy="283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EBD422-5D78-CD28-BC6C-7CCD00E1B3C2}"/>
              </a:ext>
            </a:extLst>
          </p:cNvPr>
          <p:cNvSpPr txBox="1"/>
          <p:nvPr/>
        </p:nvSpPr>
        <p:spPr>
          <a:xfrm>
            <a:off x="2860767" y="4372685"/>
            <a:ext cx="6094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0" u="none" strike="noStrike" dirty="0">
                <a:solidFill>
                  <a:srgbClr val="000000"/>
                </a:solidFill>
                <a:effectLst/>
                <a:hlinkClick r:id="rId8"/>
              </a:rPr>
              <a:t>Дослідження звукових коливань </a:t>
            </a:r>
            <a:r>
              <a:rPr lang="uk-UA" sz="2400" b="0" i="0" u="none" strike="noStrike" dirty="0">
                <a:solidFill>
                  <a:srgbClr val="000000"/>
                </a:solidFill>
                <a:effectLst/>
                <a:hlinkClick r:id="rId8"/>
              </a:rPr>
              <a:t>різноманітних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hlinkClick r:id="rId8"/>
              </a:rPr>
              <a:t> джерел звуку за допомогою сучасних цифрових засобів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029790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1597" y="241309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06870B-FB58-9184-4B9C-9CC841CA5D8E}"/>
              </a:ext>
            </a:extLst>
          </p:cNvPr>
          <p:cNvSpPr txBox="1"/>
          <p:nvPr/>
        </p:nvSpPr>
        <p:spPr>
          <a:xfrm>
            <a:off x="2131209" y="483245"/>
            <a:ext cx="78595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ДОМАШНІЙ ЕКСПЕРЕМЕНТ</a:t>
            </a:r>
            <a:endParaRPr lang="uk-UA" sz="32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98C68-F3DA-0FEA-F451-62747FCD3652}"/>
              </a:ext>
            </a:extLst>
          </p:cNvPr>
          <p:cNvSpPr txBox="1"/>
          <p:nvPr/>
        </p:nvSpPr>
        <p:spPr>
          <a:xfrm>
            <a:off x="263952" y="1596042"/>
            <a:ext cx="1134044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uk-UA" sz="2200" b="0" i="0" dirty="0">
                <a:effectLst/>
              </a:rPr>
              <a:t>Через недостатнє оснащення кабінетів викладачі багато років поспіль змушені вигадувати, як проводити навчальні експериментальні роботи буквально «на пальцях» — за допомогою підручних засобів та недорогих аналогів вимірювальних приладів.</a:t>
            </a:r>
          </a:p>
          <a:p>
            <a:pPr algn="just" fontAlgn="base"/>
            <a:r>
              <a:rPr lang="uk-UA" sz="2200" b="0" i="0" dirty="0">
                <a:effectLst/>
              </a:rPr>
              <a:t>І в умовах дистанційного навчання цей вимушений досвід стає перевагою. Адже якщо можна провести експеримент «з нічого» в стінах навчального закладу, то і його відтворення учнями вдома також не становитиме проблеми — звісно, за умови якісного інструктування та повного переліку необхідного обладнання, заздалегідь підготовленого викладачем. Причому такі інструкції можуть бути не лише текстовими, але й супроводжуватися вчительським відео та посиланнями на подібні досліди, що були виконані раніше.</a:t>
            </a:r>
          </a:p>
          <a:p>
            <a:pPr algn="just" fontAlgn="base"/>
            <a:r>
              <a:rPr lang="uk-UA" sz="2200" b="0" i="0" dirty="0">
                <a:effectLst/>
              </a:rPr>
              <a:t>Відтак для кожного здобувача/здобувачки освіти або групі учнів залишається поставити експеримент з іншими кількісними показниками та провести відповідні розрахунки і теоретичні обґрунтування. Підтвердженням самостійного виконання лабораторної роботи може бути відео- чи </a:t>
            </a:r>
            <a:r>
              <a:rPr lang="uk-UA" sz="2200" b="0" i="0" dirty="0" err="1">
                <a:effectLst/>
              </a:rPr>
              <a:t>фотозвіт</a:t>
            </a:r>
            <a:r>
              <a:rPr lang="uk-UA" sz="2200" b="0" i="0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3240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1597" y="241309"/>
            <a:ext cx="157162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D0DB55-8C3A-BD00-951E-AE54D83414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08" r="5079"/>
          <a:stretch/>
        </p:blipFill>
        <p:spPr>
          <a:xfrm>
            <a:off x="4122" y="1"/>
            <a:ext cx="12187878" cy="6796216"/>
          </a:xfrm>
          <a:prstGeom prst="rect">
            <a:avLst/>
          </a:prstGeom>
        </p:spPr>
      </p:pic>
      <p:pic>
        <p:nvPicPr>
          <p:cNvPr id="4" name="Google Shape;95;p13">
            <a:extLst>
              <a:ext uri="{FF2B5EF4-FFF2-40B4-BE49-F238E27FC236}">
                <a16:creationId xmlns:a16="http://schemas.microsoft.com/office/drawing/2014/main" id="{49F18A2B-A2F2-B0DF-13DA-15C5473EC540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232714" y="316307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C3B98-7DC8-780F-EDFA-73443A3A324C}"/>
              </a:ext>
            </a:extLst>
          </p:cNvPr>
          <p:cNvSpPr txBox="1"/>
          <p:nvPr/>
        </p:nvSpPr>
        <p:spPr>
          <a:xfrm>
            <a:off x="2182942" y="487797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Bookman Old Style" panose="020506040505050202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https://padlet.com/dashboard</a:t>
            </a:r>
            <a:endParaRPr lang="uk-UA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uk-UA" sz="24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09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1597" y="241309"/>
            <a:ext cx="157162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 descr="Уже доступна. YouTube запустил полезную функцию по всему миру">
            <a:hlinkClick r:id="rId5"/>
            <a:extLst>
              <a:ext uri="{FF2B5EF4-FFF2-40B4-BE49-F238E27FC236}">
                <a16:creationId xmlns:a16="http://schemas.microsoft.com/office/drawing/2014/main" id="{A9B3562B-6404-8A4E-4E51-6E35BF082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15" y="98731"/>
            <a:ext cx="2576266" cy="1717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CEAEF7-1D3A-8FBD-4A54-153BE82B4D86}"/>
              </a:ext>
            </a:extLst>
          </p:cNvPr>
          <p:cNvSpPr txBox="1"/>
          <p:nvPr/>
        </p:nvSpPr>
        <p:spPr>
          <a:xfrm>
            <a:off x="2131209" y="483245"/>
            <a:ext cx="51651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ДОМАШНІЙ ЕКСПЕРЕМЕНТ</a:t>
            </a:r>
            <a:endParaRPr lang="uk-UA" sz="32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F181E2-8199-62EC-5A37-7AECDE277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619" y="1816242"/>
            <a:ext cx="2489710" cy="45919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17CE0A-1C26-5886-118E-23268B57CF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9176" y="1816242"/>
            <a:ext cx="2582984" cy="4591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D58DE9-9E61-0C4A-9044-A61AB6A3A2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423"/>
          <a:stretch/>
        </p:blipFill>
        <p:spPr>
          <a:xfrm>
            <a:off x="9042267" y="1914973"/>
            <a:ext cx="2933236" cy="17753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90C633-F41C-6A4A-EA48-93F1124DDA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2"/>
          <a:stretch/>
        </p:blipFill>
        <p:spPr>
          <a:xfrm>
            <a:off x="6058868" y="1816243"/>
            <a:ext cx="2768474" cy="45919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085ED5-0366-ABDC-D63B-D274C0D0DE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2870" y="3881961"/>
            <a:ext cx="2232030" cy="297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20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1597" y="241309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4DDB0C-6475-B4CA-8F91-ED40D1554D34}"/>
              </a:ext>
            </a:extLst>
          </p:cNvPr>
          <p:cNvSpPr txBox="1"/>
          <p:nvPr/>
        </p:nvSpPr>
        <p:spPr>
          <a:xfrm>
            <a:off x="1954820" y="113699"/>
            <a:ext cx="9835756" cy="1557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1000"/>
              </a:spcAft>
            </a:pPr>
            <a:r>
              <a:rPr lang="uk-UA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Перед людиною є три шляхи до пізнання</a:t>
            </a:r>
            <a:r>
              <a:rPr lang="ru-RU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uk-UA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шлях мислення - найбільш шляхетний, шлях наслідування - найбільш легкий</a:t>
            </a:r>
            <a:r>
              <a:rPr lang="uk-UA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і шлях особистого  досвіду-найбільш важкий.</a:t>
            </a:r>
            <a:endParaRPr lang="uk-UA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1000"/>
              </a:spcAft>
            </a:pPr>
            <a:r>
              <a:rPr lang="uk-UA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Конфуцій</a:t>
            </a:r>
            <a:endParaRPr lang="uk-UA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7E7E3-DAA3-B892-FCA9-4A67E74C91CA}"/>
              </a:ext>
            </a:extLst>
          </p:cNvPr>
          <p:cNvSpPr txBox="1"/>
          <p:nvPr/>
        </p:nvSpPr>
        <p:spPr>
          <a:xfrm>
            <a:off x="587525" y="1620482"/>
            <a:ext cx="114866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3200" b="1" i="0" dirty="0">
                <a:solidFill>
                  <a:srgbClr val="252A3D"/>
                </a:solidFill>
                <a:effectLst/>
              </a:rPr>
              <a:t>Методики </a:t>
            </a:r>
            <a:r>
              <a:rPr lang="ru-RU" sz="3200" b="1" i="0" dirty="0" err="1">
                <a:solidFill>
                  <a:srgbClr val="252A3D"/>
                </a:solidFill>
                <a:effectLst/>
              </a:rPr>
              <a:t>організації</a:t>
            </a:r>
            <a:r>
              <a:rPr lang="ru-RU" sz="3200" b="1" i="0" dirty="0">
                <a:solidFill>
                  <a:srgbClr val="252A3D"/>
                </a:solidFill>
                <a:effectLst/>
              </a:rPr>
              <a:t> </a:t>
            </a:r>
            <a:r>
              <a:rPr lang="ru-RU" sz="3200" b="1" i="0" dirty="0" err="1">
                <a:solidFill>
                  <a:srgbClr val="252A3D"/>
                </a:solidFill>
                <a:effectLst/>
              </a:rPr>
              <a:t>лабораторних</a:t>
            </a:r>
            <a:r>
              <a:rPr lang="ru-RU" sz="3200" b="1" i="0" dirty="0">
                <a:solidFill>
                  <a:srgbClr val="252A3D"/>
                </a:solidFill>
                <a:effectLst/>
              </a:rPr>
              <a:t> і </a:t>
            </a:r>
            <a:r>
              <a:rPr lang="ru-RU" sz="3200" b="1" i="0" dirty="0" err="1">
                <a:solidFill>
                  <a:srgbClr val="252A3D"/>
                </a:solidFill>
                <a:effectLst/>
              </a:rPr>
              <a:t>практичних</a:t>
            </a:r>
            <a:r>
              <a:rPr lang="ru-RU" sz="3200" b="1" i="0" dirty="0">
                <a:solidFill>
                  <a:srgbClr val="252A3D"/>
                </a:solidFill>
                <a:effectLst/>
              </a:rPr>
              <a:t> </a:t>
            </a:r>
            <a:r>
              <a:rPr lang="ru-RU" sz="3200" b="1" i="0" dirty="0" err="1">
                <a:solidFill>
                  <a:srgbClr val="252A3D"/>
                </a:solidFill>
                <a:effectLst/>
              </a:rPr>
              <a:t>робіт</a:t>
            </a:r>
            <a:endParaRPr lang="ru-RU" sz="3200" b="1" i="0" dirty="0">
              <a:solidFill>
                <a:srgbClr val="252A3D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4F1E28-B1B8-370B-95CD-66A488C3A3D3}"/>
              </a:ext>
            </a:extLst>
          </p:cNvPr>
          <p:cNvSpPr txBox="1"/>
          <p:nvPr/>
        </p:nvSpPr>
        <p:spPr>
          <a:xfrm>
            <a:off x="340895" y="2461323"/>
            <a:ext cx="11337384" cy="4181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9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віртуальні лабораторії та демонстрації («Віртуальна лабораторія Фізика – 10-11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«Основи електроніки», phet.colorado.edu та vlab.co.in);</a:t>
            </a:r>
          </a:p>
          <a:p>
            <a:pPr marL="342900" lvl="0" indent="-342900" algn="just">
              <a:lnSpc>
                <a:spcPct val="9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використання датчиків смартфонів;</a:t>
            </a:r>
          </a:p>
          <a:p>
            <a:pPr marL="342900" lvl="0" indent="-342900" algn="just">
              <a:lnSpc>
                <a:spcPct val="9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«Домашній експеримент» - використання звичайного приладдя для проведення дослідження;</a:t>
            </a:r>
          </a:p>
          <a:p>
            <a:pPr marL="342900" lvl="0" indent="-342900" algn="just">
              <a:lnSpc>
                <a:spcPct val="9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STEM конструктор;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Відеолабораторія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використання вже готових відеороликів або зйомка власних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12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1597" y="241309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387C7-F3B1-524B-9352-DE13CD4AF876}"/>
              </a:ext>
            </a:extLst>
          </p:cNvPr>
          <p:cNvSpPr txBox="1"/>
          <p:nvPr/>
        </p:nvSpPr>
        <p:spPr>
          <a:xfrm>
            <a:off x="300046" y="1496997"/>
            <a:ext cx="1159190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uk-UA" sz="2400" b="0" i="0" dirty="0">
                <a:effectLst/>
              </a:rPr>
              <a:t>Хорошою альтернативою виконанню лабораторних робіт, які неможливо чи небезпечно провадити вдома, можуть стати </a:t>
            </a:r>
            <a:r>
              <a:rPr lang="uk-UA" sz="2400" b="0" i="0" dirty="0" err="1">
                <a:effectLst/>
              </a:rPr>
              <a:t>відеодосліди</a:t>
            </a:r>
            <a:r>
              <a:rPr lang="uk-UA" sz="2400" b="0" i="0" dirty="0">
                <a:effectLst/>
              </a:rPr>
              <a:t>, відзняті в звичних лабораторних умовах.  </a:t>
            </a:r>
          </a:p>
          <a:p>
            <a:pPr algn="just" fontAlgn="base"/>
            <a:r>
              <a:rPr lang="uk-UA" sz="2400" b="0" i="0" dirty="0">
                <a:effectLst/>
              </a:rPr>
              <a:t>Загалом ідея </a:t>
            </a:r>
            <a:r>
              <a:rPr lang="uk-UA" sz="2400" b="0" i="0" dirty="0" err="1">
                <a:effectLst/>
              </a:rPr>
              <a:t>відеолабораторних</a:t>
            </a:r>
            <a:r>
              <a:rPr lang="uk-UA" sz="2400" b="0" i="0" dirty="0">
                <a:effectLst/>
              </a:rPr>
              <a:t> робіт не є новою. На </a:t>
            </a:r>
            <a:r>
              <a:rPr lang="en-US" sz="2400" b="0" i="0" dirty="0" err="1">
                <a:effectLst/>
              </a:rPr>
              <a:t>Youtube</a:t>
            </a:r>
            <a:r>
              <a:rPr lang="en-US" sz="2400" b="0" i="0" dirty="0">
                <a:effectLst/>
              </a:rPr>
              <a:t>-</a:t>
            </a:r>
            <a:r>
              <a:rPr lang="uk-UA" sz="2400" b="0" i="0" dirty="0">
                <a:effectLst/>
              </a:rPr>
              <a:t>каналі електронних книжок «Ранок» ще понад п'ять років тому розміщено додатки до підручників з </a:t>
            </a:r>
            <a:r>
              <a:rPr lang="uk-UA" sz="2400" b="0" i="0" dirty="0" err="1">
                <a:effectLst/>
              </a:rPr>
              <a:t>відеонаочностями</a:t>
            </a:r>
            <a:r>
              <a:rPr lang="uk-UA" sz="2400" b="0" i="0" dirty="0">
                <a:effectLst/>
              </a:rPr>
              <a:t> та експериментами українською мовою. Не бракує </a:t>
            </a:r>
            <a:r>
              <a:rPr lang="uk-UA" sz="2400" b="0" i="0" u="none" strike="noStrike" dirty="0" err="1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відеодослідів</a:t>
            </a:r>
            <a:r>
              <a:rPr lang="uk-UA" sz="2400" b="0" i="0" dirty="0">
                <a:effectLst/>
              </a:rPr>
              <a:t> і на інших спеціалізованих українських та іноземних каналах.</a:t>
            </a:r>
          </a:p>
          <a:p>
            <a:pPr algn="just" fontAlgn="base"/>
            <a:r>
              <a:rPr lang="uk-UA" sz="2400" b="0" i="0" dirty="0">
                <a:effectLst/>
              </a:rPr>
              <a:t>Кожному викладачу сьогодні також під силу відзняти досліди за власною методикою, яка буде найбільш оптимальною для рівня учнів в його класах. Ці практичні роботи вчитель може фільмувати у власній лабораторії, а в разі відсутності деяких приладів — кооперуватися зі вчителями з інших шкіл. В такому разі доречно робити універсальні відео з ходом проведення експериментів, а от конкретні параметри вимірювань для різних груп учнів задавати також різні, щоби теоретичну й аналітичну частини роботи вони виконували самостійно</a:t>
            </a:r>
            <a:r>
              <a:rPr lang="uk-UA" sz="2400" b="0" i="0" dirty="0">
                <a:solidFill>
                  <a:srgbClr val="525558"/>
                </a:solidFill>
                <a:effectLst/>
                <a:latin typeface="Lato" panose="020F0502020204030203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C64F6-7375-8303-3557-3A7607994B8C}"/>
              </a:ext>
            </a:extLst>
          </p:cNvPr>
          <p:cNvSpPr txBox="1"/>
          <p:nvPr/>
        </p:nvSpPr>
        <p:spPr>
          <a:xfrm>
            <a:off x="2131209" y="449785"/>
            <a:ext cx="51651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Відеолабораторія</a:t>
            </a:r>
            <a:endParaRPr lang="uk-UA" sz="32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7247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1597" y="241309"/>
            <a:ext cx="157162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 descr="Google Диск начнёт блокировать файлы, которые нарушают правила сервиса -  hi-Tech.ua">
            <a:hlinkClick r:id="rId5"/>
            <a:extLst>
              <a:ext uri="{FF2B5EF4-FFF2-40B4-BE49-F238E27FC236}">
                <a16:creationId xmlns:a16="http://schemas.microsoft.com/office/drawing/2014/main" id="{4C0BB97E-A4C1-2FE8-D874-FF28ED26A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516" y="25441"/>
            <a:ext cx="2210132" cy="147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Конспект уроку фізики для 8 класу &quot;Джерела струму. Історія винайдення.  Утилізація джерел струму&quot;">
            <a:extLst>
              <a:ext uri="{FF2B5EF4-FFF2-40B4-BE49-F238E27FC236}">
                <a16:creationId xmlns:a16="http://schemas.microsoft.com/office/drawing/2014/main" id="{840C6C95-CA0A-227E-8B39-EFB61B474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12" y="1723983"/>
            <a:ext cx="2223592" cy="29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Fit for Partnership with Germany 2023 Енергоефективність та альтернативні  джерела енергії">
            <a:extLst>
              <a:ext uri="{FF2B5EF4-FFF2-40B4-BE49-F238E27FC236}">
                <a16:creationId xmlns:a16="http://schemas.microsoft.com/office/drawing/2014/main" id="{B4C15EA4-79BA-E825-9256-C8D4248B2A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9466" name="Picture 10" descr="Альтернативні джерела енергії: чому питання про їх вигідність сьогодні  стоїть особливо гостро?">
            <a:extLst>
              <a:ext uri="{FF2B5EF4-FFF2-40B4-BE49-F238E27FC236}">
                <a16:creationId xmlns:a16="http://schemas.microsoft.com/office/drawing/2014/main" id="{F2DDA0F8-11BB-D803-2E35-96776670C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6" y="173355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Конспект уроку &quot;Рух тіла по похилій площині&quot;">
            <a:extLst>
              <a:ext uri="{FF2B5EF4-FFF2-40B4-BE49-F238E27FC236}">
                <a16:creationId xmlns:a16="http://schemas.microsoft.com/office/drawing/2014/main" id="{3F0D4473-9387-F1FE-8C95-DBA17A67D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586" y="1751987"/>
            <a:ext cx="37147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5BC2A-747F-A13F-903B-A3144517A38D}"/>
              </a:ext>
            </a:extLst>
          </p:cNvPr>
          <p:cNvSpPr txBox="1"/>
          <p:nvPr/>
        </p:nvSpPr>
        <p:spPr>
          <a:xfrm>
            <a:off x="2187770" y="574388"/>
            <a:ext cx="51651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Відеолабораторія</a:t>
            </a:r>
            <a:endParaRPr lang="uk-UA" sz="32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DD1C42-2267-E4F7-D51D-DB9F9325ADB0}"/>
              </a:ext>
            </a:extLst>
          </p:cNvPr>
          <p:cNvSpPr txBox="1"/>
          <p:nvPr/>
        </p:nvSpPr>
        <p:spPr>
          <a:xfrm>
            <a:off x="237042" y="3749666"/>
            <a:ext cx="2625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«Основи енергоефективності»  - практична робота «Дослідження альтернативних джерел енергії»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9E24E4-AAED-1D7F-6D94-DEB200BDC7AF}"/>
              </a:ext>
            </a:extLst>
          </p:cNvPr>
          <p:cNvSpPr txBox="1"/>
          <p:nvPr/>
        </p:nvSpPr>
        <p:spPr>
          <a:xfrm>
            <a:off x="3366977" y="4935155"/>
            <a:ext cx="334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«Електротехніка з основами промислової електроніки »  - практична робота «Хімічні джерела струму. Акумулятори»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E70D43-AB1E-83CE-05E5-F508D20B0067}"/>
              </a:ext>
            </a:extLst>
          </p:cNvPr>
          <p:cNvSpPr txBox="1"/>
          <p:nvPr/>
        </p:nvSpPr>
        <p:spPr>
          <a:xfrm>
            <a:off x="6605898" y="3986312"/>
            <a:ext cx="334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«Фізика і астрономія»  - лабораторна робота «Визначення прискорення тіла при русі похилою поверхнею»</a:t>
            </a:r>
          </a:p>
        </p:txBody>
      </p:sp>
    </p:spTree>
    <p:extLst>
      <p:ext uri="{BB962C8B-B14F-4D97-AF65-F5344CB8AC3E}">
        <p14:creationId xmlns:p14="http://schemas.microsoft.com/office/powerpoint/2010/main" val="2992209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33694" y="156468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A07371-BBAA-66DB-3942-1767AFB47C28}"/>
              </a:ext>
            </a:extLst>
          </p:cNvPr>
          <p:cNvSpPr txBox="1"/>
          <p:nvPr/>
        </p:nvSpPr>
        <p:spPr>
          <a:xfrm>
            <a:off x="1840584" y="241309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«STEM конструктор»</a:t>
            </a:r>
            <a:endParaRPr lang="uk-UA" sz="4000" b="1" dirty="0"/>
          </a:p>
        </p:txBody>
      </p:sp>
      <p:pic>
        <p:nvPicPr>
          <p:cNvPr id="18434" name="Picture 2" descr="Набор для опытов Znatok Школа 999 схем плюс (REW-K007) купить в Киеве,  Украине по выгодной цене | 【Будинок іграшок】">
            <a:extLst>
              <a:ext uri="{FF2B5EF4-FFF2-40B4-BE49-F238E27FC236}">
                <a16:creationId xmlns:a16="http://schemas.microsoft.com/office/drawing/2014/main" id="{16AB9D3C-1E8E-8DCE-4DFB-DFC3A0897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" y="1190504"/>
            <a:ext cx="3079391" cy="307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ᐉ Конструктор ZNATOK 999 схем REW-K001 • Купить в Киеве, Украине • Лучшая  цена в Эпицентр К">
            <a:extLst>
              <a:ext uri="{FF2B5EF4-FFF2-40B4-BE49-F238E27FC236}">
                <a16:creationId xmlns:a16="http://schemas.microsoft.com/office/drawing/2014/main" id="{8F32D523-78A8-CA0B-8ED3-8FD9503CD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3" y="4095492"/>
            <a:ext cx="3406169" cy="257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Конструктор Znatok Альтернативная энергия (50 проектов) (REW-K70690) –  низкие цены, кредит, оплата частями в интернет-магазине ROZETKA | Купить в  Украине: Киеве, Харькове, Днепре, Одессе, Запорожье, Львове">
            <a:extLst>
              <a:ext uri="{FF2B5EF4-FFF2-40B4-BE49-F238E27FC236}">
                <a16:creationId xmlns:a16="http://schemas.microsoft.com/office/drawing/2014/main" id="{3049F9F6-5C1F-92A4-8585-1BD080E4D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879" y="1226474"/>
            <a:ext cx="2847099" cy="267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Конструктор Znatok Альтернативная энергия (50 проектов) (REW-K70690) –  низкие цены, кредит, оплата частями в интернет-магазине ROZETKA | Купить в  Украине: Киеве, Харькове, Днепре, Одессе, Запорожье, Львове">
            <a:extLst>
              <a:ext uri="{FF2B5EF4-FFF2-40B4-BE49-F238E27FC236}">
                <a16:creationId xmlns:a16="http://schemas.microsoft.com/office/drawing/2014/main" id="{9C52C7DF-7E51-92DB-13FE-33C4B3C6B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701" y="4000564"/>
            <a:ext cx="3406169" cy="261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Набір для дослідів Znatok Супер-вимірювач 17 проектів (ZP70694) купити в  Києві, Україні за вигідною ціною | 【Будинок іграшок】">
            <a:extLst>
              <a:ext uri="{FF2B5EF4-FFF2-40B4-BE49-F238E27FC236}">
                <a16:creationId xmlns:a16="http://schemas.microsoft.com/office/drawing/2014/main" id="{32630F77-43B3-6505-7688-F19702397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95" y="625338"/>
            <a:ext cx="4009017" cy="379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Конструктор Znatok Супер-измеритель 17 проектов (ZP70694) (6925108706941) –  низкие цены, кредит, оплата частями в интернет-магазине ROZETKA | Купить в  Украине: Киеве, Харькове, Днепре, Одессе, Запорожье, Львове">
            <a:extLst>
              <a:ext uri="{FF2B5EF4-FFF2-40B4-BE49-F238E27FC236}">
                <a16:creationId xmlns:a16="http://schemas.microsoft.com/office/drawing/2014/main" id="{CCDD9B42-7035-7879-E929-850F6C0CF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27" y="4057701"/>
            <a:ext cx="3718265" cy="253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196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1597" y="241309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739D30-91EE-79EB-551A-6573D8A65571}"/>
              </a:ext>
            </a:extLst>
          </p:cNvPr>
          <p:cNvSpPr txBox="1"/>
          <p:nvPr/>
        </p:nvSpPr>
        <p:spPr>
          <a:xfrm>
            <a:off x="1992984" y="393709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«STEM конструктор»</a:t>
            </a:r>
            <a:endParaRPr lang="uk-UA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4F7EE8-3E98-E0A5-78BB-AE43942EFA9F}"/>
              </a:ext>
            </a:extLst>
          </p:cNvPr>
          <p:cNvSpPr txBox="1"/>
          <p:nvPr/>
        </p:nvSpPr>
        <p:spPr>
          <a:xfrm>
            <a:off x="543895" y="1589661"/>
            <a:ext cx="1142814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Перелік можливих робіт:</a:t>
            </a:r>
          </a:p>
          <a:p>
            <a:r>
              <a:rPr lang="uk-UA" sz="2000" dirty="0"/>
              <a:t> </a:t>
            </a:r>
          </a:p>
          <a:p>
            <a:r>
              <a:rPr lang="uk-UA" sz="2000" dirty="0"/>
              <a:t>1. </a:t>
            </a:r>
            <a:r>
              <a:rPr lang="uk-UA" sz="2400" dirty="0"/>
              <a:t>Хімічні джерела живлення. Акумулятори та батарейки;</a:t>
            </a:r>
          </a:p>
          <a:p>
            <a:r>
              <a:rPr lang="uk-UA" sz="2400" dirty="0"/>
              <a:t>2. Електродвигун і генератор;</a:t>
            </a:r>
          </a:p>
          <a:p>
            <a:r>
              <a:rPr lang="uk-UA" sz="2400" dirty="0"/>
              <a:t>3. Резистори та реостати. Послідовне та паралельне з’єднання;</a:t>
            </a:r>
          </a:p>
          <a:p>
            <a:r>
              <a:rPr lang="uk-UA" sz="2400" dirty="0"/>
              <a:t>4. Котушка індуктивності;</a:t>
            </a:r>
          </a:p>
          <a:p>
            <a:r>
              <a:rPr lang="uk-UA" sz="2400" dirty="0"/>
              <a:t>5. Електровимірювальні прилади;</a:t>
            </a:r>
          </a:p>
          <a:p>
            <a:r>
              <a:rPr lang="uk-UA" sz="2400" dirty="0"/>
              <a:t>6. Конденсатори;</a:t>
            </a:r>
          </a:p>
          <a:p>
            <a:r>
              <a:rPr lang="uk-UA" sz="2400" dirty="0"/>
              <a:t>7. Діоди;</a:t>
            </a:r>
          </a:p>
          <a:p>
            <a:r>
              <a:rPr lang="uk-UA" sz="2400" dirty="0"/>
              <a:t>8. Промислова електроніка. Біполярні транзистори. Тиристори. </a:t>
            </a:r>
            <a:r>
              <a:rPr lang="uk-UA" sz="2400" dirty="0" err="1"/>
              <a:t>Фоторезистори</a:t>
            </a:r>
            <a:r>
              <a:rPr lang="uk-UA" sz="2400" dirty="0"/>
              <a:t>. </a:t>
            </a:r>
          </a:p>
          <a:p>
            <a:r>
              <a:rPr lang="uk-UA" sz="2400" dirty="0"/>
              <a:t>9. Інтегральні мікросхеми;</a:t>
            </a:r>
          </a:p>
          <a:p>
            <a:r>
              <a:rPr lang="uk-UA" sz="2400" dirty="0"/>
              <a:t>10. Цифрова техніка.</a:t>
            </a:r>
          </a:p>
          <a:p>
            <a:endParaRPr lang="uk-UA" sz="2000" dirty="0"/>
          </a:p>
          <a:p>
            <a:endParaRPr lang="uk-UA" sz="2000" dirty="0"/>
          </a:p>
          <a:p>
            <a:endParaRPr lang="uk-UA" sz="2000" dirty="0"/>
          </a:p>
          <a:p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 descr="Электронный конструктор Знаток 180 схем (REW-K003) купить в KIDIS.UA |  Конструкторы для детей от 5 лет до 14 лет Цена 1 255 грн Физика | Купить  Конструкторы Знаток в Киеве, Харькове, Одессе,">
            <a:extLst>
              <a:ext uri="{FF2B5EF4-FFF2-40B4-BE49-F238E27FC236}">
                <a16:creationId xmlns:a16="http://schemas.microsoft.com/office/drawing/2014/main" id="{8AAEB388-4B44-CA52-DD8B-F81921AA2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555" y="152073"/>
            <a:ext cx="3523550" cy="2875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564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1597" y="241309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D43CC1-58A9-76B1-A536-8DF09BAD1988}"/>
              </a:ext>
            </a:extLst>
          </p:cNvPr>
          <p:cNvSpPr txBox="1"/>
          <p:nvPr/>
        </p:nvSpPr>
        <p:spPr>
          <a:xfrm>
            <a:off x="1956390" y="440888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«STEM конструктор»</a:t>
            </a:r>
            <a:endParaRPr lang="uk-UA" sz="4000" b="1" dirty="0"/>
          </a:p>
        </p:txBody>
      </p:sp>
      <p:pic>
        <p:nvPicPr>
          <p:cNvPr id="22530" name="Picture 2" descr="Электронный конструктор Знаток. Альтернативная энергия. 50 проектов –  Книжный интернет-магазин Kniga.lv Polaris">
            <a:extLst>
              <a:ext uri="{FF2B5EF4-FFF2-40B4-BE49-F238E27FC236}">
                <a16:creationId xmlns:a16="http://schemas.microsoft.com/office/drawing/2014/main" id="{099BB5ED-AC04-7731-F319-626456567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5E9F5"/>
              </a:clrFrom>
              <a:clrTo>
                <a:srgbClr val="E5E9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8" t="33265" r="11692" b="7492"/>
          <a:stretch/>
        </p:blipFill>
        <p:spPr bwMode="auto">
          <a:xfrm>
            <a:off x="6403943" y="0"/>
            <a:ext cx="5788057" cy="406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Электронный конструктор Знаток Супер-измеритель 17 проектов (ZP70694)  купить в KIDIS.UA | Конструкторы для детей от 8 лет до 15 лет Цена 2 694  грн Физика | Купить Конструкторы Знаток в Киеве, Харькове,">
            <a:extLst>
              <a:ext uri="{FF2B5EF4-FFF2-40B4-BE49-F238E27FC236}">
                <a16:creationId xmlns:a16="http://schemas.microsoft.com/office/drawing/2014/main" id="{63A43C61-8BC9-F76D-4AB8-6B1E93225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t="12843" r="5752" b="21277"/>
          <a:stretch/>
        </p:blipFill>
        <p:spPr bwMode="auto">
          <a:xfrm>
            <a:off x="7277493" y="3354233"/>
            <a:ext cx="4835950" cy="356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2F816D-2E9A-9613-77C1-A9B81948B7FD}"/>
              </a:ext>
            </a:extLst>
          </p:cNvPr>
          <p:cNvSpPr txBox="1"/>
          <p:nvPr/>
        </p:nvSpPr>
        <p:spPr>
          <a:xfrm>
            <a:off x="78556" y="1742061"/>
            <a:ext cx="7000973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Перелік можливих робіт:</a:t>
            </a:r>
          </a:p>
          <a:p>
            <a:r>
              <a:rPr lang="uk-UA" sz="2000" dirty="0"/>
              <a:t> </a:t>
            </a:r>
          </a:p>
          <a:p>
            <a:pPr marL="457200" indent="-457200">
              <a:buAutoNum type="arabicPeriod"/>
            </a:pPr>
            <a:r>
              <a:rPr lang="uk-UA" sz="2000" dirty="0"/>
              <a:t>Вимірювання </a:t>
            </a:r>
            <a:r>
              <a:rPr lang="uk-UA" sz="2000" dirty="0" err="1"/>
              <a:t>нелектричних</a:t>
            </a:r>
            <a:r>
              <a:rPr lang="uk-UA" sz="2000" dirty="0"/>
              <a:t> величин електровимірювальними приладами ( термометр, далекомір, шумомір, </a:t>
            </a:r>
            <a:r>
              <a:rPr lang="uk-UA" sz="2000" dirty="0" err="1"/>
              <a:t>люксометр</a:t>
            </a:r>
            <a:r>
              <a:rPr lang="uk-UA" sz="2000" dirty="0"/>
              <a:t>);</a:t>
            </a:r>
          </a:p>
          <a:p>
            <a:pPr marL="457200" indent="-457200">
              <a:buAutoNum type="arabicPeriod"/>
            </a:pPr>
            <a:r>
              <a:rPr lang="uk-UA" sz="2000" dirty="0"/>
              <a:t>Вимірювальні прилади (вольтметр, омметр, лічильник);</a:t>
            </a:r>
          </a:p>
          <a:p>
            <a:pPr marL="457200" indent="-457200">
              <a:buAutoNum type="arabicPeriod"/>
            </a:pPr>
            <a:r>
              <a:rPr lang="uk-UA" sz="2000" dirty="0"/>
              <a:t>Системи керування (ліхтарик, електронний таймер, двійкова система рахунку);</a:t>
            </a:r>
          </a:p>
          <a:p>
            <a:pPr marL="457200" indent="-457200">
              <a:buAutoNum type="arabicPeriod"/>
            </a:pPr>
            <a:r>
              <a:rPr lang="uk-UA" sz="2000" dirty="0"/>
              <a:t>Динамо-машина;</a:t>
            </a:r>
          </a:p>
          <a:p>
            <a:pPr marL="457200" indent="-457200">
              <a:buAutoNum type="arabicPeriod"/>
            </a:pPr>
            <a:r>
              <a:rPr lang="uk-UA" sz="2000" dirty="0"/>
              <a:t>Дослідження роботи вітрогенератора;</a:t>
            </a:r>
          </a:p>
          <a:p>
            <a:pPr marL="457200" indent="-457200">
              <a:buAutoNum type="arabicPeriod"/>
            </a:pPr>
            <a:r>
              <a:rPr lang="uk-UA" sz="2000" dirty="0"/>
              <a:t>Дослідження роботи сонячної панелі</a:t>
            </a:r>
          </a:p>
          <a:p>
            <a:pPr marL="457200" indent="-457200">
              <a:buAutoNum type="arabicPeriod"/>
            </a:pPr>
            <a:r>
              <a:rPr lang="uk-UA" sz="2000" dirty="0"/>
              <a:t>Термогенератори.</a:t>
            </a:r>
          </a:p>
          <a:p>
            <a:pPr marL="457200" indent="-457200">
              <a:buAutoNum type="arabicPeriod"/>
            </a:pPr>
            <a:endParaRPr lang="uk-UA" sz="2000" dirty="0"/>
          </a:p>
          <a:p>
            <a:pPr marL="457200" indent="-457200">
              <a:buAutoNum type="arabicPeriod"/>
            </a:pPr>
            <a:endParaRPr lang="uk-UA" sz="2000" dirty="0"/>
          </a:p>
          <a:p>
            <a:pPr marL="457200" indent="-457200">
              <a:buAutoNum type="arabicPeriod"/>
            </a:pPr>
            <a:endParaRPr lang="uk-UA" sz="2000" dirty="0"/>
          </a:p>
          <a:p>
            <a:pPr marL="457200" indent="-457200">
              <a:buAutoNum type="arabicPeriod"/>
            </a:pPr>
            <a:endParaRPr lang="uk-UA" sz="2000" dirty="0"/>
          </a:p>
          <a:p>
            <a:endParaRPr lang="uk-UA" sz="2000" dirty="0"/>
          </a:p>
          <a:p>
            <a:endParaRPr lang="uk-UA" sz="2000" dirty="0"/>
          </a:p>
          <a:p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3971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269332-D24D-A3B5-D031-F8C7F7B8925F}"/>
              </a:ext>
            </a:extLst>
          </p:cNvPr>
          <p:cNvSpPr txBox="1"/>
          <p:nvPr/>
        </p:nvSpPr>
        <p:spPr>
          <a:xfrm>
            <a:off x="355035" y="1266802"/>
            <a:ext cx="11177129" cy="5037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lnSpc>
                <a:spcPct val="107000"/>
              </a:lnSpc>
              <a:spcAft>
                <a:spcPts val="800"/>
              </a:spcAft>
            </a:pPr>
            <a:r>
              <a:rPr lang="uk-UA" sz="2400" b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Open Sans" panose="020B0606030504020204" pitchFamily="34" charset="0"/>
              </a:rPr>
              <a:t>Корисні посилання</a:t>
            </a:r>
            <a:r>
              <a:rPr lang="uk-UA" sz="2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:</a:t>
            </a:r>
            <a:endParaRPr lang="uk-UA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uk-UA" sz="2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lifeliqe.com — величезна база навчальних 3D-візуалізацій з природничих наук. Має зручний інтерфейс, можливість вибору української мови в налаштуваннях і надає можливості для адаптації контенту під індивідуальні потреби кожного вчителя;</a:t>
            </a:r>
            <a:endParaRPr lang="uk-UA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uk-UA" sz="2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myphysicslab.com (доступний англійською та німецькою мовами) — понад 50 віртуальних дослідів;</a:t>
            </a:r>
            <a:endParaRPr lang="uk-UA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uk-UA" sz="2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vlab.co.in (</a:t>
            </a:r>
            <a:r>
              <a:rPr lang="uk-UA" sz="2400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англ</a:t>
            </a:r>
            <a:r>
              <a:rPr lang="uk-UA" sz="2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.) — роботи з фізики та хімії;</a:t>
            </a:r>
            <a:endParaRPr lang="uk-UA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uk-UA" sz="2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virtulab.net (рос.) — досліди з хімії, біології, фізики та екології;</a:t>
            </a:r>
            <a:endParaRPr lang="uk-UA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uk-UA" sz="2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chemcollective.org (</a:t>
            </a:r>
            <a:r>
              <a:rPr lang="uk-UA" sz="2400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англ</a:t>
            </a:r>
            <a:r>
              <a:rPr lang="uk-UA" sz="2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.) — для дослідів з неорганічної хімії;</a:t>
            </a:r>
            <a:endParaRPr lang="uk-UA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uk-UA" sz="2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tinkercad.com (</a:t>
            </a:r>
            <a:r>
              <a:rPr lang="uk-UA" sz="2400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англ</a:t>
            </a:r>
            <a:r>
              <a:rPr lang="uk-UA" sz="2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.) — для якісної дистанційної STEM-освіти;</a:t>
            </a:r>
            <a:endParaRPr lang="uk-UA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95;p13">
            <a:extLst>
              <a:ext uri="{FF2B5EF4-FFF2-40B4-BE49-F238E27FC236}">
                <a16:creationId xmlns:a16="http://schemas.microsoft.com/office/drawing/2014/main" id="{5CF305F4-A5E0-2FC3-A379-94F5F06162BB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57585" y="260163"/>
            <a:ext cx="1571625" cy="132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63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07E7F3C6-BDB2-3B82-617B-32EB2A520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0DD538E-2AEF-C2CB-F745-E035A8DAF528}"/>
              </a:ext>
            </a:extLst>
          </p:cNvPr>
          <p:cNvSpPr/>
          <p:nvPr/>
        </p:nvSpPr>
        <p:spPr>
          <a:xfrm>
            <a:off x="3157747" y="478659"/>
            <a:ext cx="5593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ДЯКУЮ ЗА УВАГУ!</a:t>
            </a:r>
            <a:endParaRPr lang="uk-U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3554" name="Picture 2" descr="Лабораторна робота з фізики (Проведення лабораторних робіт з фізики)">
            <a:extLst>
              <a:ext uri="{FF2B5EF4-FFF2-40B4-BE49-F238E27FC236}">
                <a16:creationId xmlns:a16="http://schemas.microsoft.com/office/drawing/2014/main" id="{C9740E6A-C13A-4D61-4A91-78BA39B75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587" y="1770668"/>
            <a:ext cx="7792825" cy="48705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916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2E23E7-0E41-028C-EB8C-9373633043F4}"/>
              </a:ext>
            </a:extLst>
          </p:cNvPr>
          <p:cNvSpPr txBox="1"/>
          <p:nvPr/>
        </p:nvSpPr>
        <p:spPr>
          <a:xfrm>
            <a:off x="141402" y="3685881"/>
            <a:ext cx="119060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 цього методичного електронного посібника є організація виконання віртуальних лабораторних робіт з фізики у 10–11 класах. В навчально - виховному процесі фізики даний електронний посібник виступає як керівництво до дії учнів та як засіб планування їх навчальної діяльності та контролю навчальних досягнень.</a:t>
            </a:r>
          </a:p>
          <a:p>
            <a:pPr algn="just"/>
            <a:r>
              <a:rPr lang="uk-UA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Зміст ППЗ „Віртуальна фізична лабораторія 10–11 </a:t>
            </a:r>
            <a:r>
              <a:rPr lang="uk-UA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.” розроблений у повній відповідності до діючої програми та традиційного змісту навчання фізики з деяким розширенням.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DAF85-0ABB-B153-DE07-BF65EC5E85D1}"/>
              </a:ext>
            </a:extLst>
          </p:cNvPr>
          <p:cNvSpPr txBox="1"/>
          <p:nvPr/>
        </p:nvSpPr>
        <p:spPr>
          <a:xfrm>
            <a:off x="2085680" y="309797"/>
            <a:ext cx="9594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„Віртуальна фізична лабораторія 10–11 </a:t>
            </a:r>
            <a:r>
              <a:rPr lang="uk-UA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кл</a:t>
            </a:r>
            <a:r>
              <a:rPr lang="uk-UA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endParaRPr lang="uk-U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Педагогічний програмний засіб &quot;Віртуальна фізична лабораторія 10-11 кл&quot; —  Вікі ЦДУ">
            <a:extLst>
              <a:ext uri="{FF2B5EF4-FFF2-40B4-BE49-F238E27FC236}">
                <a16:creationId xmlns:a16="http://schemas.microsoft.com/office/drawing/2014/main" id="{BF9B7DDE-EBEB-86E6-2BAC-709F4B123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97" y="1079211"/>
            <a:ext cx="10672712" cy="248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95;p13">
            <a:extLst>
              <a:ext uri="{FF2B5EF4-FFF2-40B4-BE49-F238E27FC236}">
                <a16:creationId xmlns:a16="http://schemas.microsoft.com/office/drawing/2014/main" id="{B49CD81B-0B73-F9AA-1396-DBEEE8F23D30}"/>
              </a:ext>
            </a:extLst>
          </p:cNvPr>
          <p:cNvPicPr preferRelativeResize="0"/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4316" y="165895"/>
            <a:ext cx="1571625" cy="132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59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35065" y="150546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606F5F-4932-FB19-7CB8-636F9ACA561D}"/>
              </a:ext>
            </a:extLst>
          </p:cNvPr>
          <p:cNvSpPr txBox="1"/>
          <p:nvPr/>
        </p:nvSpPr>
        <p:spPr>
          <a:xfrm>
            <a:off x="191597" y="2646033"/>
            <a:ext cx="1200040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400" b="1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Серед педагогічних можливостей ППЗ слід відзначити: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 самопідготовки учня до виконання лабораторних досліджень;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Скорочення часу для підготовки до виконання лабораторних робіт;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орієнтовних основ діяльності при виконанні лабораторних досліджень;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Самоконтроль результатів діяльності в процесі підготовки і виконання лабораторних досліджень;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можливостей отримання інформації про фізичний процес і про кількісні значення фізичних величин, що його характеризують (характер їх зміни) – </a:t>
            </a:r>
            <a:r>
              <a:rPr lang="uk-UA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відеофрагменти</a:t>
            </a:r>
            <a:r>
              <a:rPr lang="uk-UA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Безпосередня участь учня в процесі виконання лабораторного дослідження - інтерактивні моделі лабораторних робіт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D2BE62-B552-54EA-D4A3-BE59946D1683}"/>
              </a:ext>
            </a:extLst>
          </p:cNvPr>
          <p:cNvSpPr txBox="1"/>
          <p:nvPr/>
        </p:nvSpPr>
        <p:spPr>
          <a:xfrm>
            <a:off x="1954819" y="229280"/>
            <a:ext cx="9594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„Віртуальна фізична лабораторія 10–11 </a:t>
            </a:r>
            <a:r>
              <a:rPr lang="uk-UA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кл</a:t>
            </a:r>
            <a:r>
              <a:rPr lang="uk-UA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endParaRPr lang="uk-U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3484457A-23F8-79DC-5D88-0B960ADB4E6F}"/>
              </a:ext>
            </a:extLst>
          </p:cNvPr>
          <p:cNvGrpSpPr/>
          <p:nvPr/>
        </p:nvGrpSpPr>
        <p:grpSpPr>
          <a:xfrm>
            <a:off x="1207188" y="943428"/>
            <a:ext cx="10793215" cy="2068031"/>
            <a:chOff x="1207188" y="943428"/>
            <a:chExt cx="10793215" cy="206803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1AD7469-171C-B53B-D7DC-21FBDB057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706" t="13941" r="23918" b="14776"/>
            <a:stretch/>
          </p:blipFill>
          <p:spPr>
            <a:xfrm>
              <a:off x="9411255" y="943428"/>
              <a:ext cx="2589148" cy="20680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098" name="Picture 2" descr="Виртуальная 3D лаборатория по физике - ROQED.kg Physics Lab">
              <a:extLst>
                <a:ext uri="{FF2B5EF4-FFF2-40B4-BE49-F238E27FC236}">
                  <a16:creationId xmlns:a16="http://schemas.microsoft.com/office/drawing/2014/main" id="{E43079BE-CF10-4ED2-985D-FA692C0770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99" y="1063741"/>
              <a:ext cx="3019425" cy="1514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Виртуальная 3D лаборатория по физике - ROQED.kg Physics Lab">
              <a:extLst>
                <a:ext uri="{FF2B5EF4-FFF2-40B4-BE49-F238E27FC236}">
                  <a16:creationId xmlns:a16="http://schemas.microsoft.com/office/drawing/2014/main" id="{675DCBB7-E275-33C9-4F3E-660A631FDC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6670" y="1103651"/>
              <a:ext cx="2875527" cy="1514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Virtual laboratoriya Fizika Linza optik kuchini aniqlash - YouTube">
              <a:extLst>
                <a:ext uri="{FF2B5EF4-FFF2-40B4-BE49-F238E27FC236}">
                  <a16:creationId xmlns:a16="http://schemas.microsoft.com/office/drawing/2014/main" id="{396F1A26-F09C-12D2-EE84-290AA90252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0" t="7949" r="10322" b="5565"/>
            <a:stretch/>
          </p:blipFill>
          <p:spPr bwMode="auto">
            <a:xfrm>
              <a:off x="1207188" y="1133887"/>
              <a:ext cx="2396159" cy="15121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1124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29370" y="199573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AB6E5C-3666-5B1C-565D-795FA3C1223B}"/>
              </a:ext>
            </a:extLst>
          </p:cNvPr>
          <p:cNvSpPr txBox="1"/>
          <p:nvPr/>
        </p:nvSpPr>
        <p:spPr>
          <a:xfrm>
            <a:off x="1734942" y="59090"/>
            <a:ext cx="9594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„Віртуальна фізична лабораторія 10–11 </a:t>
            </a:r>
            <a:r>
              <a:rPr lang="uk-UA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кл</a:t>
            </a:r>
            <a:r>
              <a:rPr lang="uk-UA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endParaRPr lang="uk-U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38" name="Picture 18">
            <a:hlinkClick r:id="rId5" tooltip="Збільшити"/>
            <a:extLst>
              <a:ext uri="{FF2B5EF4-FFF2-40B4-BE49-F238E27FC236}">
                <a16:creationId xmlns:a16="http://schemas.microsoft.com/office/drawing/2014/main" id="{632AAEFA-6C68-A214-AF7E-D46E28BB5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-1652588"/>
            <a:ext cx="142875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>
            <a:hlinkClick r:id="rId7" tooltip="Збільшити"/>
            <a:extLst>
              <a:ext uri="{FF2B5EF4-FFF2-40B4-BE49-F238E27FC236}">
                <a16:creationId xmlns:a16="http://schemas.microsoft.com/office/drawing/2014/main" id="{8315077A-31D9-526E-DEFD-2FF7FDEA0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496888"/>
            <a:ext cx="142875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39F416-1C9F-A0A6-933F-6B5DB40181C8}"/>
              </a:ext>
            </a:extLst>
          </p:cNvPr>
          <p:cNvSpPr txBox="1"/>
          <p:nvPr/>
        </p:nvSpPr>
        <p:spPr>
          <a:xfrm>
            <a:off x="176016" y="1545583"/>
            <a:ext cx="57299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18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ЛАБОРАТОРНІ РОБОТИ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uk-UA" altLang="uk-UA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Вимірювання відносної вологості повітря за точкою роси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Визначення модуля пружності гуми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Визначення питомого опору провідника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Послідовне і паралельне з'єднання провідників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Вимірювання ЕРС і внутрішнього опору джерела струму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6"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Спостереження дії магнітного поля на струм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7"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Визначення заряду електрона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79B72FE0-530D-4306-74E6-A4F3A6302765}"/>
              </a:ext>
            </a:extLst>
          </p:cNvPr>
          <p:cNvSpPr/>
          <p:nvPr/>
        </p:nvSpPr>
        <p:spPr>
          <a:xfrm>
            <a:off x="4649993" y="601663"/>
            <a:ext cx="17796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 клас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959BB-DC1D-EEC9-4A65-0267FB20F2E0}"/>
              </a:ext>
            </a:extLst>
          </p:cNvPr>
          <p:cNvSpPr txBox="1"/>
          <p:nvPr/>
        </p:nvSpPr>
        <p:spPr>
          <a:xfrm>
            <a:off x="5539820" y="1997596"/>
            <a:ext cx="654534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Дослідження залежності між тиском, об'ємом і температурою газу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Спостереження броунівського руху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Визначення коефіцієнту поверхневого натягу води методом відривання петлі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Визначення коефіцієнту лінійного розширення твердого тіла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Вимірювання відносної вологості повітря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Вимірювання електроємності конденсатора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Дослідження залежності опору металів від температури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Дослідження залежності опору напівпровідників від температури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Зняття вольт-амперної характеристики напівпровідникового діода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Вивчення транзистора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Розширення меж вимірювання амперметра і вольтметра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Вимірювання індукції магнітного поля постійного магніт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FF509-355C-1199-7280-3EE422CE71E0}"/>
              </a:ext>
            </a:extLst>
          </p:cNvPr>
          <p:cNvSpPr txBox="1"/>
          <p:nvPr/>
        </p:nvSpPr>
        <p:spPr>
          <a:xfrm>
            <a:off x="5802280" y="1345528"/>
            <a:ext cx="5604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ЛАБОРАТОРНИЙ ПРАКТИКУМ</a:t>
            </a:r>
          </a:p>
        </p:txBody>
      </p:sp>
    </p:spTree>
    <p:extLst>
      <p:ext uri="{BB962C8B-B14F-4D97-AF65-F5344CB8AC3E}">
        <p14:creationId xmlns:p14="http://schemas.microsoft.com/office/powerpoint/2010/main" val="2588563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1597" y="241309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6341B6-754F-0699-CB40-CACC24452A66}"/>
              </a:ext>
            </a:extLst>
          </p:cNvPr>
          <p:cNvSpPr txBox="1"/>
          <p:nvPr/>
        </p:nvSpPr>
        <p:spPr>
          <a:xfrm>
            <a:off x="1887342" y="211490"/>
            <a:ext cx="9594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„Віртуальна фізична лабораторія 10–11 </a:t>
            </a:r>
            <a:r>
              <a:rPr lang="uk-UA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кл</a:t>
            </a:r>
            <a:r>
              <a:rPr lang="uk-UA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endParaRPr lang="uk-U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D5A18206-2066-9D03-2F10-1972F44F563B}"/>
              </a:ext>
            </a:extLst>
          </p:cNvPr>
          <p:cNvSpPr/>
          <p:nvPr/>
        </p:nvSpPr>
        <p:spPr>
          <a:xfrm>
            <a:off x="5404137" y="903296"/>
            <a:ext cx="17796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клас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8B9F5-B0F5-9B43-A209-171DF2F68274}"/>
              </a:ext>
            </a:extLst>
          </p:cNvPr>
          <p:cNvSpPr txBox="1"/>
          <p:nvPr/>
        </p:nvSpPr>
        <p:spPr>
          <a:xfrm>
            <a:off x="322869" y="1970153"/>
            <a:ext cx="609442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Лабораторні роботи</a:t>
            </a:r>
          </a:p>
          <a:p>
            <a:pPr algn="l"/>
            <a:endParaRPr lang="uk-UA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uk-UA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Вивчення явища електромагнітної індукції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Визначення прискорення вільного падіння за допомогою маятника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Визначити показник заломлення скла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Спостереження інтерференції і дифракції світла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Визначення довжини світлової хвилі за допомогою дифракційної решітки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Спостереження суцільного і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лінійчастого</a:t>
            </a: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спектрів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Вивчення треків заряджених частинок за готовими фотографіями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11E974-DEF3-1C77-C5F9-5FA88F73B78A}"/>
              </a:ext>
            </a:extLst>
          </p:cNvPr>
          <p:cNvSpPr txBox="1"/>
          <p:nvPr/>
        </p:nvSpPr>
        <p:spPr>
          <a:xfrm>
            <a:off x="6094429" y="1693153"/>
            <a:ext cx="5953027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Фізичний практикум</a:t>
            </a:r>
          </a:p>
          <a:p>
            <a:pPr algn="l"/>
            <a:endParaRPr lang="uk-UA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uk-UA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Визначення індуктивності котушки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Дослідження електромагнітних коливань за допомогою осцилографа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Вивчення резонансу в електричному коливальному контурі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Вивчення будови і дії трансформатора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Складання діючої моделі радіоприймача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Проведення якісного спектрального аналізу речовини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Вивчення явища фотоефекту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Вивчення іонізуючих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випромінювань</a:t>
            </a: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за допомогою газорозрядного лічильника та камери Вільсона.</a:t>
            </a:r>
          </a:p>
          <a:p>
            <a:pPr algn="l">
              <a:buFont typeface="+mj-lt"/>
              <a:buAutoNum type="arabicPeriod"/>
            </a:pPr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Вивчення вільних і вимушених коливань</a:t>
            </a:r>
          </a:p>
        </p:txBody>
      </p:sp>
    </p:spTree>
    <p:extLst>
      <p:ext uri="{BB962C8B-B14F-4D97-AF65-F5344CB8AC3E}">
        <p14:creationId xmlns:p14="http://schemas.microsoft.com/office/powerpoint/2010/main" val="3724802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0812" y="161943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91CE5F-4FE2-CA97-0DD7-A932A5682F9F}"/>
              </a:ext>
            </a:extLst>
          </p:cNvPr>
          <p:cNvSpPr txBox="1"/>
          <p:nvPr/>
        </p:nvSpPr>
        <p:spPr>
          <a:xfrm>
            <a:off x="1954819" y="229280"/>
            <a:ext cx="9594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„ОСНОВИ ЕЛЕКТРОНІКИ” </a:t>
            </a:r>
            <a:endParaRPr lang="uk-U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4D8251-3433-7211-98FE-50E4B3681E95}"/>
              </a:ext>
            </a:extLst>
          </p:cNvPr>
          <p:cNvSpPr txBox="1"/>
          <p:nvPr/>
        </p:nvSpPr>
        <p:spPr>
          <a:xfrm>
            <a:off x="433633" y="3571865"/>
            <a:ext cx="1132159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1" dirty="0"/>
              <a:t>ОСНОВИ ЕЛЕКТРОНІКИ </a:t>
            </a:r>
            <a:r>
              <a:rPr lang="uk-UA" sz="2400" dirty="0"/>
              <a:t>- навчальна система для школярів та студентів молодших курсів ВНЗ з курсу електрики. Даний мультимедійний додаток являє собою електронний конструктор, в якому учень може "збирати" різні електричні схеми і спостерігати за режимом їх роботи, що встановився, підключаючи різні джерела постійного або змінного струму.</a:t>
            </a:r>
          </a:p>
          <a:p>
            <a:pPr algn="just"/>
            <a:r>
              <a:rPr lang="uk-UA" sz="2400" dirty="0"/>
              <a:t>У процесі своїх досліджень учень може користуватися сучасними вимірювальними приладами, до яких входять цифровий </a:t>
            </a:r>
            <a:r>
              <a:rPr lang="uk-UA" sz="2400" dirty="0" err="1"/>
              <a:t>мультиметр</a:t>
            </a:r>
            <a:r>
              <a:rPr lang="uk-UA" sz="2400" dirty="0"/>
              <a:t> і двоканальний осцилограф.</a:t>
            </a:r>
          </a:p>
        </p:txBody>
      </p: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75243313-58CC-D8EF-A9BB-35452C55B483}"/>
              </a:ext>
            </a:extLst>
          </p:cNvPr>
          <p:cNvGrpSpPr/>
          <p:nvPr/>
        </p:nvGrpSpPr>
        <p:grpSpPr>
          <a:xfrm>
            <a:off x="131077" y="552445"/>
            <a:ext cx="11738612" cy="3019420"/>
            <a:chOff x="131077" y="552445"/>
            <a:chExt cx="11738612" cy="2900371"/>
          </a:xfrm>
        </p:grpSpPr>
        <p:pic>
          <p:nvPicPr>
            <p:cNvPr id="7173" name="Picture 5" descr="Начала Электроники">
              <a:extLst>
                <a:ext uri="{FF2B5EF4-FFF2-40B4-BE49-F238E27FC236}">
                  <a16:creationId xmlns:a16="http://schemas.microsoft.com/office/drawing/2014/main" id="{D9FDA509-D204-AD9D-7145-8D4852B52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2189" y="552445"/>
              <a:ext cx="6667500" cy="24669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5" name="Picture 7" descr="Начала ЭЛЕКТРОНИКИ">
              <a:extLst>
                <a:ext uri="{FF2B5EF4-FFF2-40B4-BE49-F238E27FC236}">
                  <a16:creationId xmlns:a16="http://schemas.microsoft.com/office/drawing/2014/main" id="{C54F0042-404C-329B-104C-F14FA0867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77" y="1604966"/>
              <a:ext cx="2466975" cy="1847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7" name="Picture 9" descr="Виртуальная физическая лаборатория «Начала электроники»: 8 класс, Выпуск №1  | Уроки физики">
              <a:extLst>
                <a:ext uri="{FF2B5EF4-FFF2-40B4-BE49-F238E27FC236}">
                  <a16:creationId xmlns:a16="http://schemas.microsoft.com/office/drawing/2014/main" id="{1427DD02-4ECF-E9B1-2BEB-2885907BC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09" y="1604966"/>
              <a:ext cx="2466975" cy="1847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9863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1597" y="241309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AB7ACF-610D-AF84-C520-95EBED409474}"/>
              </a:ext>
            </a:extLst>
          </p:cNvPr>
          <p:cNvSpPr txBox="1"/>
          <p:nvPr/>
        </p:nvSpPr>
        <p:spPr>
          <a:xfrm>
            <a:off x="1954819" y="229280"/>
            <a:ext cx="9594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„ОСНОВИ ЕЛЕКТРОНІКИ” </a:t>
            </a:r>
            <a:endParaRPr lang="uk-U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739F5-9E12-4517-9CC1-AFF03040E4CF}"/>
              </a:ext>
            </a:extLst>
          </p:cNvPr>
          <p:cNvSpPr txBox="1"/>
          <p:nvPr/>
        </p:nvSpPr>
        <p:spPr>
          <a:xfrm>
            <a:off x="165754" y="1738432"/>
            <a:ext cx="1186049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/>
              <a:t>вивчати залежність питомого опору провідників від матеріалу, довжини та поперечного перерізу;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/>
              <a:t>вивчати закони постійного струму - закон </a:t>
            </a:r>
            <a:r>
              <a:rPr lang="uk-UA" sz="2400" dirty="0" err="1"/>
              <a:t>Ома</a:t>
            </a:r>
            <a:r>
              <a:rPr lang="uk-UA" sz="2400" dirty="0"/>
              <a:t> для ділянки ланцюга та закон </a:t>
            </a:r>
            <a:r>
              <a:rPr lang="uk-UA" sz="2400" dirty="0" err="1"/>
              <a:t>Ома</a:t>
            </a:r>
            <a:r>
              <a:rPr lang="uk-UA" sz="2400" dirty="0"/>
              <a:t> для повного ланцюга;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/>
              <a:t>вивчати закони послідовного та паралельного з'єднання провідників, конденсаторів та котушок;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/>
              <a:t>вивчати принципи використання запобіжників у електронних схемах;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/>
              <a:t>вивчати закони виділення теплової енергії в електронагрівальних та освітлювальних приладах, принципи узгодження джерел струму із навантаженням;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/>
              <a:t>ознайомитися з принципами проведення вимірювань струму та напруги в електронних схемах за допомогою сучасних вимірювальних приладів (</a:t>
            </a:r>
            <a:r>
              <a:rPr lang="uk-UA" sz="2400" dirty="0" err="1"/>
              <a:t>мультиметр</a:t>
            </a:r>
            <a:r>
              <a:rPr lang="uk-UA" sz="2400" dirty="0"/>
              <a:t>, осцилограф), спостерігати вид змінного струму на окремих деталях, зсув фаз між струмом та напругою в ланцюгах змінного струму;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5B7FA-02AB-6E0C-E4DC-7DDC2ECF7599}"/>
              </a:ext>
            </a:extLst>
          </p:cNvPr>
          <p:cNvSpPr txBox="1"/>
          <p:nvPr/>
        </p:nvSpPr>
        <p:spPr>
          <a:xfrm>
            <a:off x="3091992" y="969275"/>
            <a:ext cx="6825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МОЖЛИВОСТ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ПРОГРАМИ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1D2DB-811A-EAEC-A73D-979FAABE194A}"/>
              </a:ext>
            </a:extLst>
          </p:cNvPr>
          <p:cNvSpPr txBox="1"/>
          <p:nvPr/>
        </p:nvSpPr>
        <p:spPr>
          <a:xfrm>
            <a:off x="1954819" y="225921"/>
            <a:ext cx="9594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„ОСНОВИ ЕЛЕКТРОНІКИ” </a:t>
            </a:r>
            <a:endParaRPr lang="uk-U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081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физика для презентации (75 фото) • Прикольные картинки и позитив">
            <a:extLst>
              <a:ext uri="{FF2B5EF4-FFF2-40B4-BE49-F238E27FC236}">
                <a16:creationId xmlns:a16="http://schemas.microsoft.com/office/drawing/2014/main" id="{C2366842-835E-8711-49B0-F7970BE0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3">
            <a:extLst>
              <a:ext uri="{FF2B5EF4-FFF2-40B4-BE49-F238E27FC236}">
                <a16:creationId xmlns:a16="http://schemas.microsoft.com/office/drawing/2014/main" id="{BB9283BE-0F14-0FA6-A462-53908D58285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1597" y="241309"/>
            <a:ext cx="15716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A6039E-A44F-349D-9442-7294E793F349}"/>
              </a:ext>
            </a:extLst>
          </p:cNvPr>
          <p:cNvSpPr txBox="1"/>
          <p:nvPr/>
        </p:nvSpPr>
        <p:spPr>
          <a:xfrm>
            <a:off x="1954819" y="225921"/>
            <a:ext cx="9594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„ОСНОВИ ЕЛЕКТРОНІКИ” </a:t>
            </a:r>
            <a:endParaRPr lang="uk-U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F9CA-8E03-FE43-A7DA-534A66E86E64}"/>
              </a:ext>
            </a:extLst>
          </p:cNvPr>
          <p:cNvSpPr txBox="1"/>
          <p:nvPr/>
        </p:nvSpPr>
        <p:spPr>
          <a:xfrm>
            <a:off x="3091992" y="969275"/>
            <a:ext cx="6825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МОЖЛИВОСТ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ПРОГРАМИ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81C3FB-3F91-DADB-FCAD-5FE9A92DEF1E}"/>
              </a:ext>
            </a:extLst>
          </p:cNvPr>
          <p:cNvSpPr txBox="1"/>
          <p:nvPr/>
        </p:nvSpPr>
        <p:spPr>
          <a:xfrm>
            <a:off x="191597" y="3585091"/>
            <a:ext cx="1171751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вивчати прояв ємнісного та індуктивного опорів, їх залежність від частоти генератора змінного струму та номіналів деталей у ланцюгах змінного струму;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вивчати виділення потужності в ланцюгах змінного струму;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дослідити явище резонансу в ланцюгах з послідовним та паралельним коливальним контуром;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дослідити принципи побудови електричних фільтрів для ланцюгів змінного струму;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конструктор можна також використовувати в рамках його можливостей та інших завдань у самостійній творчій роботі учнів.</a:t>
            </a:r>
          </a:p>
        </p:txBody>
      </p:sp>
      <p:pic>
        <p:nvPicPr>
          <p:cNvPr id="8194" name="Picture 2" descr="Применение имитационных моделей в учебном процессе при изучении основ  электроники | Статья в журнале «Молодой ученый»">
            <a:extLst>
              <a:ext uri="{FF2B5EF4-FFF2-40B4-BE49-F238E27FC236}">
                <a16:creationId xmlns:a16="http://schemas.microsoft.com/office/drawing/2014/main" id="{CE1E6BA9-213C-2445-1124-7D02B6459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t="11520" r="-27"/>
          <a:stretch/>
        </p:blipFill>
        <p:spPr bwMode="auto">
          <a:xfrm>
            <a:off x="1159499" y="1537905"/>
            <a:ext cx="10143240" cy="191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9759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1836</Words>
  <Application>Microsoft Office PowerPoint</Application>
  <PresentationFormat>Широкоэкранный</PresentationFormat>
  <Paragraphs>186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Bookman Old Style</vt:lpstr>
      <vt:lpstr>Calibri</vt:lpstr>
      <vt:lpstr>Calibri Light</vt:lpstr>
      <vt:lpstr>Lato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Катерина Говор</dc:creator>
  <cp:lastModifiedBy>User</cp:lastModifiedBy>
  <cp:revision>2</cp:revision>
  <dcterms:created xsi:type="dcterms:W3CDTF">2023-04-11T21:46:14Z</dcterms:created>
  <dcterms:modified xsi:type="dcterms:W3CDTF">2023-04-13T07:27:01Z</dcterms:modified>
</cp:coreProperties>
</file>