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</p:sldMasterIdLst>
  <p:notesMasterIdLst>
    <p:notesMasterId r:id="rId20"/>
  </p:notesMasterIdLst>
  <p:sldIdLst>
    <p:sldId id="257" r:id="rId3"/>
    <p:sldId id="282" r:id="rId4"/>
    <p:sldId id="283" r:id="rId5"/>
    <p:sldId id="287" r:id="rId6"/>
    <p:sldId id="285" r:id="rId7"/>
    <p:sldId id="292" r:id="rId8"/>
    <p:sldId id="286" r:id="rId9"/>
    <p:sldId id="293" r:id="rId10"/>
    <p:sldId id="279" r:id="rId11"/>
    <p:sldId id="294" r:id="rId12"/>
    <p:sldId id="290" r:id="rId13"/>
    <p:sldId id="289" r:id="rId14"/>
    <p:sldId id="284" r:id="rId15"/>
    <p:sldId id="291" r:id="rId16"/>
    <p:sldId id="266" r:id="rId17"/>
    <p:sldId id="281" r:id="rId18"/>
    <p:sldId id="269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gCQz/HPQUd+CPylisn5EdcWdXb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CC00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52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2" name="Google Shape;2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3" name="Google Shape;3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0" name="Google Shape;3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6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body" idx="1"/>
          </p:nvPr>
        </p:nvSpPr>
        <p:spPr>
          <a:xfrm rot="5400000">
            <a:off x="2224788" y="-113599"/>
            <a:ext cx="4711234" cy="786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2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2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>
            <a:spLocks noGrp="1"/>
          </p:cNvSpPr>
          <p:nvPr>
            <p:ph type="title"/>
          </p:nvPr>
        </p:nvSpPr>
        <p:spPr>
          <a:xfrm rot="5400000">
            <a:off x="4623594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 rot="5400000">
            <a:off x="623095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7" name="Google Shape;167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8" name="Google Shape;168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1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1"/>
          <p:cNvSpPr txBox="1"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4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3" name="Google Shape;173;p4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4" name="Google Shape;174;p4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2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2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4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9" name="Google Shape;179;p4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0" name="Google Shape;180;p4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3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43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6" name="Google Shape;186;p4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4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4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1" name="Google Shape;191;p44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44"/>
          <p:cNvSpPr txBox="1">
            <a:spLocks noGrp="1"/>
          </p:cNvSpPr>
          <p:nvPr>
            <p:ph type="body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3" name="Google Shape;193;p44"/>
          <p:cNvSpPr txBox="1">
            <a:spLocks noGrp="1"/>
          </p:cNvSpPr>
          <p:nvPr>
            <p:ph type="body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44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5" name="Google Shape;195;p44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6" name="Google Shape;196;p44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5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5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0" name="Google Shape;200;p45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1" name="Google Shape;201;p45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4" name="Google Shape;204;p4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5" name="Google Shape;205;p4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7"/>
          <p:cNvSpPr txBox="1">
            <a:spLocks noGrp="1"/>
          </p:cNvSpPr>
          <p:nvPr>
            <p:ph type="body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9" name="Google Shape;209;p4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0" name="Google Shape;210;p4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1" name="Google Shape;211;p4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2" name="Google Shape;212;p4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7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8"/>
          <p:cNvSpPr>
            <a:spLocks noGrp="1"/>
          </p:cNvSpPr>
          <p:nvPr>
            <p:ph type="pic" idx="2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4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7" name="Google Shape;217;p4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8" name="Google Shape;218;p4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9" name="Google Shape;219;p4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9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49"/>
          <p:cNvSpPr txBox="1">
            <a:spLocks noGrp="1"/>
          </p:cNvSpPr>
          <p:nvPr>
            <p:ph type="body" idx="1"/>
          </p:nvPr>
        </p:nvSpPr>
        <p:spPr>
          <a:xfrm rot="5400000">
            <a:off x="2224788" y="-113599"/>
            <a:ext cx="4711234" cy="786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4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4" name="Google Shape;224;p4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5" name="Google Shape;225;p4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0"/>
          <p:cNvSpPr txBox="1">
            <a:spLocks noGrp="1"/>
          </p:cNvSpPr>
          <p:nvPr>
            <p:ph type="title"/>
          </p:nvPr>
        </p:nvSpPr>
        <p:spPr>
          <a:xfrm rot="5400000">
            <a:off x="4623594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0"/>
          <p:cNvSpPr txBox="1">
            <a:spLocks noGrp="1"/>
          </p:cNvSpPr>
          <p:nvPr>
            <p:ph type="body" idx="1"/>
          </p:nvPr>
        </p:nvSpPr>
        <p:spPr>
          <a:xfrm rot="5400000">
            <a:off x="623095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0" name="Google Shape;230;p5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1" name="Google Shape;231;p5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25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2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2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>
            <a:spLocks noGrp="1"/>
          </p:cNvSpPr>
          <p:nvPr>
            <p:ph type="pic" idx="2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2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" name="Google Shape;68;p2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5"/>
          <p:cNvPicPr preferRelativeResize="0"/>
          <p:nvPr/>
        </p:nvPicPr>
        <p:blipFill rotWithShape="1">
          <a:blip r:embed="rId13">
            <a:alphaModFix/>
          </a:blip>
          <a:srcRect b="82222"/>
          <a:stretch/>
        </p:blipFill>
        <p:spPr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  <p:sp>
        <p:nvSpPr>
          <p:cNvPr id="11" name="Google Shape;11;p15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0"/>
          <p:cNvPicPr preferRelativeResize="0"/>
          <p:nvPr/>
        </p:nvPicPr>
        <p:blipFill rotWithShape="1">
          <a:blip r:embed="rId13">
            <a:alphaModFix/>
          </a:blip>
          <a:srcRect b="82222"/>
          <a:stretch/>
        </p:blipFill>
        <p:spPr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58" name="Google Shape;158;p20"/>
          <p:cNvSpPr txBox="1"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0" name="Google Shape;160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1" name="Google Shape;161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 dirty="0"/>
          </a:p>
        </p:txBody>
      </p:sp>
      <p:sp>
        <p:nvSpPr>
          <p:cNvPr id="162" name="Google Shape;162;p20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veworksheets.com/2-xd184780ff" TargetMode="External"/><Relationship Id="rId5" Type="http://schemas.microsoft.com/office/2007/relationships/hdphoto" Target="../media/hdphoto14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2-lv182477uz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veworksheets.com/xc2369211rp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microsoft.com/office/2007/relationships/hdphoto" Target="../media/hdphoto18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microsoft.com/office/2007/relationships/hdphoto" Target="../media/hdphoto15.wdp"/><Relationship Id="rId9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dpuzzle.com/media/61438076c0271c419a1bc22e" TargetMode="External"/><Relationship Id="rId5" Type="http://schemas.microsoft.com/office/2007/relationships/hdphoto" Target="../media/hdphoto19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2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hyperlink" Target="https://forms.gle/yefuwTvosnxvfAY77" TargetMode="External"/><Relationship Id="rId4" Type="http://schemas.microsoft.com/office/2007/relationships/hdphoto" Target="../media/hdphoto2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purposegames.com/game/wkVUuI0hxAt" TargetMode="External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hinglink.com/scene/1500855563712462849" TargetMode="Externa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6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294fb990cef9e00181136a9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79122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" descr="Конференция &amp;quot;Цифровые технологии в образовании, науке, обществе&amp;quot; в ПетрГУ  :: Петрозаводский государственный университет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5461" y="2612346"/>
            <a:ext cx="5353077" cy="365861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"/>
          <p:cNvSpPr txBox="1"/>
          <p:nvPr/>
        </p:nvSpPr>
        <p:spPr>
          <a:xfrm>
            <a:off x="668215" y="365679"/>
            <a:ext cx="7807569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200" b="1" i="1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Ефективна цифрова взаємодія педагога із здобувачами освіти на уроках професійно-теоретичної підготовки в умовах дистанційного навчання</a:t>
            </a:r>
            <a:endParaRPr sz="3200" b="0" i="1" u="none" strike="noStrike" cap="none" dirty="0">
              <a:solidFill>
                <a:srgbClr val="800080"/>
              </a:solidFill>
              <a:latin typeface="Calibri" panose="020F0502020204030204" pitchFamily="34" charset="0"/>
              <a:ea typeface="Cambria Math"/>
              <a:cs typeface="Calibri" panose="020F0502020204030204" pitchFamily="34" charset="0"/>
              <a:sym typeface="Cambria Math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3682" y="6278074"/>
            <a:ext cx="823663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Коханевич Н.В., </a:t>
            </a:r>
            <a:r>
              <a:rPr lang="uk-UA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викладачка</a:t>
            </a:r>
            <a:b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Державного професійно-технічного навчального закладу «Харківське вище</a:t>
            </a:r>
            <a:b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професійне училище будівництва»</a:t>
            </a:r>
            <a:b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33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" y="37149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344" y="221673"/>
            <a:ext cx="8694329" cy="974081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9900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Платформа </a:t>
            </a:r>
            <a:r>
              <a:rPr lang="uk-UA" sz="3200" b="1" dirty="0">
                <a:solidFill>
                  <a:srgbClr val="99009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  <a:r>
              <a:rPr lang="en-US" sz="3200" b="1" dirty="0">
                <a:solidFill>
                  <a:srgbClr val="99009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LIVEw</a:t>
            </a:r>
            <a:r>
              <a:rPr lang="uk-UA" sz="3200" b="1" dirty="0">
                <a:solidFill>
                  <a:srgbClr val="99009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orksheets для створення </a:t>
            </a:r>
            <a:r>
              <a:rPr lang="uk-UA" sz="3200" b="1" dirty="0">
                <a:solidFill>
                  <a:srgbClr val="9900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інтерактивних вправ </a:t>
            </a:r>
            <a:endParaRPr lang="en-US" sz="3200" b="1" dirty="0">
              <a:solidFill>
                <a:srgbClr val="99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5459" y="2216727"/>
            <a:ext cx="7869891" cy="39602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" t="15145" r="2488" b="14108"/>
          <a:stretch>
            <a:fillRect/>
          </a:stretch>
        </p:blipFill>
        <p:spPr bwMode="auto">
          <a:xfrm>
            <a:off x="154745" y="1380279"/>
            <a:ext cx="8825333" cy="5440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3445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383" y="633328"/>
            <a:ext cx="4395597" cy="53013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7980" y="633328"/>
            <a:ext cx="4176122" cy="53013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28868" y="48553"/>
            <a:ext cx="19319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Завдання</a:t>
            </a:r>
            <a:r>
              <a:rPr lang="uk-UA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12379" y="48552"/>
            <a:ext cx="3951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 виконання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94837" y="5934670"/>
            <a:ext cx="5473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Посилання для виконання завдання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https://www.liveworksheets.com/2-xd184780ff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873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31" y="1005927"/>
            <a:ext cx="7721699" cy="485699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13633" y="210428"/>
            <a:ext cx="5756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Приклади створення вправ </a:t>
            </a:r>
          </a:p>
        </p:txBody>
      </p:sp>
    </p:spTree>
    <p:extLst>
      <p:ext uri="{BB962C8B-B14F-4D97-AF65-F5344CB8AC3E}">
        <p14:creationId xmlns:p14="http://schemas.microsoft.com/office/powerpoint/2010/main" val="3979039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18" y="1276199"/>
            <a:ext cx="4424082" cy="53834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25221" y="198305"/>
            <a:ext cx="41652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hlinkClick r:id="rId3"/>
              </a:rPr>
              <a:t>https://www.liveworksheets.com/2-lv182477uz</a:t>
            </a:r>
            <a:endParaRPr lang="ru-RU" sz="2000" b="1" dirty="0"/>
          </a:p>
          <a:p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220" y="1276199"/>
            <a:ext cx="4165283" cy="53834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039" y="198305"/>
            <a:ext cx="4310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hlinkClick r:id="rId5"/>
              </a:rPr>
              <a:t>https://www.liveworksheets.com/xc2369211rp</a:t>
            </a:r>
            <a:endParaRPr lang="ru-RU" sz="2000" b="1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83150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735" y="636619"/>
            <a:ext cx="4092950" cy="39262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59238" y="39748"/>
            <a:ext cx="6345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Завдання з різними видами вправ</a:t>
            </a:r>
            <a:endParaRPr lang="uk-UA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1684" y="636619"/>
            <a:ext cx="4773582" cy="2013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5351" y="2659939"/>
            <a:ext cx="4785775" cy="18908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" y="4562837"/>
            <a:ext cx="9081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Якщо ваш робочий лист включає питання з відкритою відповіддю, ви можете вставити пусте текстове поле для відповіді. Звичайно, автоматична корекція в цьому випадку працювати не буде</a:t>
            </a:r>
            <a:endParaRPr lang="uk-UA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942" y="5263637"/>
            <a:ext cx="4309782" cy="15546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8459" y="5310091"/>
            <a:ext cx="4026599" cy="150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4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" y="0"/>
            <a:ext cx="9233897" cy="688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540" y="902346"/>
            <a:ext cx="4872915" cy="33218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59442" y="140419"/>
            <a:ext cx="4535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Веб-додаток </a:t>
            </a:r>
            <a:r>
              <a:rPr 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EDpuzzl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uk-UA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540" y="5327385"/>
            <a:ext cx="3798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https://edpuzzle.com/media/61438076c0271c419a1bc22e</a:t>
            </a:r>
            <a:endParaRPr lang="uk-U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0991" b="6198"/>
          <a:stretch/>
        </p:blipFill>
        <p:spPr bwMode="auto">
          <a:xfrm>
            <a:off x="3910818" y="3169467"/>
            <a:ext cx="5192316" cy="35481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788" y="0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3" y="28099"/>
            <a:ext cx="8640973" cy="97789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Засоби та форми перевірки навчальних досягнень здобувачів професійної освіти</a:t>
            </a:r>
            <a:endParaRPr lang="uk-UA" sz="3200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1177" r="6544" b="22401"/>
          <a:stretch/>
        </p:blipFill>
        <p:spPr>
          <a:xfrm>
            <a:off x="59580" y="1005999"/>
            <a:ext cx="8894055" cy="39816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74714" y="6210556"/>
            <a:ext cx="31443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https://forms.gle/yefuwTvosnxvfAY77</a:t>
            </a:r>
            <a:endParaRPr lang="uk-U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95" y="4987636"/>
            <a:ext cx="5544724" cy="1870363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470732" y="5107332"/>
            <a:ext cx="355227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uk-UA" altLang="en-US" sz="16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Приклади створення завдань для оцінки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sz="16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рівня навчальних досягнень здобувачів професійної освіти</a:t>
            </a:r>
            <a:endParaRPr kumimoji="0" lang="uk-UA" altLang="en-US" sz="16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3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47123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61209" y="2639291"/>
            <a:ext cx="6421582" cy="157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 </a:t>
            </a:r>
            <a:br>
              <a:rPr lang="uk-UA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Сподіваюся, що інформація була для вас цікавою та корисною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" y="-594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7" y="346363"/>
            <a:ext cx="9040692" cy="110260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rgbClr val="990099"/>
                </a:solidFill>
              </a:rPr>
              <a:t>Ефективні інтерактивні дидактичні матеріали та використання можливостей web-ресурсів та сервісів</a:t>
            </a:r>
            <a:br>
              <a:rPr lang="en-US" sz="3600" dirty="0">
                <a:solidFill>
                  <a:srgbClr val="990099"/>
                </a:solidFill>
              </a:rPr>
            </a:br>
            <a:endParaRPr lang="uk-UA" sz="3600" b="1" dirty="0">
              <a:solidFill>
                <a:srgbClr val="99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7349" y="1448972"/>
            <a:ext cx="8482745" cy="493222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uk-UA" b="1" dirty="0"/>
              <a:t>Padlet</a:t>
            </a:r>
            <a:r>
              <a:rPr lang="uk-UA" dirty="0"/>
              <a:t> – платформа для ідей, мозкових штурмів, інтерактивних завдань;</a:t>
            </a:r>
          </a:p>
          <a:p>
            <a:r>
              <a:rPr lang="en-US" b="1" dirty="0"/>
              <a:t>Wordwall </a:t>
            </a:r>
            <a:r>
              <a:rPr lang="uk-UA" b="1" dirty="0"/>
              <a:t>та </a:t>
            </a:r>
            <a:r>
              <a:rPr lang="en-US" b="1" dirty="0"/>
              <a:t>purposegames</a:t>
            </a:r>
            <a:r>
              <a:rPr lang="en-US" dirty="0"/>
              <a:t> </a:t>
            </a:r>
            <a:r>
              <a:rPr lang="uk-UA" dirty="0"/>
              <a:t>– платформа для створення власної інтерактивної дидактичної гри.</a:t>
            </a:r>
          </a:p>
          <a:p>
            <a:r>
              <a:rPr lang="uk-UA" b="1" dirty="0"/>
              <a:t>Liveworksheets </a:t>
            </a:r>
            <a:r>
              <a:rPr lang="uk-UA" dirty="0"/>
              <a:t>– веб-сервіс, який дає можливість легко створювати робочі інтерактивні аркуші.</a:t>
            </a:r>
          </a:p>
          <a:p>
            <a:pPr algn="just"/>
            <a:r>
              <a:rPr lang="uk-UA" b="1" dirty="0"/>
              <a:t>EDpuzzle </a:t>
            </a:r>
            <a:r>
              <a:rPr lang="uk-UA" dirty="0"/>
              <a:t>– веб-додаток, який являє собою усічену  соціальну мережу, яка дозволяє спілкуватися викладачам та здобувачам.</a:t>
            </a:r>
          </a:p>
          <a:p>
            <a:pPr algn="just"/>
            <a:r>
              <a:rPr lang="uk-UA" b="1" dirty="0"/>
              <a:t>Google Forms</a:t>
            </a:r>
            <a:r>
              <a:rPr lang="uk-UA" dirty="0"/>
              <a:t> </a:t>
            </a:r>
            <a:r>
              <a:rPr lang="uk-UA" b="1" dirty="0"/>
              <a:t>та Online Test Pad </a:t>
            </a:r>
            <a:r>
              <a:rPr lang="uk-UA" dirty="0"/>
              <a:t>– це зручні інструменти, за допомогою яких можна легко і швидко планувати заходи, складати опитування та анкети, а також збирати іншу інформацію.</a:t>
            </a:r>
          </a:p>
        </p:txBody>
      </p:sp>
    </p:spTree>
    <p:extLst>
      <p:ext uri="{BB962C8B-B14F-4D97-AF65-F5344CB8AC3E}">
        <p14:creationId xmlns:p14="http://schemas.microsoft.com/office/powerpoint/2010/main" val="2548620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954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12" y="98474"/>
            <a:ext cx="8778240" cy="1400431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solidFill>
                  <a:srgbClr val="990099"/>
                </a:solidFill>
              </a:rPr>
              <a:t>Застосування інтерактивних дидактичних матеріалів в професіях будівельного напрямку 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921DFCB-76D1-47AD-9DB2-C8124B9A8775}"/>
              </a:ext>
            </a:extLst>
          </p:cNvPr>
          <p:cNvSpPr/>
          <p:nvPr/>
        </p:nvSpPr>
        <p:spPr>
          <a:xfrm>
            <a:off x="5008099" y="4303455"/>
            <a:ext cx="39389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Професія: </a:t>
            </a: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Штукатур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(професійна кваліфікація: штукатур </a:t>
            </a: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розряду)</a:t>
            </a:r>
          </a:p>
          <a:p>
            <a:pPr algn="ctr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Модуль </a:t>
            </a: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ШТ-4.1. «Виконання поліпшеного оштукатурювання поверхонь стін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</a:p>
          <a:p>
            <a:pPr algn="ctr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 уроку: </a:t>
            </a: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«Поліпшене оштукатурювання поверхонь» </a:t>
            </a:r>
            <a:endParaRPr lang="uk-UA" sz="2000" b="1" dirty="0">
              <a:solidFill>
                <a:schemeClr val="tx1"/>
              </a:solidFill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3C5EFA1-404C-444B-8EE5-8287054A2212}"/>
              </a:ext>
            </a:extLst>
          </p:cNvPr>
          <p:cNvSpPr/>
          <p:nvPr/>
        </p:nvSpPr>
        <p:spPr>
          <a:xfrm>
            <a:off x="196948" y="1498904"/>
            <a:ext cx="4811151" cy="6013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uk-UA" sz="2400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Можливості створеної дошки </a:t>
            </a:r>
            <a:r>
              <a:rPr lang="uk-UA" sz="24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Padlet: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uk-UA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Розміщення в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uk-UA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соціальних мережах (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Facebook</a:t>
            </a:r>
            <a:r>
              <a:rPr lang="uk-UA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Twitter</a:t>
            </a:r>
            <a:r>
              <a:rPr lang="uk-UA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Google</a:t>
            </a:r>
            <a:r>
              <a:rPr lang="uk-UA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та ін.);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Збереження в якості електронного документу у форматах .pdf, .xlsx, .csv;</a:t>
            </a:r>
            <a:endParaRPr lang="uk-UA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Перехід на RSS-канал цієї сторінки;</a:t>
            </a:r>
            <a:endParaRPr lang="uk-UA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Відправлення електронною поштою;</a:t>
            </a:r>
            <a:endParaRPr lang="uk-UA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Вбудовування на веб-сторінку власного сайту або блогу.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D3A973-B7D0-4E7B-B766-0A414629231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54" y="2298333"/>
            <a:ext cx="3081436" cy="1869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3752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119270"/>
            <a:ext cx="7839635" cy="714448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Онлайн-інструмент    </a:t>
            </a:r>
            <a:r>
              <a:rPr lang="en-US" sz="3200" b="1" dirty="0">
                <a:solidFill>
                  <a:srgbClr val="7030A0"/>
                </a:solidFill>
              </a:rPr>
              <a:t>Padl</a:t>
            </a:r>
            <a:r>
              <a:rPr lang="en-US" sz="3600" b="1" dirty="0">
                <a:solidFill>
                  <a:srgbClr val="7030A0"/>
                </a:solidFill>
              </a:rPr>
              <a:t>et</a:t>
            </a:r>
            <a:endParaRPr lang="uk-UA" sz="36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41" y="1837492"/>
            <a:ext cx="7899751" cy="41867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42841"/>
          <a:stretch/>
        </p:blipFill>
        <p:spPr>
          <a:xfrm>
            <a:off x="100441" y="703385"/>
            <a:ext cx="8931017" cy="28418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4117" b="5490"/>
          <a:stretch/>
        </p:blipFill>
        <p:spPr>
          <a:xfrm>
            <a:off x="100441" y="3638714"/>
            <a:ext cx="9043559" cy="32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06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976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77" y="240672"/>
            <a:ext cx="8968352" cy="786635"/>
          </a:xfrm>
        </p:spPr>
        <p:txBody>
          <a:bodyPr>
            <a:noAutofit/>
          </a:bodyPr>
          <a:lstStyle/>
          <a:p>
            <a:pPr algn="ctr"/>
            <a:br>
              <a:rPr lang="uk-UA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Завдання для професії Штукатур у додатку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Wordwall</a:t>
            </a:r>
            <a:b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Інтерактивна гра на відповідність</a:t>
            </a:r>
            <a:br>
              <a:rPr lang="uk-UA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uk-UA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72" y="1277147"/>
            <a:ext cx="4683295" cy="520425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4" t="12894" r="5873" b="10101"/>
          <a:stretch/>
        </p:blipFill>
        <p:spPr bwMode="auto">
          <a:xfrm>
            <a:off x="4754032" y="1277147"/>
            <a:ext cx="4354996" cy="2871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4032" y="4348066"/>
            <a:ext cx="4389968" cy="287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28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" y="37149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0884" y="6242447"/>
            <a:ext cx="3933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https://www.purposegames.com/game/wkVUuI0hxAt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477" y="1235869"/>
            <a:ext cx="4365761" cy="48581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935" y="39323"/>
            <a:ext cx="88114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Застосунок</a:t>
            </a: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uk-UA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Purposegames для закріплення знань будівельних термінів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27" t="10815" r="32172" b="20927"/>
          <a:stretch/>
        </p:blipFill>
        <p:spPr bwMode="auto">
          <a:xfrm>
            <a:off x="4712677" y="1235869"/>
            <a:ext cx="4316268" cy="28406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2676" y="4076508"/>
            <a:ext cx="4316269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46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79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119269"/>
            <a:ext cx="8108575" cy="64038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Онлайн-сервіс Thinglink </a:t>
            </a:r>
            <a:br>
              <a:rPr lang="uk-UA" sz="3200" dirty="0">
                <a:solidFill>
                  <a:srgbClr val="7030A0"/>
                </a:solidFill>
              </a:rPr>
            </a:br>
            <a:endParaRPr lang="uk-UA" sz="22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9655"/>
            <a:ext cx="9144000" cy="54105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8906" y="6170170"/>
            <a:ext cx="7869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Інструкційно-технологічна карта з інтерактивними кнопками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  <a:hlinkClick r:id="rId5"/>
              </a:rPr>
              <a:t>https://www.thinglink.com/scene/1500855563712462849</a:t>
            </a:r>
            <a:br>
              <a:rPr lang="uk-UA" sz="1600" dirty="0">
                <a:solidFill>
                  <a:srgbClr val="7030A0"/>
                </a:solidFill>
              </a:rPr>
            </a:br>
            <a:r>
              <a:rPr lang="uk-UA" sz="1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909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" y="37149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149"/>
            <a:ext cx="9033309" cy="977899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solidFill>
                  <a:srgbClr val="990099"/>
                </a:solidFill>
              </a:rPr>
              <a:t>Інструкційно-технологічна карта в інтерактивній дії</a:t>
            </a:r>
            <a:endParaRPr lang="en-US" sz="3600" b="1" dirty="0">
              <a:solidFill>
                <a:srgbClr val="990099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8" t="24054" r="21591" b="8101"/>
          <a:stretch/>
        </p:blipFill>
        <p:spPr bwMode="auto">
          <a:xfrm>
            <a:off x="205205" y="1357744"/>
            <a:ext cx="4388485" cy="4711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70" t="23746" r="22459" b="6250"/>
          <a:stretch/>
        </p:blipFill>
        <p:spPr bwMode="auto">
          <a:xfrm>
            <a:off x="4711499" y="1357745"/>
            <a:ext cx="4321810" cy="4711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6895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754" y="369956"/>
            <a:ext cx="8280492" cy="794887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Інтерактивний плакат за допомогою  </a:t>
            </a:r>
            <a:r>
              <a:rPr lang="ru-RU" sz="3200" b="1" dirty="0">
                <a:solidFill>
                  <a:srgbClr val="7030A0"/>
                </a:solidFill>
              </a:rPr>
              <a:t>сервісу </a:t>
            </a:r>
            <a:r>
              <a:rPr lang="en-US" sz="3200" b="1" dirty="0">
                <a:solidFill>
                  <a:srgbClr val="7030A0"/>
                </a:solidFill>
              </a:rPr>
              <a:t>Genial.ly </a:t>
            </a:r>
            <a:br>
              <a:rPr lang="en-US" sz="3200" b="1" dirty="0">
                <a:solidFill>
                  <a:srgbClr val="7030A0"/>
                </a:solidFill>
              </a:rPr>
            </a:br>
            <a:endParaRPr lang="uk-UA" sz="32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516"/>
            <a:ext cx="8955741" cy="45316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0662" y="6392273"/>
            <a:ext cx="642769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https://view.genial.ly/6294fb990cef9e00181136a9</a:t>
            </a:r>
            <a:endParaRPr lang="uk-U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dirty="0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8DA0E445-77D8-4141-B982-1E9EEF91ECAA}"/>
              </a:ext>
            </a:extLst>
          </p:cNvPr>
          <p:cNvSpPr/>
          <p:nvPr/>
        </p:nvSpPr>
        <p:spPr>
          <a:xfrm>
            <a:off x="431754" y="5965761"/>
            <a:ext cx="8370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ІНФОГРАФІКА - графічне візуальне подання інформації </a:t>
            </a:r>
            <a:endParaRPr lang="uk-UA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870" y="4045526"/>
            <a:ext cx="2607871" cy="1603771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4904509" y="1949672"/>
            <a:ext cx="2161309" cy="2262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361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344</Words>
  <Application>Microsoft Office PowerPoint</Application>
  <PresentationFormat>Екран (4:3)</PresentationFormat>
  <Paragraphs>45</Paragraphs>
  <Slides>17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17</vt:i4>
      </vt:variant>
    </vt:vector>
  </HeadingPairs>
  <TitlesOfParts>
    <vt:vector size="25" baseType="lpstr">
      <vt:lpstr>Wingdings</vt:lpstr>
      <vt:lpstr>Arial</vt:lpstr>
      <vt:lpstr>Times New Roman</vt:lpstr>
      <vt:lpstr>Calibri</vt:lpstr>
      <vt:lpstr>Cambria</vt:lpstr>
      <vt:lpstr>Cambria Math</vt:lpstr>
      <vt:lpstr>Office Theme</vt:lpstr>
      <vt:lpstr>1_Office Theme</vt:lpstr>
      <vt:lpstr>Презентація PowerPoint</vt:lpstr>
      <vt:lpstr>Ефективні інтерактивні дидактичні матеріали та використання можливостей web-ресурсів та сервісів </vt:lpstr>
      <vt:lpstr>Застосування інтерактивних дидактичних матеріалів в професіях будівельного напрямку </vt:lpstr>
      <vt:lpstr>Онлайн-інструмент    Padlet</vt:lpstr>
      <vt:lpstr> Завдання для професії Штукатур у додатку Wordwall Інтерактивна гра на відповідність </vt:lpstr>
      <vt:lpstr>Презентація PowerPoint</vt:lpstr>
      <vt:lpstr>Онлайн-сервіс Thinglink  </vt:lpstr>
      <vt:lpstr>Інструкційно-технологічна карта в інтерактивній дії</vt:lpstr>
      <vt:lpstr>Інтерактивний плакат за допомогою  сервісу Genial.ly  </vt:lpstr>
      <vt:lpstr>Платформа  LIVEworksheets для створення інтерактивних вправ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Засоби та форми перевірки навчальних досягнень здобувачів професійної освіти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Державний професійно-технічний навчальний заклад “ Харківське  вище професійне училище будівництва ” </dc:title>
  <dc:creator>Markasian, Pavel (KIEVH)</dc:creator>
  <cp:lastModifiedBy>Olena Didenko</cp:lastModifiedBy>
  <cp:revision>92</cp:revision>
  <dcterms:created xsi:type="dcterms:W3CDTF">2016-11-18T14:12:19Z</dcterms:created>
  <dcterms:modified xsi:type="dcterms:W3CDTF">2023-04-27T07:06:38Z</dcterms:modified>
</cp:coreProperties>
</file>