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71" r:id="rId4"/>
    <p:sldId id="257" r:id="rId5"/>
    <p:sldId id="258" r:id="rId6"/>
    <p:sldId id="259" r:id="rId7"/>
    <p:sldId id="260" r:id="rId8"/>
    <p:sldId id="270" r:id="rId9"/>
    <p:sldId id="282" r:id="rId10"/>
    <p:sldId id="283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7" r:id="rId19"/>
    <p:sldId id="279" r:id="rId20"/>
    <p:sldId id="286" r:id="rId21"/>
    <p:sldId id="284" r:id="rId22"/>
    <p:sldId id="289" r:id="rId23"/>
    <p:sldId id="290" r:id="rId24"/>
    <p:sldId id="291" r:id="rId25"/>
    <p:sldId id="285" r:id="rId26"/>
    <p:sldId id="266" r:id="rId27"/>
    <p:sldId id="288" r:id="rId28"/>
    <p:sldId id="281" r:id="rId29"/>
    <p:sldId id="263" r:id="rId30"/>
    <p:sldId id="264" r:id="rId31"/>
    <p:sldId id="265" r:id="rId32"/>
    <p:sldId id="280" r:id="rId33"/>
    <p:sldId id="267" r:id="rId34"/>
    <p:sldId id="268" r:id="rId35"/>
    <p:sldId id="269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entury" panose="02040604050505020304" pitchFamily="18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CQz/HPQUd+CPylisn5EdcWdXb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224788" y="-113599"/>
            <a:ext cx="4711234" cy="786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8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4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p4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9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body" idx="1"/>
          </p:nvPr>
        </p:nvSpPr>
        <p:spPr>
          <a:xfrm rot="5400000">
            <a:off x="2224788" y="-113599"/>
            <a:ext cx="4711234" cy="786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 txBox="1">
            <a:spLocks noGrp="1"/>
          </p:cNvSpPr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body" idx="1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5"/>
          <p:cNvPicPr preferRelativeResize="0"/>
          <p:nvPr/>
        </p:nvPicPr>
        <p:blipFill rotWithShape="1">
          <a:blip r:embed="rId13">
            <a:alphaModFix/>
          </a:blip>
          <a:srcRect b="82222"/>
          <a:stretch/>
        </p:blipFill>
        <p:spPr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13">
            <a:alphaModFix/>
          </a:blip>
          <a:srcRect b="82222"/>
          <a:stretch/>
        </p:blipFill>
        <p:spPr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294fb990cef9e00181136a9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thinglink.com/scene/150085556371246284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liveworksheets.com/xc2369211r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www.liveworksheets.com/2-lv182477u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veworksheets.com/2-xd184780f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u/resource/13467034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rposegames.com/game/wkVUuI0hxAt" TargetMode="Externa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edpuzzle.com/media/61438076c0271c419a1bc22e" TargetMode="Externa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learningapps.org/watch?v=px6k0wcva22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forms.gle/yefuwTvosnxvfAY77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2-vv166791eq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liveworksheets.com/2-et181885u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liveworksheets.com/2-xd184780ff" TargetMode="External"/><Relationship Id="rId5" Type="http://schemas.openxmlformats.org/officeDocument/2006/relationships/hyperlink" Target="https://padlet.com/natalikohanevihc/i95lkd9oll9wei6" TargetMode="External"/><Relationship Id="rId4" Type="http://schemas.openxmlformats.org/officeDocument/2006/relationships/hyperlink" Target="https://padlet.com/natalikohanevihc/i8i8isg5vtnu79m2" TargetMode="External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ocs.google.com/forms/d/e/1FAIpQLScCmfg_HLUor1RzWdxz7atR7a6kNxjZ7FbQiLn1B2ZUDx9faw/viewform?usp=sf_li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s.google.com/forms/d/e/1FAIpQLSeeqhUFeq6TAaFqwue76aEk0QC4wEktRO4Pw5o9Im0-wZW7lg/viewform?usp=sf_link" TargetMode="External"/><Relationship Id="rId5" Type="http://schemas.openxmlformats.org/officeDocument/2006/relationships/hyperlink" Target="https://docs.google.com/forms/d/e/1FAIpQLSdYNgHGI5jh8D0JHc6IuRI08BcBs3-GbYOc4U3oLiMxM6tdyg/viewform?usp=sf_link" TargetMode="External"/><Relationship Id="rId4" Type="http://schemas.openxmlformats.org/officeDocument/2006/relationships/hyperlink" Target="https://docs.google.com/forms/d/e/1FAIpQLScyU-UGWfrrYRR-UOvQ0lKL-NR4wgdjzXbl_0EWH1dClpoCvw/viewform?usp=sf_link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hyperlink" Target="https://forms.gle/PciX4v8NaUA1du31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forms.gle/P8fXYeYD3HLjVdPJ9" TargetMode="External"/><Relationship Id="rId5" Type="http://schemas.openxmlformats.org/officeDocument/2006/relationships/hyperlink" Target="https://forms.gle/hHLwHkBgEhU2qw8R6" TargetMode="External"/><Relationship Id="rId4" Type="http://schemas.openxmlformats.org/officeDocument/2006/relationships/hyperlink" Target="https://docs.google.com/forms/d/e/1FAIpQLScpmBDkJdu0jhmRckyP-zo4Zl7EXv-t8hm8wyRR-u_TVXNmjg/viewform?usp=sf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41;p1"/>
          <p:cNvSpPr txBox="1">
            <a:spLocks noGrp="1"/>
          </p:cNvSpPr>
          <p:nvPr>
            <p:ph type="title"/>
          </p:nvPr>
        </p:nvSpPr>
        <p:spPr>
          <a:xfrm>
            <a:off x="645459" y="0"/>
            <a:ext cx="7839635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000"/>
              <a:buFont typeface="Comic Sans MS"/>
              <a:buNone/>
            </a:pP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Державний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професійно-технічний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навчальний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заклад</a:t>
            </a:r>
            <a:endParaRPr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200"/>
              <a:buFont typeface="Comic Sans MS"/>
              <a:buNone/>
            </a:pP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“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Харківське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вище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професійне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училище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US" sz="2800" b="1" i="1" u="none" strike="noStrike" cap="none" dirty="0" err="1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будівництва</a:t>
            </a:r>
            <a:r>
              <a:rPr lang="en-US" sz="2800" b="1" i="1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 ”</a:t>
            </a:r>
            <a:endParaRPr sz="2800" b="1" i="1" u="none" strike="noStrike" cap="none" dirty="0">
              <a:solidFill>
                <a:srgbClr val="7030A0"/>
              </a:solidFill>
              <a:latin typeface="Calibri" panose="020F0502020204030204" pitchFamily="34" charset="0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42;p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0" y="1726719"/>
            <a:ext cx="9144000" cy="5131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8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Google Shape;14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5584" y="52028"/>
            <a:ext cx="1218416" cy="988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3;p4"/>
          <p:cNvSpPr txBox="1">
            <a:spLocks noGrp="1"/>
          </p:cNvSpPr>
          <p:nvPr>
            <p:ph type="title"/>
          </p:nvPr>
        </p:nvSpPr>
        <p:spPr>
          <a:xfrm>
            <a:off x="0" y="211778"/>
            <a:ext cx="82838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НАОЧНІ ТА ДИДАКТИЧНІ  ЗАСОБИ НАВЧАННЯ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7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18" y="1317811"/>
            <a:ext cx="4364005" cy="567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471" y="1354887"/>
            <a:ext cx="4144620" cy="56357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4246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78;p6"/>
          <p:cNvSpPr txBox="1"/>
          <p:nvPr/>
        </p:nvSpPr>
        <p:spPr>
          <a:xfrm>
            <a:off x="645459" y="0"/>
            <a:ext cx="84985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ДИДАКТИЧНІ  МАТЕРІАЛИ  ДО  УРОКІВ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9824" y="-3692"/>
            <a:ext cx="1584176" cy="107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3869" y="1612440"/>
            <a:ext cx="3645814" cy="52582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81;p6"/>
          <p:cNvPicPr preferRelativeResize="0"/>
          <p:nvPr/>
        </p:nvPicPr>
        <p:blipFill rotWithShape="1">
          <a:blip r:embed="rId4">
            <a:alphaModFix/>
          </a:blip>
          <a:srcRect l="5260" r="5261"/>
          <a:stretch/>
        </p:blipFill>
        <p:spPr>
          <a:xfrm>
            <a:off x="2762890" y="1123028"/>
            <a:ext cx="2627790" cy="553715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0357" y="1029956"/>
            <a:ext cx="3208089" cy="55827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79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87;p7"/>
          <p:cNvSpPr txBox="1">
            <a:spLocks noGrp="1"/>
          </p:cNvSpPr>
          <p:nvPr>
            <p:ph type="title"/>
          </p:nvPr>
        </p:nvSpPr>
        <p:spPr>
          <a:xfrm>
            <a:off x="306439" y="173058"/>
            <a:ext cx="817865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МАКЕТИ  ОБЛАДНАННЯ,  ПРИСТРОЇ,  ІНСТРУМЕНТИ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8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9675" y="12700"/>
            <a:ext cx="1584325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7"/>
          <p:cNvPicPr preferRelativeResize="0"/>
          <p:nvPr/>
        </p:nvPicPr>
        <p:blipFill rotWithShape="1">
          <a:blip r:embed="rId3">
            <a:alphaModFix/>
          </a:blip>
          <a:srcRect l="10392"/>
          <a:stretch/>
        </p:blipFill>
        <p:spPr>
          <a:xfrm>
            <a:off x="306438" y="1150957"/>
            <a:ext cx="8326574" cy="576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28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87;p7"/>
          <p:cNvSpPr txBox="1">
            <a:spLocks noGrp="1"/>
          </p:cNvSpPr>
          <p:nvPr>
            <p:ph type="title"/>
          </p:nvPr>
        </p:nvSpPr>
        <p:spPr>
          <a:xfrm>
            <a:off x="658906" y="119269"/>
            <a:ext cx="78396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МАКЕТИ  ОБЛАДНАННЯ,  ПРИСТРОЇВ,  ІНСТРУМЕНТИ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8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9675" y="12700"/>
            <a:ext cx="1584325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7" y="1175871"/>
            <a:ext cx="6192688" cy="413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7;p8"/>
          <p:cNvPicPr preferRelativeResize="0"/>
          <p:nvPr/>
        </p:nvPicPr>
        <p:blipFill rotWithShape="1">
          <a:blip r:embed="rId4">
            <a:alphaModFix/>
          </a:blip>
          <a:srcRect t="12863" b="17761"/>
          <a:stretch/>
        </p:blipFill>
        <p:spPr>
          <a:xfrm>
            <a:off x="2542329" y="3821346"/>
            <a:ext cx="6480720" cy="3005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99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Google Shape;20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2684" y="3492487"/>
            <a:ext cx="323171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07" y="3625345"/>
            <a:ext cx="540060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07" y="252127"/>
            <a:ext cx="5419349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9546" y="119269"/>
            <a:ext cx="1584325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7;p7"/>
          <p:cNvSpPr txBox="1"/>
          <p:nvPr/>
        </p:nvSpPr>
        <p:spPr>
          <a:xfrm>
            <a:off x="5767754" y="1601620"/>
            <a:ext cx="306972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МАКЕТИ  ОБЛАДНАННЯ,  </a:t>
            </a:r>
            <a:endParaRPr lang="uk-UA" sz="3200" b="1" i="0" u="none" dirty="0">
              <a:solidFill>
                <a:srgbClr val="7030A0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ПРИСТРОЇ,  ІНСТРУМЕНТИ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5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213;p10"/>
          <p:cNvSpPr txBox="1">
            <a:spLocks noGrp="1"/>
          </p:cNvSpPr>
          <p:nvPr>
            <p:ph type="title"/>
          </p:nvPr>
        </p:nvSpPr>
        <p:spPr>
          <a:xfrm>
            <a:off x="302714" y="23929"/>
            <a:ext cx="78609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mbria Math"/>
              <a:buNone/>
            </a:pPr>
            <a:r>
              <a:rPr lang="en-US" sz="3200" b="1" i="0" u="none" dirty="0" err="1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Охорона</a:t>
            </a: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en-US" sz="3200" b="1" i="0" u="none" dirty="0" err="1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праці</a:t>
            </a: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en-US" sz="3200" b="1" i="0" u="none" dirty="0" err="1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та</a:t>
            </a: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en-US" sz="3200" b="1" i="0" u="none" dirty="0" err="1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безпека</a:t>
            </a: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en-US" sz="3200" b="1" i="0" u="none" dirty="0" err="1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життєдіяльності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12;p10" descr="DSC088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44873" y="566796"/>
            <a:ext cx="1723789" cy="21238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2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47" y="1350498"/>
            <a:ext cx="5008321" cy="530337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211;p10" descr="DSC088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6269" y="2790762"/>
            <a:ext cx="2899121" cy="386549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045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Онлайн-інструмент    </a:t>
            </a:r>
            <a:r>
              <a:rPr lang="en-US" sz="3200" b="1" dirty="0" err="1">
                <a:solidFill>
                  <a:srgbClr val="7030A0"/>
                </a:solidFill>
              </a:rPr>
              <a:t>Padl</a:t>
            </a:r>
            <a:r>
              <a:rPr lang="en-US" sz="3600" b="1" dirty="0" err="1">
                <a:solidFill>
                  <a:srgbClr val="7030A0"/>
                </a:solidFill>
              </a:rPr>
              <a:t>et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1" y="1837492"/>
            <a:ext cx="7899751" cy="4186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42841"/>
          <a:stretch/>
        </p:blipFill>
        <p:spPr>
          <a:xfrm>
            <a:off x="658906" y="1146201"/>
            <a:ext cx="7632854" cy="2399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4117" b="5490"/>
          <a:stretch/>
        </p:blipFill>
        <p:spPr>
          <a:xfrm>
            <a:off x="658906" y="3638714"/>
            <a:ext cx="7807666" cy="34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54" y="369956"/>
            <a:ext cx="8280492" cy="794887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Інтерактивний плакат за допомогою  </a:t>
            </a:r>
            <a:r>
              <a:rPr lang="ru-RU" sz="3200" b="1" dirty="0" err="1">
                <a:solidFill>
                  <a:srgbClr val="7030A0"/>
                </a:solidFill>
              </a:rPr>
              <a:t>сервісу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Genial.ly </a:t>
            </a:r>
            <a:br>
              <a:rPr lang="en-US" sz="3200" b="1" dirty="0">
                <a:solidFill>
                  <a:srgbClr val="7030A0"/>
                </a:solidFill>
              </a:rPr>
            </a:b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258"/>
            <a:ext cx="8955741" cy="4531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4591" y="1249481"/>
            <a:ext cx="64276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https://view.genial.ly/6294fb990cef9e00181136a9</a:t>
            </a: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DA0E445-77D8-4141-B982-1E9EEF91ECAA}"/>
              </a:ext>
            </a:extLst>
          </p:cNvPr>
          <p:cNvSpPr/>
          <p:nvPr/>
        </p:nvSpPr>
        <p:spPr>
          <a:xfrm>
            <a:off x="1280160" y="6134299"/>
            <a:ext cx="6865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ІНФОГРАФІКА - </a:t>
            </a:r>
            <a:r>
              <a:rPr lang="ru-RU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графічне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візуальне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подання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ru-RU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6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8108575" cy="102021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Онлайн-сервіс </a:t>
            </a:r>
            <a:r>
              <a:rPr lang="uk-UA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thinglink</a:t>
            </a:r>
            <a:r>
              <a:rPr lang="uk-UA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uk-UA" sz="3200" dirty="0">
                <a:solidFill>
                  <a:srgbClr val="7030A0"/>
                </a:solidFill>
              </a:rPr>
            </a:br>
            <a:r>
              <a:rPr lang="en-US" sz="2200" dirty="0">
                <a:solidFill>
                  <a:srgbClr val="7030A0"/>
                </a:solidFill>
                <a:hlinkClick r:id="rId2"/>
              </a:rPr>
              <a:t>https://www.thinglink.com/scene/1500855563712462849</a:t>
            </a:r>
            <a:br>
              <a:rPr lang="uk-UA" sz="2200" dirty="0">
                <a:solidFill>
                  <a:srgbClr val="7030A0"/>
                </a:solidFill>
              </a:rPr>
            </a:br>
            <a:endParaRPr lang="uk-UA" sz="22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1247869"/>
            <a:ext cx="7869891" cy="508427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474" y="1247870"/>
            <a:ext cx="9045526" cy="5394978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0909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498" y="267186"/>
            <a:ext cx="8175812" cy="7413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Платформа </a:t>
            </a:r>
            <a:r>
              <a:rPr lang="en-US" sz="3200" b="1" u="sng" dirty="0" err="1">
                <a:solidFill>
                  <a:srgbClr val="7030A0"/>
                </a:solidFill>
                <a:hlinkClick r:id="rId2"/>
              </a:rPr>
              <a:t>liveworksheets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b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дозволяє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створювати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інтерактивні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вправи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8" y="1276199"/>
            <a:ext cx="4170864" cy="46123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30723" y="6003477"/>
            <a:ext cx="4165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https://www.liveworksheets.com/2-lv182477uz</a:t>
            </a:r>
            <a:endParaRPr lang="ru-RU" sz="2000" dirty="0"/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221" y="1276199"/>
            <a:ext cx="3843090" cy="47272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29" y="5964549"/>
            <a:ext cx="4310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https://www.liveworksheets.com/xc2369211rp</a:t>
            </a:r>
            <a:endParaRPr lang="ru-RU" sz="20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315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" descr="Конференция &amp;quot;Цифровые технологии в образовании, науке, обществе&amp;quot; в ПетрГУ  :: Петрозаводский государственный университе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1882" y="3174591"/>
            <a:ext cx="5916706" cy="365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"/>
          <p:cNvSpPr txBox="1"/>
          <p:nvPr/>
        </p:nvSpPr>
        <p:spPr>
          <a:xfrm>
            <a:off x="0" y="277907"/>
            <a:ext cx="9144000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sng" strike="noStrike" cap="none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Індивідуальна науково-методична тема: </a:t>
            </a:r>
            <a:r>
              <a:rPr lang="uk-UA" sz="3200" b="1" i="1" u="none" strike="noStrike" cap="none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«Розвиток  професійних </a:t>
            </a:r>
            <a:r>
              <a:rPr lang="uk-UA" sz="3200" b="1" i="1" u="none" strike="noStrike" cap="none" dirty="0" err="1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компетентностей</a:t>
            </a:r>
            <a:r>
              <a:rPr lang="uk-UA" sz="3200" b="1" i="1" u="none" strike="noStrike" cap="none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здобувачів професійної освіти шляхом використання  інформаційно-комунікаційних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1" u="none" strike="noStrike" cap="none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та цифрових технологій в освітньому процесі»</a:t>
            </a:r>
            <a:endParaRPr sz="3200" b="0" i="1" u="none" strike="noStrike" cap="none" dirty="0">
              <a:solidFill>
                <a:srgbClr val="80008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1" y="1005927"/>
            <a:ext cx="7721699" cy="48569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13633" y="210428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 створення вправ </a:t>
            </a:r>
          </a:p>
        </p:txBody>
      </p:sp>
    </p:spTree>
    <p:extLst>
      <p:ext uri="{BB962C8B-B14F-4D97-AF65-F5344CB8AC3E}">
        <p14:creationId xmlns:p14="http://schemas.microsoft.com/office/powerpoint/2010/main" val="397903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3" y="633328"/>
            <a:ext cx="4395597" cy="5301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80" y="633328"/>
            <a:ext cx="4176122" cy="5301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8868" y="48553"/>
            <a:ext cx="1931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uk-UA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12379" y="48552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 виконання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94837" y="5934670"/>
            <a:ext cx="5473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Посилання для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виконання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https://www.liveworksheets.com/2-xd184780ff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873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1844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5" y="636619"/>
            <a:ext cx="4092950" cy="39262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9238" y="39748"/>
            <a:ext cx="6345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 з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різними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видами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вправ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84" y="636619"/>
            <a:ext cx="4773582" cy="2013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351" y="2659939"/>
            <a:ext cx="4785775" cy="18908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8941" y="4562837"/>
            <a:ext cx="8606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ваш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робочий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лист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включає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питання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відкритою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відповіддю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можете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вставити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пусте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текстове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поле для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відповіді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Звичайно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автоматична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корекція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буде</a:t>
            </a:r>
            <a:endParaRPr lang="uk-UA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42" y="5263637"/>
            <a:ext cx="4309782" cy="15546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459" y="5617236"/>
            <a:ext cx="402659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3161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 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Інтерактивна гра:</a:t>
            </a:r>
            <a:b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«Підбери інструмент»; додатки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Wordwall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purposegames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вивчення будівельних термінів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6" y="1302753"/>
            <a:ext cx="4249280" cy="45916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2115" y="5741597"/>
            <a:ext cx="49552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https://wordwall.net/ru/resource/13467034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835" y="1408172"/>
            <a:ext cx="4031496" cy="4486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23088" y="5972413"/>
            <a:ext cx="4031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https://www.purposegames.com/game/wkVUuI0hxAt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7728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897" y="-25290"/>
            <a:ext cx="9233897" cy="688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456"/>
            <a:ext cx="9144000" cy="51213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8672" y="140419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Веб-додаток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EDpuzzle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3373" y="890903"/>
            <a:ext cx="63873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https://edpuzzle.com/media/61438076c0271c419a1bc22e</a:t>
            </a: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8364070" cy="7247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LearningApps.org  </a:t>
            </a:r>
            <a:r>
              <a:rPr lang="ru-RU" sz="3600" b="1" dirty="0" err="1">
                <a:solidFill>
                  <a:srgbClr val="7030A0"/>
                </a:solidFill>
              </a:rPr>
              <a:t>інтерактивний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сервіс</a:t>
            </a:r>
            <a:br>
              <a:rPr lang="ru-RU" sz="3600" dirty="0">
                <a:solidFill>
                  <a:srgbClr val="7030A0"/>
                </a:solidFill>
              </a:rPr>
            </a:br>
            <a:r>
              <a:rPr lang="en-US" sz="2200" dirty="0">
                <a:solidFill>
                  <a:srgbClr val="7030A0"/>
                </a:solidFill>
                <a:hlinkClick r:id="rId2"/>
              </a:rPr>
              <a:t>https://learningapps.org/watch?v=px6k0wcva22</a:t>
            </a:r>
            <a:br>
              <a:rPr lang="uk-UA" sz="2200" dirty="0">
                <a:solidFill>
                  <a:srgbClr val="7030A0"/>
                </a:solidFill>
              </a:rPr>
            </a:br>
            <a:endParaRPr lang="uk-UA" sz="2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44" t="18432" r="6250" b="5490"/>
          <a:stretch/>
        </p:blipFill>
        <p:spPr>
          <a:xfrm>
            <a:off x="359708" y="3872753"/>
            <a:ext cx="8663268" cy="272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5294" b="11569"/>
          <a:stretch/>
        </p:blipFill>
        <p:spPr>
          <a:xfrm>
            <a:off x="94129" y="717452"/>
            <a:ext cx="9049871" cy="30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66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88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6" y="119269"/>
            <a:ext cx="8472680" cy="9778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7030A0"/>
                </a:solidFill>
              </a:rPr>
              <a:t>Засоби</a:t>
            </a:r>
            <a:r>
              <a:rPr lang="ru-RU" sz="3200" b="1" dirty="0">
                <a:solidFill>
                  <a:srgbClr val="7030A0"/>
                </a:solidFill>
              </a:rPr>
              <a:t> та </a:t>
            </a:r>
            <a:r>
              <a:rPr lang="ru-RU" sz="3200" b="1" dirty="0" err="1">
                <a:solidFill>
                  <a:srgbClr val="7030A0"/>
                </a:solidFill>
              </a:rPr>
              <a:t>форми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перевірки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навчальних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досягнень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здобувачів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професійної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освіти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1177" r="6544" b="6079"/>
          <a:stretch/>
        </p:blipFill>
        <p:spPr>
          <a:xfrm>
            <a:off x="64993" y="1463040"/>
            <a:ext cx="8910195" cy="52756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4479" y="1023454"/>
            <a:ext cx="5689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https://forms.gle/yefuwTvosnxvfAY77</a:t>
            </a: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3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8"/>
          <p:cNvSpPr txBox="1"/>
          <p:nvPr/>
        </p:nvSpPr>
        <p:spPr>
          <a:xfrm>
            <a:off x="1114748" y="-78258"/>
            <a:ext cx="753771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Цифрові освітні ресурси, розроблені викладачем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3" name="Google Shape;293;p8"/>
          <p:cNvSpPr txBox="1"/>
          <p:nvPr/>
        </p:nvSpPr>
        <p:spPr>
          <a:xfrm>
            <a:off x="352061" y="900936"/>
            <a:ext cx="8300400" cy="2555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Дидактичні та наочні матеріали з використанням платформи  </a:t>
            </a:r>
            <a:r>
              <a:rPr lang="uk-UA" sz="2000" b="1" i="1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PADLET: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«Підготовка поверхонь під обштукатурення» 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                </a:t>
            </a:r>
            <a:r>
              <a:rPr lang="uk-UA" sz="1000">
                <a:solidFill>
                  <a:schemeClr val="dk1"/>
                </a:solidFill>
                <a:highlight>
                  <a:srgbClr val="FFFFFF"/>
                </a:highlight>
              </a:rPr>
              <a:t>Надо на этот электронный адрес </a:t>
            </a:r>
            <a:r>
              <a:rPr lang="uk-UA" sz="1000">
                <a:solidFill>
                  <a:srgbClr val="3A6D99"/>
                </a:solidFill>
                <a:highlight>
                  <a:srgbClr val="FFFFFF"/>
                </a:highlight>
              </a:rPr>
              <a:t>didenkoelenav@gmail.com</a:t>
            </a:r>
            <a:r>
              <a:rPr lang="uk-UA" sz="1000">
                <a:solidFill>
                  <a:schemeClr val="dk1"/>
                </a:solidFill>
                <a:highlight>
                  <a:srgbClr val="FFFFFF"/>
                </a:highlight>
              </a:rPr>
              <a:t>  или на метод центр, скинуть этот документ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"Поліпшене штукатурення поверхонь"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              </a:t>
            </a: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https://padlet.com/natalikohanevihc/i8i8isg5vtnu79m2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«Сухі будівельні суміші». 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              </a:t>
            </a: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https://padlet.com/natalikohanevihc/i95lkd9oll9wei6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352061" y="3429000"/>
            <a:ext cx="8300414" cy="28623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Інтерактивні плакати </a:t>
            </a:r>
            <a:r>
              <a:rPr lang="uk-UA" sz="2000" b="1" i="1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My worksheets: </a:t>
            </a:r>
            <a:endParaRPr sz="2000" b="1" i="1">
              <a:solidFill>
                <a:srgbClr val="80008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«Інструменти та елементи облицювання»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https://www.liveworksheets.com/2-xd184780ff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«Підготовка поверхонь під просте неводне фарбування» 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https://www.liveworksheets.com/2-xd184780ff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«Підготовка поверхонь»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https://www.liveworksheets.com/2-et181885ul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«Гіпсокартонні матеріали»</a:t>
            </a:r>
            <a:endParaRPr sz="2000" b="1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https://www.liveworksheets.com/2-vv166791eq</a:t>
            </a:r>
            <a:endParaRPr sz="20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95" name="Google Shape;29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35825" y="4860161"/>
            <a:ext cx="1987550" cy="193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825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9"/>
          <p:cNvSpPr txBox="1"/>
          <p:nvPr/>
        </p:nvSpPr>
        <p:spPr>
          <a:xfrm>
            <a:off x="636494" y="-174191"/>
            <a:ext cx="850750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Цифрові освітні ресурси, розроблені викладачем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2" name="Google Shape;302;p9"/>
          <p:cNvSpPr txBox="1"/>
          <p:nvPr/>
        </p:nvSpPr>
        <p:spPr>
          <a:xfrm>
            <a:off x="352061" y="1277455"/>
            <a:ext cx="8507506" cy="4708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GOOGLE - тести :</a:t>
            </a:r>
            <a:endParaRPr sz="2000" b="1" dirty="0">
              <a:solidFill>
                <a:srgbClr val="80008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«Інструменти для обробки </a:t>
            </a:r>
            <a:r>
              <a:rPr lang="uk-UA" sz="2000" b="1" dirty="0" err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гіпсокартонних</a:t>
            </a: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 листів»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https://docs.google.com/forms/d/e/1FAIpQLScyU-UGWfrrYRR-UOvQ0lKL-NR4wgdjzXbl_0EWH1dClpoCvw/viewform?usp=sf_link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 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«Поліпшене штукатурення»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https://docs.google.com/forms/d/e/1FAIpQLSdYNgHGI5jh8D0JHc6IuRI08BcBs3-GbYOc4U3oLiMxM6tdyg/viewform?usp=sf_link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 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https://docs.google.com/forms/d/e/1FAIpQLSeeqhUFeq6TAaFqwue76aEk0QC4wEktRO4Pw5o9Im0-wZW7lg/viewform?usp=sf_link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«Настилання підлоги»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https://docs.google.com/forms/d/e/1FAIpQLScCmfg_HLUor1RzWdxz7atR7a6kNxjZ7FbQiLn1B2ZUDx9faw/viewform?usp=sf_link</a:t>
            </a:r>
            <a:endParaRPr sz="2000" b="1" u="sng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825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0"/>
          <p:cNvSpPr txBox="1"/>
          <p:nvPr/>
        </p:nvSpPr>
        <p:spPr>
          <a:xfrm>
            <a:off x="1063922" y="59797"/>
            <a:ext cx="753771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Цифрові освітні ресурси, розроблені викладачем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9" name="Google Shape;309;p10"/>
          <p:cNvSpPr txBox="1"/>
          <p:nvPr/>
        </p:nvSpPr>
        <p:spPr>
          <a:xfrm>
            <a:off x="513426" y="1136975"/>
            <a:ext cx="8288608" cy="443296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GOOGLE - тести :</a:t>
            </a:r>
            <a:endParaRPr dirty="0"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тематична атестація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2193925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https://docs.google.com/forms/d/e/1FAIpQLScpmBDkJdu0jhmRckyP-zo4Zl7EXv-t8hm8wyRR-u_TVXNmjg/viewform?usp=sf_link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«Портландцемент»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https://forms.gle/hHLwHkBgEhU2qw8R6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«Матеріали, що використовуються при виконанні </a:t>
            </a:r>
            <a:r>
              <a:rPr lang="uk-UA" sz="2000" b="1" dirty="0" err="1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гіпсокартонних</a:t>
            </a: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 робіт»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https://forms.gle/P8fXYeYD3HLjVdPJ9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uk-UA" sz="2000" b="1" dirty="0">
                <a:solidFill>
                  <a:srgbClr val="00206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 «Властивості матеріалів»</a:t>
            </a:r>
            <a:endParaRPr sz="2000" b="1" dirty="0">
              <a:solidFill>
                <a:srgbClr val="00206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https://forms.gle/PciX4v8NaUA1du316</a:t>
            </a:r>
            <a:endParaRPr sz="2000" b="1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 b="1" dirty="0">
              <a:solidFill>
                <a:srgbClr val="80008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310" name="Google Shape;310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4484" y="4860160"/>
            <a:ext cx="1987550" cy="193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"/>
          <p:cNvSpPr txBox="1">
            <a:spLocks noGrp="1"/>
          </p:cNvSpPr>
          <p:nvPr>
            <p:ph type="title"/>
          </p:nvPr>
        </p:nvSpPr>
        <p:spPr>
          <a:xfrm>
            <a:off x="658906" y="40342"/>
            <a:ext cx="7839635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mbria Math"/>
              <a:buNone/>
            </a:pPr>
            <a:r>
              <a:rPr lang="uk-UA" sz="3200" b="1" i="1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Самоосвіта викладача:</a:t>
            </a:r>
            <a:endParaRPr sz="3200" b="1" i="1" dirty="0">
              <a:solidFill>
                <a:srgbClr val="7030A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</p:txBody>
      </p:sp>
      <p:pic>
        <p:nvPicPr>
          <p:cNvPr id="253" name="Google Shape;253;p3"/>
          <p:cNvPicPr preferRelativeResize="0"/>
          <p:nvPr/>
        </p:nvPicPr>
        <p:blipFill rotWithShape="1">
          <a:blip r:embed="rId3">
            <a:alphaModFix/>
          </a:blip>
          <a:srcRect l="27765" t="4706" r="26234" b="5646"/>
          <a:stretch/>
        </p:blipFill>
        <p:spPr>
          <a:xfrm>
            <a:off x="6843035" y="71718"/>
            <a:ext cx="1987199" cy="19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5" y="1445557"/>
            <a:ext cx="8952755" cy="51166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Google Shape;219;p11"/>
          <p:cNvSpPr txBox="1">
            <a:spLocks noGrp="1"/>
          </p:cNvSpPr>
          <p:nvPr>
            <p:ph type="title"/>
          </p:nvPr>
        </p:nvSpPr>
        <p:spPr>
          <a:xfrm>
            <a:off x="63826" y="0"/>
            <a:ext cx="864986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УРОК  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З ПРЕДМЕТА: </a:t>
            </a:r>
            <a:b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</a:br>
            <a:r>
              <a:rPr lang="uk-UA" sz="3200" b="1" i="1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«</a:t>
            </a:r>
            <a:r>
              <a:rPr lang="en-US" sz="3200" b="1" i="1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ТЕХНОЛОГІ</a:t>
            </a:r>
            <a:r>
              <a:rPr lang="uk-UA" sz="3200" b="1" i="1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Я</a:t>
            </a:r>
            <a:r>
              <a:rPr lang="en-US" sz="3200" b="1" i="1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 ШТУКАТУРНИХ  РОБІТ</a:t>
            </a:r>
            <a:r>
              <a:rPr lang="uk-UA" sz="3200" b="1" i="1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»</a:t>
            </a:r>
            <a:endParaRPr sz="32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2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345" y="933684"/>
            <a:ext cx="4319587" cy="288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0877" y="973138"/>
            <a:ext cx="4319587" cy="288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26" y="3970338"/>
            <a:ext cx="4321175" cy="288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625" y="3860800"/>
            <a:ext cx="4319587" cy="2887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162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2"/>
          <p:cNvSpPr txBox="1"/>
          <p:nvPr/>
        </p:nvSpPr>
        <p:spPr>
          <a:xfrm>
            <a:off x="0" y="-45109"/>
            <a:ext cx="8641287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uk-UA" sz="28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Інтегрований урок</a:t>
            </a:r>
            <a:r>
              <a:rPr lang="ru-RU" sz="28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на тему: </a:t>
            </a:r>
          </a:p>
          <a:p>
            <a:pPr algn="ctr"/>
            <a:r>
              <a:rPr lang="ru-RU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«</a:t>
            </a:r>
            <a:r>
              <a:rPr lang="ru-RU" sz="2800" b="1" i="1" dirty="0" err="1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Технологія</a:t>
            </a:r>
            <a:r>
              <a:rPr lang="ru-RU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ru-RU" sz="2800" b="1" i="1" dirty="0" err="1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виконання</a:t>
            </a:r>
            <a:r>
              <a:rPr lang="ru-RU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ru-RU" sz="2800" b="1" i="1" dirty="0" err="1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поліпшеного</a:t>
            </a:r>
            <a:r>
              <a:rPr lang="ru-RU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ru-RU" sz="2800" b="1" i="1" dirty="0" err="1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штукатурення</a:t>
            </a:r>
            <a:r>
              <a:rPr lang="ru-RU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»</a:t>
            </a:r>
            <a:endParaRPr lang="uk-UA" sz="2800" b="1" i="1" dirty="0">
              <a:solidFill>
                <a:srgbClr val="80008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  <a:p>
            <a:pPr lvl="0" algn="ctr"/>
            <a:r>
              <a:rPr lang="uk-UA" sz="2000" b="1" dirty="0">
                <a:solidFill>
                  <a:srgbClr val="CC0066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</a:t>
            </a:r>
            <a:r>
              <a:rPr lang="uk-UA" sz="2000" b="1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освітні компоненти/навчальні предмети: </a:t>
            </a:r>
          </a:p>
          <a:p>
            <a:pPr lvl="0" algn="ctr"/>
            <a:r>
              <a:rPr lang="uk-UA" sz="2000" b="1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uk-UA" sz="2000" b="1" dirty="0">
                <a:solidFill>
                  <a:srgbClr val="CC0066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Технологія штукатурних робіт», «Інформатика»</a:t>
            </a:r>
            <a:endParaRPr sz="2000" b="1" dirty="0">
              <a:solidFill>
                <a:srgbClr val="CC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5" name="Google Shape;3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46" y="1955398"/>
            <a:ext cx="4071654" cy="19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2479" y="1949980"/>
            <a:ext cx="3724596" cy="19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651" y="4378734"/>
            <a:ext cx="3705349" cy="234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8601" y="4401282"/>
            <a:ext cx="3951446" cy="234929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339867" y="3821963"/>
            <a:ext cx="889746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Інтерактивний</a:t>
            </a:r>
            <a:r>
              <a:rPr lang="uk-UA" sz="32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 урок з використанням вправ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/>
          <p:nvPr/>
        </p:nvSpPr>
        <p:spPr>
          <a:xfrm>
            <a:off x="212913" y="4513730"/>
            <a:ext cx="309170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Тема: </a:t>
            </a:r>
            <a:r>
              <a:rPr lang="uk-UA" sz="2800" b="1" i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«Приготування гіпсового розчину»</a:t>
            </a:r>
            <a:endParaRPr sz="2800" i="1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36" name="Google Shape;3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913" y="108300"/>
            <a:ext cx="5135692" cy="342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7440" y="3088341"/>
            <a:ext cx="5313831" cy="3542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35;p13">
            <a:extLst>
              <a:ext uri="{FF2B5EF4-FFF2-40B4-BE49-F238E27FC236}">
                <a16:creationId xmlns:a16="http://schemas.microsoft.com/office/drawing/2014/main" id="{8E20F169-789E-46A6-9B4A-91C11258D196}"/>
              </a:ext>
            </a:extLst>
          </p:cNvPr>
          <p:cNvSpPr txBox="1"/>
          <p:nvPr/>
        </p:nvSpPr>
        <p:spPr>
          <a:xfrm>
            <a:off x="5539086" y="944006"/>
            <a:ext cx="30917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Практична робота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rgbClr val="800080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endParaRPr sz="24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4"/>
          <p:cNvSpPr txBox="1"/>
          <p:nvPr/>
        </p:nvSpPr>
        <p:spPr>
          <a:xfrm>
            <a:off x="62960" y="-170760"/>
            <a:ext cx="903305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80008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Позаурочна робота за професійним спрямуванням</a:t>
            </a:r>
            <a:endParaRPr sz="3600" b="1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44" name="Google Shape;3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80" y="4681392"/>
            <a:ext cx="5070881" cy="203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8918" y="1029528"/>
            <a:ext cx="3774141" cy="282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 descr="D:\общая\Беркута ГАЗЕТИ\Будівництво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1810" y="3904598"/>
            <a:ext cx="3774141" cy="28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831" y="893112"/>
            <a:ext cx="5023146" cy="415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2078">
            <a:off x="4213029" y="2893439"/>
            <a:ext cx="2890255" cy="3721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026">
            <a:off x="3071494" y="876792"/>
            <a:ext cx="3005395" cy="2206533"/>
          </a:xfrm>
          <a:prstGeom prst="rect">
            <a:avLst/>
          </a:prstGeom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689165">
            <a:off x="922021" y="276437"/>
            <a:ext cx="1652192" cy="32257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717914">
            <a:off x="6585886" y="249977"/>
            <a:ext cx="1901739" cy="28553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0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692604">
            <a:off x="1046887" y="2383483"/>
            <a:ext cx="1687694" cy="31256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1" name="Google Shape;261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677530">
            <a:off x="6636657" y="2410641"/>
            <a:ext cx="1993778" cy="30182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2" name="Google Shape;262;p4"/>
          <p:cNvSpPr txBox="1"/>
          <p:nvPr/>
        </p:nvSpPr>
        <p:spPr>
          <a:xfrm>
            <a:off x="426133" y="61570"/>
            <a:ext cx="8271575" cy="58473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Підвищення рівня цифрової компетентності </a:t>
            </a:r>
            <a:endParaRPr sz="3200" b="1" dirty="0">
              <a:solidFill>
                <a:srgbClr val="7030A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9218">
            <a:off x="1684202" y="4610463"/>
            <a:ext cx="2949638" cy="2202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06183">
            <a:off x="558024" y="1239546"/>
            <a:ext cx="2810812" cy="37359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88680">
            <a:off x="4887764" y="1476909"/>
            <a:ext cx="3005594" cy="38798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9" name="Google Shape;269;p5"/>
          <p:cNvSpPr txBox="1"/>
          <p:nvPr/>
        </p:nvSpPr>
        <p:spPr>
          <a:xfrm>
            <a:off x="107577" y="-20930"/>
            <a:ext cx="7691718" cy="107717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mbria Math"/>
                <a:cs typeface="Calibri" panose="020F0502020204030204" pitchFamily="34" charset="0"/>
                <a:sym typeface="Cambria Math"/>
              </a:rPr>
              <a:t>Підвищення рівня фахової компетентності </a:t>
            </a:r>
            <a:endParaRPr sz="3200" b="1" dirty="0">
              <a:solidFill>
                <a:srgbClr val="7030A0"/>
              </a:solidFill>
              <a:latin typeface="Calibri" panose="020F0502020204030204" pitchFamily="34" charset="0"/>
              <a:ea typeface="Cambria Math"/>
              <a:cs typeface="Calibri" panose="020F0502020204030204" pitchFamily="34" charset="0"/>
              <a:sym typeface="Cambria Math"/>
            </a:endParaRPr>
          </a:p>
        </p:txBody>
      </p:sp>
      <p:pic>
        <p:nvPicPr>
          <p:cNvPr id="270" name="Google Shape;27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311848" y="3392757"/>
            <a:ext cx="2547100" cy="36005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1" name="Google Shape;27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8173" y="7390"/>
            <a:ext cx="1987550" cy="193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47;p2"/>
          <p:cNvSpPr txBox="1"/>
          <p:nvPr/>
        </p:nvSpPr>
        <p:spPr>
          <a:xfrm>
            <a:off x="5114436" y="1526820"/>
            <a:ext cx="40295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"/>
              <a:buNone/>
            </a:pPr>
            <a:r>
              <a:rPr lang="en-US" sz="3600" b="1" u="none" dirty="0" err="1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Кабінет</a:t>
            </a:r>
            <a:r>
              <a:rPr lang="en-US" sz="3600" b="1" u="none" dirty="0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  </a:t>
            </a:r>
            <a:r>
              <a:rPr lang="en-US" sz="3600" b="1" u="none" dirty="0" err="1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технології</a:t>
            </a:r>
            <a:r>
              <a:rPr lang="en-US" sz="3600" b="1" u="none" dirty="0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 </a:t>
            </a:r>
            <a:r>
              <a:rPr lang="en-US" sz="3600" b="1" u="none" dirty="0" err="1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штукатурних</a:t>
            </a:r>
            <a:r>
              <a:rPr lang="en-US" sz="3600" b="1" u="none" dirty="0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 </a:t>
            </a:r>
            <a:r>
              <a:rPr lang="en-US" sz="3600" b="1" u="none" dirty="0" err="1">
                <a:solidFill>
                  <a:srgbClr val="7030A0"/>
                </a:solidFill>
                <a:latin typeface="Calibri" panose="020F0502020204030204" pitchFamily="34" charset="0"/>
                <a:ea typeface="Century"/>
                <a:cs typeface="Calibri" panose="020F0502020204030204" pitchFamily="34" charset="0"/>
                <a:sym typeface="Century"/>
              </a:rPr>
              <a:t>робіт</a:t>
            </a:r>
            <a:endParaRPr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9824" y="-3692"/>
            <a:ext cx="1584176" cy="107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0621" y="3746555"/>
            <a:ext cx="5470635" cy="332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3934" y="3186937"/>
            <a:ext cx="5278475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1600" y="261151"/>
            <a:ext cx="5214164" cy="3485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35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Навчально-програмна та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плануюча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документація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викладача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/>
              <a:t>Стандарт професійної (професійно-технічної) освіти з професії;</a:t>
            </a:r>
          </a:p>
          <a:p>
            <a:r>
              <a:rPr lang="uk-UA" dirty="0"/>
              <a:t>Навчально-тематичний план і програма з предмета;</a:t>
            </a:r>
          </a:p>
          <a:p>
            <a:r>
              <a:rPr lang="uk-UA" dirty="0"/>
              <a:t>Критерії оцінювання навчальних досягнень здобувачів освіти;</a:t>
            </a:r>
          </a:p>
          <a:p>
            <a:pPr algn="just"/>
            <a:r>
              <a:rPr lang="uk-UA" dirty="0"/>
              <a:t>Витяг із робочого навчального плану;</a:t>
            </a:r>
          </a:p>
          <a:p>
            <a:r>
              <a:rPr lang="uk-UA" dirty="0"/>
              <a:t>Поурочно-тематичні плани;</a:t>
            </a:r>
          </a:p>
          <a:p>
            <a:r>
              <a:rPr lang="uk-UA" dirty="0"/>
              <a:t>Плани уроків;</a:t>
            </a:r>
          </a:p>
          <a:p>
            <a:r>
              <a:rPr lang="uk-UA" dirty="0"/>
              <a:t>План роботи кабінету;</a:t>
            </a:r>
          </a:p>
          <a:p>
            <a:r>
              <a:rPr lang="uk-UA" dirty="0"/>
              <a:t>Паспорт навчального кабінету;</a:t>
            </a:r>
          </a:p>
          <a:p>
            <a:pPr algn="just"/>
            <a:r>
              <a:rPr lang="uk-UA" dirty="0"/>
              <a:t>Паспорт комплексно-методичного забезпечення предмета.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862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5" y="243915"/>
            <a:ext cx="7839635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Навчально-програмна та </a:t>
            </a:r>
            <a:r>
              <a:rPr lang="ru-RU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плануюча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документація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викладача</a:t>
            </a:r>
            <a:endParaRPr lang="uk-UA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47" y="1291924"/>
            <a:ext cx="2517866" cy="3359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59" y="1291924"/>
            <a:ext cx="2505673" cy="3346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738" y="1188283"/>
            <a:ext cx="2597121" cy="3462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53" y="4718442"/>
            <a:ext cx="3029975" cy="2072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95" y="4678814"/>
            <a:ext cx="3011685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Google Shape;163;p4"/>
          <p:cNvSpPr txBox="1">
            <a:spLocks noGrp="1"/>
          </p:cNvSpPr>
          <p:nvPr>
            <p:ph type="title"/>
          </p:nvPr>
        </p:nvSpPr>
        <p:spPr>
          <a:xfrm>
            <a:off x="253375" y="99115"/>
            <a:ext cx="65890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mbria"/>
              <a:buNone/>
            </a:pPr>
            <a:r>
              <a:rPr lang="en-US" sz="3200" b="1" i="0" u="none" dirty="0">
                <a:solidFill>
                  <a:srgbClr val="7030A0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НАОЧНІ  ТА ДИДАКТИЧНІ  ЗАСОБИ НАВЧАННЯ</a:t>
            </a:r>
            <a:endParaRPr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6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056" y="1075450"/>
            <a:ext cx="8650696" cy="57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9824" y="-3692"/>
            <a:ext cx="1584176" cy="1079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35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613</Words>
  <Application>Microsoft Office PowerPoint</Application>
  <PresentationFormat>Екран (4:3)</PresentationFormat>
  <Paragraphs>97</Paragraphs>
  <Slides>33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33</vt:i4>
      </vt:variant>
    </vt:vector>
  </HeadingPairs>
  <TitlesOfParts>
    <vt:vector size="43" baseType="lpstr">
      <vt:lpstr>Cambria Math</vt:lpstr>
      <vt:lpstr>Century</vt:lpstr>
      <vt:lpstr>Arial</vt:lpstr>
      <vt:lpstr>Noto Sans Symbols</vt:lpstr>
      <vt:lpstr>Calibri</vt:lpstr>
      <vt:lpstr>Cambria</vt:lpstr>
      <vt:lpstr>Comic Sans MS</vt:lpstr>
      <vt:lpstr>Office Theme</vt:lpstr>
      <vt:lpstr>Тема Office</vt:lpstr>
      <vt:lpstr>1_Office Theme</vt:lpstr>
      <vt:lpstr>Державний професійно-технічний навчальний заклад “ Харківське  вище професійне училище будівництва ” </vt:lpstr>
      <vt:lpstr>Презентація PowerPoint</vt:lpstr>
      <vt:lpstr>Самоосвіта викладача:</vt:lpstr>
      <vt:lpstr>Презентація PowerPoint</vt:lpstr>
      <vt:lpstr>Презентація PowerPoint</vt:lpstr>
      <vt:lpstr>Презентація PowerPoint</vt:lpstr>
      <vt:lpstr>Навчально-програмна та плануюча документація викладача</vt:lpstr>
      <vt:lpstr>Навчально-програмна та плануюча документація викладача</vt:lpstr>
      <vt:lpstr>НАОЧНІ  ТА ДИДАКТИЧНІ  ЗАСОБИ НАВЧАННЯ</vt:lpstr>
      <vt:lpstr>НАОЧНІ ТА ДИДАКТИЧНІ  ЗАСОБИ НАВЧАННЯ</vt:lpstr>
      <vt:lpstr>Презентація PowerPoint</vt:lpstr>
      <vt:lpstr>МАКЕТИ  ОБЛАДНАННЯ,  ПРИСТРОЇ,  ІНСТРУМЕНТИ</vt:lpstr>
      <vt:lpstr>МАКЕТИ  ОБЛАДНАННЯ,  ПРИСТРОЇВ,  ІНСТРУМЕНТИ</vt:lpstr>
      <vt:lpstr>Презентація PowerPoint</vt:lpstr>
      <vt:lpstr>Охорона праці та безпека життєдіяльності</vt:lpstr>
      <vt:lpstr>Онлайн-інструмент    Padlet</vt:lpstr>
      <vt:lpstr>Інтерактивний плакат за допомогою  сервісу Genial.ly  </vt:lpstr>
      <vt:lpstr>Онлайн-сервіс thinglink  https://www.thinglink.com/scene/1500855563712462849 </vt:lpstr>
      <vt:lpstr>Платформа liveworksheets – дозволяє створювати інтерактивні вправи </vt:lpstr>
      <vt:lpstr>Презентація PowerPoint</vt:lpstr>
      <vt:lpstr>Презентація PowerPoint</vt:lpstr>
      <vt:lpstr>Презентація PowerPoint</vt:lpstr>
      <vt:lpstr> Інтерактивна гра:  «Підбери інструмент»; додатки Wordwall  та purposegames для вивчення будівельних термінів</vt:lpstr>
      <vt:lpstr>Презентація PowerPoint</vt:lpstr>
      <vt:lpstr>LearningApps.org  інтерактивний сервіс https://learningapps.org/watch?v=px6k0wcva22 </vt:lpstr>
      <vt:lpstr>Засоби та форми перевірки навчальних досягнень здобувачів професійної освіти</vt:lpstr>
      <vt:lpstr>Презентація PowerPoint</vt:lpstr>
      <vt:lpstr>Презентація PowerPoint</vt:lpstr>
      <vt:lpstr>Презентація PowerPoint</vt:lpstr>
      <vt:lpstr>УРОК  З ПРЕДМЕТА:  «ТЕХНОЛОГІЯ ШТУКАТУРНИХ  РОБІТ»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професійно-технічний навчальний заклад “ Харківське  вище професійне училище будівництва ” </dc:title>
  <dc:creator>Markasian, Pavel (KIEVH)</dc:creator>
  <cp:lastModifiedBy>Olena Didenko</cp:lastModifiedBy>
  <cp:revision>58</cp:revision>
  <dcterms:created xsi:type="dcterms:W3CDTF">2016-11-18T14:12:19Z</dcterms:created>
  <dcterms:modified xsi:type="dcterms:W3CDTF">2023-02-01T17:15:32Z</dcterms:modified>
</cp:coreProperties>
</file>