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9" r:id="rId5"/>
    <p:sldId id="285" r:id="rId6"/>
    <p:sldId id="300" r:id="rId7"/>
    <p:sldId id="287" r:id="rId8"/>
    <p:sldId id="301" r:id="rId9"/>
    <p:sldId id="302" r:id="rId10"/>
    <p:sldId id="303" r:id="rId11"/>
    <p:sldId id="292" r:id="rId12"/>
    <p:sldId id="293" r:id="rId13"/>
    <p:sldId id="294" r:id="rId14"/>
    <p:sldId id="304" r:id="rId15"/>
    <p:sldId id="298" r:id="rId16"/>
    <p:sldId id="305" r:id="rId17"/>
    <p:sldId id="30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3354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915A-A995-443E-892F-BBE0CC8AA391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191D-C8BD-492B-A1D3-5EBC2FC74A35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tsia.in.ua/pdf/zamknutyi_prostir.pdf" TargetMode="External"/><Relationship Id="rId2" Type="http://schemas.openxmlformats.org/officeDocument/2006/relationships/hyperlink" Target="https://pratsia.in.ua/pdf/budov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atsia.in.ua/pdf/ferma_ukr.pdf" TargetMode="External"/><Relationship Id="rId4" Type="http://schemas.openxmlformats.org/officeDocument/2006/relationships/hyperlink" Target="https://pratsia.in.ua/pdf/kysnevi_balony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ratsia.in.ua/pdf/ferma_ukr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ratsia.in.ua/pdf/navchannia_ohorony_pratsi.pdf" TargetMode="External"/><Relationship Id="rId3" Type="http://schemas.openxmlformats.org/officeDocument/2006/relationships/hyperlink" Target="https://pratsia.in.ua/pdf/peremishchennia.pdf" TargetMode="External"/><Relationship Id="rId7" Type="http://schemas.openxmlformats.org/officeDocument/2006/relationships/hyperlink" Target="https://pratsia.in.ua/pdf/CKC.pdf" TargetMode="External"/><Relationship Id="rId2" Type="http://schemas.openxmlformats.org/officeDocument/2006/relationships/hyperlink" Target="https://pratsia.in.ua/pdf/obstril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tsia.in.ua/pdf/APK.pdf" TargetMode="External"/><Relationship Id="rId11" Type="http://schemas.openxmlformats.org/officeDocument/2006/relationships/hyperlink" Target="https://pratsia.in.ua/pdf/%D0%91%D0%90%D0%9B%D0%9E%D0%9D%D0%98_%D1%80%D0%B5%D0%BA%D0%BE%D0%BC%D0%B5%D0%BD%D0%B4%D0%B0%D1%86%D1%96%D1%97.pdf" TargetMode="External"/><Relationship Id="rId5" Type="http://schemas.openxmlformats.org/officeDocument/2006/relationships/hyperlink" Target="https://pratsia.in.ua/pdf/krany.pdf" TargetMode="External"/><Relationship Id="rId10" Type="http://schemas.openxmlformats.org/officeDocument/2006/relationships/hyperlink" Target="https://pratsia.in.ua/pdf/lift.pdf" TargetMode="External"/><Relationship Id="rId4" Type="http://schemas.openxmlformats.org/officeDocument/2006/relationships/hyperlink" Target="https://pratsia.in.ua/pdf/roboty.pdf" TargetMode="External"/><Relationship Id="rId9" Type="http://schemas.openxmlformats.org/officeDocument/2006/relationships/hyperlink" Target="https://pratsia.in.ua/pdf/e_dokumentoobig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ratsia.in.ua/pdf/%D0%9D%D0%B0%D1%80%D1%8F%D0%B4%20-%20%D0%B4%D0%BE%D0%BF%D1%83%D1%81%D0%BA.pdf" TargetMode="External"/><Relationship Id="rId13" Type="http://schemas.openxmlformats.org/officeDocument/2006/relationships/hyperlink" Target="https://pratsia.in.ua/pdf/%D0%A0%D0%BE%D0%B1%D0%BE%D1%82%D0%B8%20%D0%BD%D0%B0%20%D0%B2%D0%B8%D1%81%D0%BE%D1%82%D1%96.pdf" TargetMode="External"/><Relationship Id="rId18" Type="http://schemas.openxmlformats.org/officeDocument/2006/relationships/hyperlink" Target="https://pratsia.in.ua/pdf/%D0%92%D0%B0%D0%BD%D1%82%D0%B0%D0%B6%D0%BE%D0%BF%D1%96%D0%B4%D1%96%D0%B9%D0%BC%D0%B0%D0%BB%D1%8C%D0%BD%D1%96%20%D0%BC%D0%B5%D1%85%D0%B0%D0%BD%D1%96%D0%B7%D0%BC%D0%B8.pdf" TargetMode="External"/><Relationship Id="rId3" Type="http://schemas.openxmlformats.org/officeDocument/2006/relationships/hyperlink" Target="https://pratsia.in.ua/pdf/%D0%93%D0%B0%D0%B7%D0%BE%D0%BD%D0%B5%D0%B1%D0%B5%D0%B7%D0%BF%D0%B5%D1%87%D0%BD%D1%96%20%D1%80%D0%BE%D0%B1%D0%BE%D1%82%D0%B8.pdf" TargetMode="External"/><Relationship Id="rId7" Type="http://schemas.openxmlformats.org/officeDocument/2006/relationships/hyperlink" Target="https://pratsia.in.ua/pdf/%D0%9C%D0%B5%D1%85%D0%B0%D0%BD%D1%96%D0%B7%D0%BE%D0%B2%D0%B0%D0%BD%D0%B0%20%D0%BE%D0%B1%D1%80%D0%BE%D0%B1%D0%BA%D0%B0.pdf" TargetMode="External"/><Relationship Id="rId12" Type="http://schemas.openxmlformats.org/officeDocument/2006/relationships/hyperlink" Target="https://pratsia.in.ua/pdf/%D0%A0%D0%BE%D0%B1%D0%BE%D1%82%D0%B8%20%D0%B2%20%D0%B5%D0%BB%D0%B5%D0%BA%D1%82%D1%80%D0%BE%D1%83%D1%81%D1%82%D0%B0%D0%BD%D0%BE%D0%B2%D0%BA%D0%B0%D1%85.pdf" TargetMode="External"/><Relationship Id="rId17" Type="http://schemas.openxmlformats.org/officeDocument/2006/relationships/hyperlink" Target="https://pratsia.in.ua/pdf/%D0%91%D1%83%D0%B4%D1%96%D0%B2%D0%BB%D1%96%20%D1%82%D0%B0%20%D1%81%D0%BF%D0%BE%D1%80%D1%83%D0%B4%D0%B8.pdf" TargetMode="External"/><Relationship Id="rId2" Type="http://schemas.openxmlformats.org/officeDocument/2006/relationships/hyperlink" Target="https://pratsia.in.ua/pdf/%D0%92%D0%BE%D0%B3%D0%BD%D0%B5%D0%B2%D1%96%20%D1%80%D0%BE%D0%B1%D0%BE%D1%82%D0%B8.pdf" TargetMode="External"/><Relationship Id="rId16" Type="http://schemas.openxmlformats.org/officeDocument/2006/relationships/hyperlink" Target="https://pratsia.in.ua/pdf/%D0%91%D0%B0%D0%BB%D0%BE%D0%BD%D0%B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tsia.in.ua/pdf/%D0%9C%D0%B5%D1%85%D0%B0%D0%BD%D1%96%D0%B7%D0%BC%D0%B8%20%D1%89%D0%BE%20%D1%80%D1%83%D1%85%D0%B0%D1%8E%D1%82%D1%8C%D1%81%D1%8F%20%D1%82%D0%B0%20%D0%BE%D0%B1%D0%B5%D1%80%D1%82%D0%B0%D1%8E%D1%82%D1%8C%D1%81%D1%8F.pdf" TargetMode="External"/><Relationship Id="rId11" Type="http://schemas.openxmlformats.org/officeDocument/2006/relationships/hyperlink" Target="https://pratsia.in.ua/pdf/%D0%9F%D0%BE%D1%81%D1%83%D0%B4%D0%B8%D0%BD%D0%B8%20%D0%BF%D1%96%D0%B4%20%D1%82%D0%B8%D1%81%D0%BA%D0%BE%D0%BC.pdf" TargetMode="External"/><Relationship Id="rId5" Type="http://schemas.openxmlformats.org/officeDocument/2006/relationships/hyperlink" Target="https://pratsia.in.ua/pdf/%D0%97%D0%B0%D0%BC%D0%BA%D0%BD%D1%83%D1%82%D0%B8%D0%B9%20%D0%BF%D1%80%D0%BE%D1%81%D1%82%D1%96%D1%80.pdf" TargetMode="External"/><Relationship Id="rId15" Type="http://schemas.openxmlformats.org/officeDocument/2006/relationships/hyperlink" Target="https://pratsia.in.ua/pdf/%D0%A1%D1%85%D0%BE%D0%B4%D0%B8%20%D0%BC%D0%B0%D1%80%D1%88%D0%BE%D0%B2%D1%96,%20%D0%BC%D0%B0%D0%B9%D0%B4%D0%B0%D0%BD%D1%87%D0%B8%D0%BA%D0%B8%20%D1%82%D0%B0%20%D0%BE%D0%B3%D0%BE%D1%80%D0%BE%D0%B6%D1%96%20%D0%B4%D0%BE%20%D0%BD%D0%B8%D1%85.pdf" TargetMode="External"/><Relationship Id="rId10" Type="http://schemas.openxmlformats.org/officeDocument/2006/relationships/hyperlink" Target="https://pratsia.in.ua/pdf/%D0%9F%D0%B5%D1%80%D0%B5%D0%BC%D1%96%D1%89%D0%B5%D0%BD%D0%BD%D1%8F%20%D0%B2%D0%B0%D0%BD%D1%82%D0%B0%D0%B6%D1%96%D0%B2.pdf" TargetMode="External"/><Relationship Id="rId4" Type="http://schemas.openxmlformats.org/officeDocument/2006/relationships/hyperlink" Target="https://pratsia.in.ua/pdf/%D0%94%D0%B5%D0%BC%D0%BE%D0%BD%D1%82%D0%B0%D0%B6.pdf" TargetMode="External"/><Relationship Id="rId9" Type="http://schemas.openxmlformats.org/officeDocument/2006/relationships/hyperlink" Target="https://pratsia.in.ua/pdf/%D0%9F%D0%B5%D1%80%D0%B5%D0%B4%D0%B0%D0%B2%D0%B0%D0%BB%D1%8C%D0%BD%D1%96%20%D0%B2%D1%96%D0%B7%D0%BA%D0%B8.pdf" TargetMode="External"/><Relationship Id="rId14" Type="http://schemas.openxmlformats.org/officeDocument/2006/relationships/hyperlink" Target="https://pratsia.in.ua/pdf/%D0%A0%D1%83%D1%87%D0%BD%D0%B8%D0%B9%20%D1%96%D0%BD%D1%81%D1%82%D1%80%D1%83%D0%BC%D0%B5%D0%BD%D1%82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ratsia.in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757" y="669472"/>
            <a:ext cx="6449786" cy="521012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Організація проведення навчання та перевірки знань з питань охорони праці в умовах військового часу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1002" y="6286500"/>
            <a:ext cx="5473920" cy="432352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Надія КОСОВІЧЕВА, викладач  Харківського центру професійно-технічної освіти державної служби зайнятості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178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74E45-B3DA-44FD-89FB-25185E8B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Рекомендації: як працювати безпечно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E2538-C654-4A3E-8112-22E02FA4F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837" y="932156"/>
            <a:ext cx="10591060" cy="4866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профілактики виробничого травматизму та зменшення кількості випадків травмування працівників під час виконання робіт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Держпраці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збирає та надає рекомендації з найактуальніших питань, з якими звертаються роботодавці та працівники у сфері безпеки праці.</a:t>
            </a:r>
          </a:p>
          <a:p>
            <a:pPr marL="0" indent="0" algn="ctr">
              <a:buNone/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Для зручності в користуванні рекомендації розподілені на три розділи: загальний, рекомендації з урахуванням небезпек, які несе війна для працівників та роботодавців, та рекомендації щодо застосовування Чек-листів для безпечної організації та виконання найпоширеніших видів робіт.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8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429" y="440708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 1.</a:t>
            </a: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загальному розділі розміщено методичні рекомендації як безпечно і ефективно організовувати і виконувати найпоширеніші роботи підвищеної небезпеки. В рекомендаціях простою і зрозумілою мовою викладені основні вимоги безпеки та запропоновані алгоритми виконання робіт.</a:t>
            </a: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Методичні рекомендації щодо запобігання нещасним випадкам у будівельній галузі;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Методичні рекомендації щодо безпечного виконання робіт у замкнутому просторі;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Методичні рекомендації щодо безпечної експлуатації кисневих балонів та систем трубопроводів з киснем.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Рекомендації «Безпека та здоров’я у фермерському господарстві».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429" y="440708"/>
            <a:ext cx="4417381" cy="4351338"/>
          </a:xfrm>
        </p:spPr>
        <p:txBody>
          <a:bodyPr/>
          <a:lstStyle/>
          <a:p>
            <a:pPr marL="0" indent="0">
              <a:buNone/>
            </a:pPr>
            <a:r>
              <a:rPr lang="uk-UA" sz="2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Рекомендації «Безпека та здоров’я у фермерському господарстві».</a:t>
            </a:r>
            <a:endParaRPr lang="uk-UA" sz="28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7E4529-E110-426C-B122-ADD19CC44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92" t="30605" r="29211" b="5736"/>
          <a:stretch/>
        </p:blipFill>
        <p:spPr>
          <a:xfrm>
            <a:off x="5970972" y="1"/>
            <a:ext cx="529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6" y="292962"/>
            <a:ext cx="10499273" cy="6271123"/>
          </a:xfrm>
        </p:spPr>
        <p:txBody>
          <a:bodyPr>
            <a:normAutofit/>
          </a:bodyPr>
          <a:lstStyle/>
          <a:p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 2.</a:t>
            </a:r>
          </a:p>
          <a:p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Усвідомлюючи критичну необхідність держави у якнайшвидшому відновленні виробничого потенціалу промислових підприємств, збереженні робочих місць, сплаті податків, внесків і інших обов’язкових платежів та необхідність реалізації конституційного права працівників на охорону їх життя і здоров'я у процесі трудової діяльності, запропоновано простий і дієвий алгоритм для допуску працівників до самостійної роботи.</a:t>
            </a:r>
          </a:p>
          <a:p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уникнення чи мінімізації наслідків від нових небезпек, </a:t>
            </a:r>
            <a:r>
              <a:rPr lang="uk-U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Держпраці</a:t>
            </a:r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пропонує роботодавцям та працівникам враховувати надані матеріали під час своєї діяльності.</a:t>
            </a:r>
          </a:p>
          <a:p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83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963"/>
            <a:ext cx="11262064" cy="6303146"/>
          </a:xfrm>
        </p:spPr>
        <p:txBody>
          <a:bodyPr>
            <a:noAutofit/>
          </a:bodyPr>
          <a:lstStyle/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Рекомендації роботодавцям та працівникам про дії, у разі виявлення підозрілих предметів або під час обстрілів;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Рекомендації для роботодавців, працівники яких під час виконання своїх обов’язків пересуваються територією, на якій можуть бути вибухонебезпечні предмети (міни, боєприпаси тощо);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Рекомендації для роботодавців щодо організації виконання робіт підвищеної небезпеки під час воєнних (бойових) дій;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Рекомендації для роботодавців щодо безпеки та здоров’я на роботі працівників під час експлуатації вантажопідіймального устаткування в умовах воєнних (бойових) дій;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Рекомендації для роботодавців щодо безпеки та здоров’я на роботі працівників сільського господарства в умовах воєнних (бойових) дій;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Рекомендації для роботодавців щодо забезпечення належних та безпечних умов праці на робочих місцях суб’єктів господарювання, органів державної влади та органів місцевого самоврядування, які функціонують та надають соціальні послуги в умовах воєнних (бойових) дій;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Навчання з охорони праці та допуск до самостійної роботи – зрозумілий алгоритм дій;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Пам’ятка роботодавцю: як створити електронний документообіг в системі управління охороною праці.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Експлуатації ліфтів у багатоповерхових будівлях в умовах воєнних (бойових) дій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Рекомендації щодо безпечного використання індивідуальної газобалонної установки.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5472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0E7B87-CAEB-407C-BE0D-7FF85818A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98" t="20194" r="25655" b="5761"/>
          <a:stretch/>
        </p:blipFill>
        <p:spPr>
          <a:xfrm>
            <a:off x="3844029" y="0"/>
            <a:ext cx="5051396" cy="67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2962"/>
            <a:ext cx="11032671" cy="6450738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 3.</a:t>
            </a:r>
          </a:p>
          <a:p>
            <a:r>
              <a:rPr lang="uk-U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Держпраці</a:t>
            </a:r>
            <a:r>
              <a: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рекомендує застосовувати Чек-лист, як додатковий корисний інструмент для безпечної організації та виконання найпоширеніших видів робіт.</a:t>
            </a:r>
          </a:p>
          <a:p>
            <a:r>
              <a: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Чек-лист – це контрольний список завдань, які необхідно у потрібній послідовності виконати або перевірити, складений у вигляді максимально простих, точних і лаконічних, але повних дій.</a:t>
            </a:r>
          </a:p>
          <a:p>
            <a:r>
              <a: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Чек-листів дозволяє контролювати виконання усіх передбачених заходів безпеки та мінімізувати вплив професійних ризиків на працівників під час виконання робіт.</a:t>
            </a:r>
          </a:p>
          <a:p>
            <a:r>
              <a: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Чек-лист допомагає: оцінити обсяг виконаної роботи та побачити що саме ще залишилося зробити; заощадити та упорядкувати робочий час; скоротити можливість появи помилок; розвиненню професійних </a:t>
            </a:r>
            <a:r>
              <a:rPr lang="uk-U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040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938" y="292962"/>
            <a:ext cx="10511160" cy="6320901"/>
          </a:xfrm>
        </p:spPr>
        <p:txBody>
          <a:bodyPr>
            <a:normAutofit fontScale="92500" lnSpcReduction="20000"/>
          </a:bodyPr>
          <a:lstStyle/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Вогневі роботи (</a:t>
            </a:r>
            <a:r>
              <a:rPr lang="uk-UA" sz="2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Електро</a:t>
            </a:r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-і газозварювання, різання металу)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Газонебезпечні роботи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Проведення робіт з демонтажу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Виконання робіт у замкнутому просторі (ємності, бункери, цистерни, траншеї, колодязі, труби тощо)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Механізми, що рухаються та обертаються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Механізована обробка металів та деревини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Оформлення та використання нарядів-допусків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Передавальні візки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Переміщення вантажів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Посудини, що працюють під тиском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Роботи в електроустановках (Щити управління, розподільні пристрої, підстанції тощо)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Роботи на висоті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Роботи із застосуванням ручного інструменту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Сходи маршові, майданчики та огорожі до них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Балони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Будівлі та споруди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Вантажопідіймальні механізми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929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980" y="584275"/>
            <a:ext cx="10515600" cy="553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увагу.</a:t>
            </a:r>
          </a:p>
          <a:p>
            <a:pPr marL="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Бажаю всім перемоги! 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F3A4D2-0EFD-4281-9F02-D3A65B19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2" y="2058615"/>
            <a:ext cx="4692218" cy="45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>
            <a:extLst>
              <a:ext uri="{FF2B5EF4-FFF2-40B4-BE49-F238E27FC236}">
                <a16:creationId xmlns:a16="http://schemas.microsoft.com/office/drawing/2014/main" id="{E5581501-D94A-49C6-8046-7714718D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027"/>
            <a:ext cx="9868270" cy="5670936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 про порядок проведення навчання і перевірки знань з питань охорони праці та безпеки життєдіяльності в закладах, установах, організаціях, підприємствах, що належать до сфери управління Міністерства освіти і науки України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(Викладено у новій редакції від 22.11.2017 № 1514 Наказом Міністерства освіти і науки України)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0E929E-5FAC-4B2C-8668-1C32D204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591" y="3864006"/>
            <a:ext cx="4924423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855B9CA-41A7-49BD-9A44-763C60B7E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4" y="6093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Положення встановлює порядок навчання та перевірки знань з охорони праці та безпеки життєдіяльності працівників закладів освіти, установ, організацій та підприємств, що належать до сфери управління МОН, а також учнів, студентів, курсантів, слухачів, аспірантів закладів освіти (далі - здобувачі освіти).</a:t>
            </a:r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81E7B7-8747-4605-991C-AB6FFDC3D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2" y="4086225"/>
            <a:ext cx="41433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1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1A6FEB-73E9-4DD0-A438-32A3BACBA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222" r="17355"/>
          <a:stretch/>
        </p:blipFill>
        <p:spPr>
          <a:xfrm>
            <a:off x="797421" y="1690689"/>
            <a:ext cx="1955454" cy="280987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CC4AED-5224-4D2A-AAFB-3F984CF4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проведення навчання та перевірки знань з питань охорони праці в умовах військового часу</a:t>
            </a:r>
            <a:br>
              <a:rPr lang="uk-UA" sz="2800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0099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700" y="1690688"/>
            <a:ext cx="8885465" cy="469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можно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дистанційно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перевірку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uk-UA" sz="3200" b="1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 проводити дистанційне навчання та перевірку знань із питань охорони праці за допомогою сервісів відеоконференцій.               (п. 3.5, 3.12 Типового положення).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41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429" y="44070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Дистанційна перевірка знань здійснюється за умови:</a:t>
            </a:r>
            <a:endParaRPr lang="uk-U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125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візуальної аутентифікації того, хто проходить перевірку знань з питань охорони праці;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особистої присутності членів комісії з перевірки знань з питань охорони праці.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Дистанційна перевірка знань реалізується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шляхом передачі відео-, аудіо-, графічної та текстової інформації у синхронному режимі.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55AC6-B42D-40A9-B7E3-97309924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707" y="3676650"/>
            <a:ext cx="49244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965" y="440707"/>
            <a:ext cx="9738064" cy="60399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 чином проводити інструктування з охорони праці із працівниками та здобувачами освіти, коли робота навчального закладу здійснюється дистанційно, та яким чином зафіксувати проведення інструктажу?</a:t>
            </a:r>
            <a:endParaRPr lang="uk-U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5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Рекомендації: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проводити інструктування із застосуванням комп’ютерних технологій, обов’язково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чином, щоб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ті, хто проходить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відеоінструктаж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знаходились на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відеозв’язку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той, хто проводить, повинен зробити запис екрану;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перевірка знань реалізується шляхом передачі текстової інформації, або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сформувати тестові завдання, а відповіді будуть автоматично оцінюватись і фіксуватись у зведеній таблиці.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F1AD02-C45D-4D44-8D90-683DF42C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2" r="17355"/>
          <a:stretch/>
        </p:blipFill>
        <p:spPr>
          <a:xfrm>
            <a:off x="491971" y="224161"/>
            <a:ext cx="149144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6CB72-204A-47D5-961D-E157D9DB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78" y="3153880"/>
            <a:ext cx="3706427" cy="372297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429" y="440708"/>
            <a:ext cx="10515600" cy="4351338"/>
          </a:xfrm>
        </p:spPr>
        <p:txBody>
          <a:bodyPr/>
          <a:lstStyle/>
          <a:p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станеться нещасний випадок, і буде проводитись  перевірка проведення інструктажу, можна надати запис відеоконференції з проведенням інструктажу та наявністю слухача або працівника, і зведену відомість з оцінюванням знань з цього питання.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04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C35750-1E49-4484-A770-FEF4ECD9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6" r="6075"/>
          <a:stretch/>
        </p:blipFill>
        <p:spPr>
          <a:xfrm>
            <a:off x="8422700" y="3018408"/>
            <a:ext cx="3659808" cy="26499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1948E-BC1C-43DC-9FC7-E087020A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Електронний документообіг в системі управління охороною праці</a:t>
            </a:r>
            <a:endParaRPr lang="uk-UA" sz="32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09370F-7796-4639-A83C-49D06FBB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0516" cy="435133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320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ініціативи </a:t>
            </a:r>
            <a:r>
              <a:rPr lang="uk-UA" sz="320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Держпраці</a:t>
            </a:r>
            <a:r>
              <a:rPr lang="uk-UA" sz="320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2021 році розроблено наказ Мінекономіки «Про затвердження Порядку впровадження електронного документообігу в системі управління охороною праці», який набрав чинності у листопаді. Цю дату можна вважати початком </a:t>
            </a:r>
            <a:r>
              <a:rPr lang="uk-UA" sz="320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цифровізації</a:t>
            </a:r>
            <a:r>
              <a:rPr lang="uk-UA" sz="320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системи управління охороною праці.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989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497D44-2149-4182-B3C5-2EE7A559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429" y="440708"/>
            <a:ext cx="10515600" cy="4351338"/>
          </a:xfrm>
        </p:spPr>
        <p:txBody>
          <a:bodyPr/>
          <a:lstStyle/>
          <a:p>
            <a:r>
              <a:rPr lang="uk-UA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Ознайомитись з пам’яткою можна на інформаційному </a:t>
            </a:r>
            <a:r>
              <a:rPr lang="uk-UA" u="sng" dirty="0">
                <a:solidFill>
                  <a:srgbClr val="2D5C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порталі </a:t>
            </a:r>
            <a:r>
              <a:rPr lang="uk-UA" u="sng" dirty="0" err="1">
                <a:solidFill>
                  <a:srgbClr val="2D5C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Держпраці</a:t>
            </a:r>
            <a:r>
              <a:rPr lang="uk-UA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рубриці «Рекомендації: як працювати безпечно».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021FE-36F8-4BA5-97B3-01FEC9FDA55F}"/>
              </a:ext>
            </a:extLst>
          </p:cNvPr>
          <p:cNvPicPr/>
          <p:nvPr/>
        </p:nvPicPr>
        <p:blipFill rotWithShape="1">
          <a:blip r:embed="rId3"/>
          <a:srcRect l="15963" t="13443" r="18479" b="5457"/>
          <a:stretch/>
        </p:blipFill>
        <p:spPr>
          <a:xfrm>
            <a:off x="3667957" y="1518557"/>
            <a:ext cx="6259814" cy="52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994</Words>
  <Application>Microsoft Office PowerPoint</Application>
  <PresentationFormat>Широкий екран</PresentationFormat>
  <Paragraphs>68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Організація проведення навчання та перевірки знань з питань охорони праці в умовах військового часу</vt:lpstr>
      <vt:lpstr>Презентація PowerPoint</vt:lpstr>
      <vt:lpstr>Презентація PowerPoint</vt:lpstr>
      <vt:lpstr>Організація проведення навчання та перевірки знань з питань охорони праці в умовах військового часу </vt:lpstr>
      <vt:lpstr>Презентація PowerPoint</vt:lpstr>
      <vt:lpstr>Презентація PowerPoint</vt:lpstr>
      <vt:lpstr>Презентація PowerPoint</vt:lpstr>
      <vt:lpstr>Електронний документообіг в системі управління охороною праці</vt:lpstr>
      <vt:lpstr>Презентація PowerPoint</vt:lpstr>
      <vt:lpstr>Рекомендації: як працювати безпечно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Olena Didenko</cp:lastModifiedBy>
  <cp:revision>27</cp:revision>
  <dcterms:created xsi:type="dcterms:W3CDTF">2020-01-15T14:04:12Z</dcterms:created>
  <dcterms:modified xsi:type="dcterms:W3CDTF">2023-01-15T12:30:49Z</dcterms:modified>
</cp:coreProperties>
</file>