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3" r:id="rId6"/>
    <p:sldId id="260" r:id="rId7"/>
    <p:sldId id="264" r:id="rId8"/>
    <p:sldId id="257" r:id="rId9"/>
    <p:sldId id="266" r:id="rId10"/>
    <p:sldId id="267" r:id="rId11"/>
    <p:sldId id="268" r:id="rId12"/>
    <p:sldId id="265" r:id="rId13"/>
    <p:sldId id="262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ACDC-0467-42D6-AA27-DB4B319B5BC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5D8F-F315-4221-AF7F-D27F0DBD6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2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8B5D-0FBB-4360-A6E0-34BECC1A8EF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1D6F-D169-4E29-BCA5-72BC476D6277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93DF-F471-4C00-9C26-6A16B6A03A6F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1E06-CD77-4A2C-9350-C54C0BE7C2BC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6D73-D23E-4A4E-B8DF-E11DC5CC29E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1E24-65A2-473E-911D-A49BEF44ECB5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BF3-0ABC-4B3F-A146-83750C2AAF4D}" type="datetime1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093-A891-4FA1-9263-9436C7FAE8A5}" type="datetime1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D498-9CBB-4E7F-881B-DB54FD4DF7DE}" type="datetime1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287-9E15-4DFE-884C-813416C09AAE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25-1ADF-4468-9D56-20E9CB35949D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CCC2-3083-4BF6-9BF3-0EAC6772694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043" y="530089"/>
            <a:ext cx="8613913" cy="2727258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Classtime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</a:t>
            </a:r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організації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контрольного </a:t>
            </a:r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оцінювання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знань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учнів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9" t="33605" r="20851" b="16496"/>
          <a:stretch/>
        </p:blipFill>
        <p:spPr bwMode="auto">
          <a:xfrm>
            <a:off x="4572000" y="3429000"/>
            <a:ext cx="4121426" cy="3246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Нова група питань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14493" r="7173" b="19227"/>
          <a:stretch/>
        </p:blipFill>
        <p:spPr bwMode="auto">
          <a:xfrm>
            <a:off x="367748" y="1464364"/>
            <a:ext cx="8256104" cy="45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5574" y="3538330"/>
            <a:ext cx="3034748" cy="82163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1. Вписати назву Групи питань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525078" y="2305878"/>
            <a:ext cx="440635" cy="13252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02087" y="2570922"/>
            <a:ext cx="622852" cy="39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13" idx="3"/>
          </p:cNvCxnSpPr>
          <p:nvPr/>
        </p:nvCxnSpPr>
        <p:spPr>
          <a:xfrm flipH="1" flipV="1">
            <a:off x="5724939" y="2769705"/>
            <a:ext cx="901148" cy="503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626087" y="3021496"/>
            <a:ext cx="1762539" cy="7156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Підтвердити дію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4261" y="2040835"/>
            <a:ext cx="927652" cy="278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1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Нове питання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720" r="4456" b="18840"/>
          <a:stretch/>
        </p:blipFill>
        <p:spPr bwMode="auto">
          <a:xfrm>
            <a:off x="437323" y="1630017"/>
            <a:ext cx="8441634" cy="462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5930" y="2517913"/>
            <a:ext cx="1232453" cy="556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 flipV="1">
            <a:off x="5155096" y="2796209"/>
            <a:ext cx="2040834" cy="6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99790" y="3034747"/>
            <a:ext cx="1855305" cy="795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Відкрити вікно для створення нового питання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9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082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Фосмування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питань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391" r="20326" b="17101"/>
          <a:stretch/>
        </p:blipFill>
        <p:spPr bwMode="auto">
          <a:xfrm>
            <a:off x="318053" y="1335645"/>
            <a:ext cx="8507896" cy="525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842054" y="1961321"/>
            <a:ext cx="4426224" cy="251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7" idx="0"/>
          </p:cNvCxnSpPr>
          <p:nvPr/>
        </p:nvCxnSpPr>
        <p:spPr>
          <a:xfrm flipH="1" flipV="1">
            <a:off x="2279375" y="2763078"/>
            <a:ext cx="4853609" cy="324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" idx="0"/>
          </p:cNvCxnSpPr>
          <p:nvPr/>
        </p:nvCxnSpPr>
        <p:spPr>
          <a:xfrm flipH="1" flipV="1">
            <a:off x="1842054" y="3511826"/>
            <a:ext cx="3147391" cy="755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0" idx="0"/>
          </p:cNvCxnSpPr>
          <p:nvPr/>
        </p:nvCxnSpPr>
        <p:spPr>
          <a:xfrm flipH="1" flipV="1">
            <a:off x="3207028" y="3511826"/>
            <a:ext cx="1782417" cy="755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572000" y="3498574"/>
            <a:ext cx="417443" cy="755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07027" y="4267200"/>
            <a:ext cx="3564835" cy="6891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Arial Narrow" pitchFamily="34" charset="0"/>
              </a:rPr>
              <a:t>3. Додати зображення, відео і </a:t>
            </a:r>
            <a:r>
              <a:rPr lang="uk-UA" b="1" i="1" dirty="0" err="1">
                <a:solidFill>
                  <a:srgbClr val="FF0000"/>
                </a:solidFill>
                <a:latin typeface="Arial Narrow" pitchFamily="34" charset="0"/>
              </a:rPr>
              <a:t>аудіофайли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1245705" y="3876261"/>
            <a:ext cx="185530" cy="611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372140" y="5499652"/>
            <a:ext cx="1457738" cy="278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268277" y="1808921"/>
            <a:ext cx="2160105" cy="55659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1. Додати питання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18923" y="3087756"/>
            <a:ext cx="3028122" cy="583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2. Описати деталі завдання, додати формули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132984" y="2763078"/>
            <a:ext cx="1017103" cy="324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Прямоугольник 3076"/>
          <p:cNvSpPr/>
          <p:nvPr/>
        </p:nvSpPr>
        <p:spPr>
          <a:xfrm>
            <a:off x="974037" y="4487272"/>
            <a:ext cx="1736034" cy="7075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Arial Narrow" pitchFamily="34" charset="0"/>
              </a:rPr>
              <a:t>4. Обрати тип питання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3829878" y="5499652"/>
            <a:ext cx="3087757" cy="609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Arial Narrow" pitchFamily="34" charset="0"/>
              </a:rPr>
              <a:t>5. Додати роз’яснення щодо рішення питання 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3082" name="Прямая со стрелкой 3081"/>
          <p:cNvCxnSpPr/>
          <p:nvPr/>
        </p:nvCxnSpPr>
        <p:spPr>
          <a:xfrm flipH="1" flipV="1">
            <a:off x="8269357" y="3889513"/>
            <a:ext cx="26504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Прямоугольник 3082"/>
          <p:cNvSpPr/>
          <p:nvPr/>
        </p:nvSpPr>
        <p:spPr>
          <a:xfrm>
            <a:off x="7010401" y="4956313"/>
            <a:ext cx="1961322" cy="11529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Arial Narrow" pitchFamily="34" charset="0"/>
              </a:rPr>
              <a:t>6. Призначити кількість балів за питання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3085" name="Прямая со стрелкой 3084"/>
          <p:cNvCxnSpPr>
            <a:stCxn id="3086" idx="3"/>
          </p:cNvCxnSpPr>
          <p:nvPr/>
        </p:nvCxnSpPr>
        <p:spPr>
          <a:xfrm>
            <a:off x="4780720" y="1554373"/>
            <a:ext cx="2720010" cy="17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Прямоугольник 3085"/>
          <p:cNvSpPr/>
          <p:nvPr/>
        </p:nvSpPr>
        <p:spPr>
          <a:xfrm>
            <a:off x="2279375" y="1335645"/>
            <a:ext cx="2501345" cy="43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7. Зберегти питання 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1371464"/>
            <a:ext cx="1325219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63767" cy="1325563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ТИПИ ПИТАНЬ: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539698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Одна </a:t>
            </a:r>
            <a:r>
              <a:rPr lang="ru-RU" dirty="0">
                <a:latin typeface="Bookman Old Style" pitchFamily="18" charset="0"/>
              </a:rPr>
              <a:t>правильна </a:t>
            </a:r>
            <a:r>
              <a:rPr lang="ru-RU" dirty="0" err="1">
                <a:latin typeface="Bookman Old Style" pitchFamily="18" charset="0"/>
              </a:rPr>
              <a:t>відповідь</a:t>
            </a:r>
            <a:r>
              <a:rPr lang="ru-RU" dirty="0" smtClean="0">
                <a:latin typeface="Bookman Old Style" pitchFamily="18" charset="0"/>
              </a:rPr>
              <a:t>,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Декілька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правильних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відповідей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Правда/неправда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Текст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Встановити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відповідність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Встановити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відповідність</a:t>
            </a:r>
            <a:r>
              <a:rPr lang="ru-RU" dirty="0">
                <a:latin typeface="Bookman Old Style" pitchFamily="18" charset="0"/>
              </a:rPr>
              <a:t> (1/</a:t>
            </a:r>
            <a:r>
              <a:rPr lang="ru-RU" dirty="0" err="1">
                <a:latin typeface="Bookman Old Style" pitchFamily="18" charset="0"/>
              </a:rPr>
              <a:t>кілька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відповідей</a:t>
            </a:r>
            <a:r>
              <a:rPr lang="ru-RU" dirty="0">
                <a:latin typeface="Bookman Old Style" pitchFamily="18" charset="0"/>
              </a:rPr>
              <a:t> в рядку</a:t>
            </a:r>
            <a:r>
              <a:rPr lang="ru-RU" dirty="0" smtClean="0">
                <a:latin typeface="Bookman Old Style" pitchFamily="18" charset="0"/>
              </a:rPr>
              <a:t>)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>
                <a:latin typeface="Bookman Old Style" pitchFamily="18" charset="0"/>
              </a:rPr>
              <a:t>В</a:t>
            </a:r>
            <a:r>
              <a:rPr lang="ru-RU" dirty="0" err="1" smtClean="0">
                <a:latin typeface="Bookman Old Style" pitchFamily="18" charset="0"/>
              </a:rPr>
              <a:t>становити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порядок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Вибірка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тексту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Обрати </a:t>
            </a:r>
            <a:r>
              <a:rPr lang="ru-RU" dirty="0" smtClean="0">
                <a:latin typeface="Bookman Old Style" pitchFamily="18" charset="0"/>
              </a:rPr>
              <a:t>область</a:t>
            </a:r>
            <a:endParaRPr lang="ru-RU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Заповни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пропуск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24962" r="60331" b="15169"/>
          <a:stretch/>
        </p:blipFill>
        <p:spPr bwMode="auto">
          <a:xfrm>
            <a:off x="5413512" y="821633"/>
            <a:ext cx="3432313" cy="544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Створивши питання можна: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1. Проводити сесії </a:t>
            </a:r>
          </a:p>
          <a:p>
            <a:pPr marL="0" indent="0">
              <a:buNone/>
            </a:pPr>
            <a:r>
              <a:rPr lang="uk-UA" dirty="0" smtClean="0"/>
              <a:t> 2. Доповнювати (створювати нові питання)</a:t>
            </a:r>
          </a:p>
          <a:p>
            <a:pPr marL="0" indent="0">
              <a:buNone/>
            </a:pPr>
            <a:r>
              <a:rPr lang="uk-UA" dirty="0" smtClean="0"/>
              <a:t>3. Надавати здобувачам освіти попередній перегляд питань </a:t>
            </a:r>
          </a:p>
          <a:p>
            <a:pPr marL="0" indent="0">
              <a:buNone/>
            </a:pPr>
            <a:r>
              <a:rPr lang="uk-UA" dirty="0" smtClean="0"/>
              <a:t>4. </a:t>
            </a:r>
            <a:r>
              <a:rPr lang="uk-UA" dirty="0" smtClean="0"/>
              <a:t>Додавати </a:t>
            </a:r>
            <a:r>
              <a:rPr lang="uk-UA" dirty="0" smtClean="0"/>
              <a:t>до публічної бібліотеки (для використання іншими педагогами)</a:t>
            </a:r>
          </a:p>
          <a:p>
            <a:pPr marL="0" indent="0">
              <a:buNone/>
            </a:pPr>
            <a:r>
              <a:rPr lang="uk-UA" dirty="0" smtClean="0"/>
              <a:t>5. Ділитися з колегами</a:t>
            </a:r>
          </a:p>
          <a:p>
            <a:pPr marL="0" indent="0">
              <a:buNone/>
            </a:pPr>
            <a:r>
              <a:rPr lang="uk-UA" dirty="0" smtClean="0"/>
              <a:t>6. Швидко копіювати</a:t>
            </a:r>
          </a:p>
          <a:p>
            <a:pPr marL="0" indent="0">
              <a:buNone/>
            </a:pPr>
            <a:r>
              <a:rPr lang="uk-UA" dirty="0" smtClean="0"/>
              <a:t>7. Переміщувати між </a:t>
            </a:r>
          </a:p>
          <a:p>
            <a:pPr marL="0" indent="0">
              <a:buNone/>
            </a:pPr>
            <a:r>
              <a:rPr lang="uk-UA" dirty="0" smtClean="0"/>
              <a:t>папками</a:t>
            </a:r>
          </a:p>
          <a:p>
            <a:pPr marL="0" indent="0">
              <a:buNone/>
            </a:pPr>
            <a:r>
              <a:rPr lang="uk-UA" dirty="0" smtClean="0"/>
              <a:t>8. Друкувати</a:t>
            </a:r>
          </a:p>
          <a:p>
            <a:pPr marL="0" indent="0">
              <a:buNone/>
            </a:pPr>
            <a:r>
              <a:rPr lang="uk-UA" dirty="0" smtClean="0"/>
              <a:t>9. Видаляти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7" t="13913" r="8152" b="19420"/>
          <a:stretch/>
        </p:blipFill>
        <p:spPr bwMode="auto">
          <a:xfrm>
            <a:off x="5777949" y="1643269"/>
            <a:ext cx="2782956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2915478" y="1961322"/>
            <a:ext cx="3684105" cy="344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20209" y="2411896"/>
            <a:ext cx="1749287" cy="662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34678" y="3074504"/>
            <a:ext cx="2040835" cy="357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35896" y="3617843"/>
            <a:ext cx="1987826" cy="14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93774" y="4022034"/>
            <a:ext cx="2981739" cy="1673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34748" y="4356654"/>
            <a:ext cx="3034748" cy="1714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15478" y="4691272"/>
            <a:ext cx="3154018" cy="175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73357" y="4969566"/>
            <a:ext cx="3750365" cy="569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Прямая со стрелкой 5134"/>
          <p:cNvCxnSpPr/>
          <p:nvPr/>
        </p:nvCxnSpPr>
        <p:spPr>
          <a:xfrm flipV="1">
            <a:off x="2001078" y="5254488"/>
            <a:ext cx="4068418" cy="669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8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7083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Нова сесія</a:t>
            </a:r>
            <a:endParaRPr lang="ru-RU" sz="4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14494" r="7935" b="18454"/>
          <a:stretch/>
        </p:blipFill>
        <p:spPr bwMode="auto">
          <a:xfrm>
            <a:off x="0" y="1696279"/>
            <a:ext cx="9144000" cy="49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042991" y="2425148"/>
            <a:ext cx="1775792" cy="106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72070" y="2160104"/>
            <a:ext cx="2570921" cy="8613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Натиснути, щоб розпочати Нову сесію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839"/>
          </a:xfrm>
        </p:spPr>
        <p:txBody>
          <a:bodyPr>
            <a:noAutofit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Нова сесія</a:t>
            </a:r>
            <a:endParaRPr lang="ru-RU" sz="4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7971" r="23696" b="17874"/>
          <a:stretch/>
        </p:blipFill>
        <p:spPr bwMode="auto">
          <a:xfrm>
            <a:off x="1152940" y="1961322"/>
            <a:ext cx="694951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5" y="1457740"/>
            <a:ext cx="8388626" cy="6394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Bookman Old Style" pitchFamily="18" charset="0"/>
              </a:rPr>
              <a:t>Здійснити </a:t>
            </a:r>
            <a:r>
              <a:rPr lang="uk-UA" sz="2200" b="1" dirty="0" smtClean="0">
                <a:solidFill>
                  <a:srgbClr val="FF0000"/>
                </a:solidFill>
                <a:latin typeface="Bookman Old Style" pitchFamily="18" charset="0"/>
              </a:rPr>
              <a:t>налаштування сесії </a:t>
            </a:r>
            <a:r>
              <a:rPr lang="uk-UA" sz="2200" b="1" dirty="0" smtClean="0">
                <a:solidFill>
                  <a:srgbClr val="FF0000"/>
                </a:solidFill>
                <a:latin typeface="Bookman Old Style" pitchFamily="18" charset="0"/>
              </a:rPr>
              <a:t>та підтвердити їх</a:t>
            </a:r>
            <a:endParaRPr lang="ru-RU" sz="2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7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578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Робота з сесією</a:t>
            </a:r>
            <a:endParaRPr lang="ru-RU" sz="4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45704"/>
            <a:ext cx="7886700" cy="493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4106" r="6956" b="19035"/>
          <a:stretch/>
        </p:blipFill>
        <p:spPr bwMode="auto">
          <a:xfrm>
            <a:off x="0" y="1345676"/>
            <a:ext cx="8998226" cy="50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6034" y="2299253"/>
            <a:ext cx="1616765" cy="4638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Century Schoolbook" pitchFamily="18" charset="0"/>
              </a:rPr>
              <a:t>Змінити налаштування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>
            <a:off x="1099930" y="2531166"/>
            <a:ext cx="6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526156" y="3405808"/>
            <a:ext cx="1789043" cy="72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Активувати / деактивувати питання 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 flipV="1">
            <a:off x="1417982" y="3087757"/>
            <a:ext cx="4108174" cy="682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</p:cNvCxnSpPr>
          <p:nvPr/>
        </p:nvCxnSpPr>
        <p:spPr>
          <a:xfrm flipH="1">
            <a:off x="5022573" y="3770243"/>
            <a:ext cx="503583" cy="85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32382" y="3719967"/>
            <a:ext cx="2690191" cy="271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269" y="5579166"/>
            <a:ext cx="1616765" cy="51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Контролювати виконання сесії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78904" y="3087757"/>
            <a:ext cx="59635" cy="2491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4557" y="4704522"/>
            <a:ext cx="1802295" cy="72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Сортувати </a:t>
            </a:r>
            <a:r>
              <a:rPr lang="uk-UA" sz="1400" dirty="0" smtClean="0">
                <a:solidFill>
                  <a:srgbClr val="FF0000"/>
                </a:solidFill>
                <a:latin typeface="Century Schoolbook" pitchFamily="18" charset="0"/>
              </a:rPr>
              <a:t>за</a:t>
            </a:r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: іменем, прогресом, продуктивністю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44557" y="3991637"/>
            <a:ext cx="225286" cy="885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883965" y="1881809"/>
            <a:ext cx="3114261" cy="543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64834" y="2153478"/>
            <a:ext cx="1961322" cy="921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Запрошуй за допомогою: коду, посилання, </a:t>
            </a:r>
            <a:r>
              <a:rPr lang="uk-UA" sz="1400" dirty="0" smtClean="0">
                <a:solidFill>
                  <a:srgbClr val="FF0000"/>
                </a:solidFill>
                <a:latin typeface="Century Schoolbook" pitchFamily="18" charset="0"/>
              </a:rPr>
              <a:t>створеного класу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8" t="19622" r="7717" b="72560"/>
          <a:stretch/>
        </p:blipFill>
        <p:spPr bwMode="auto">
          <a:xfrm>
            <a:off x="5433391" y="1186649"/>
            <a:ext cx="3710609" cy="5361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288695" y="1722782"/>
            <a:ext cx="821635" cy="2385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" name="Прямоугольник 8192"/>
          <p:cNvSpPr/>
          <p:nvPr/>
        </p:nvSpPr>
        <p:spPr>
          <a:xfrm>
            <a:off x="7620000" y="1961322"/>
            <a:ext cx="980661" cy="3379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01" name="Прямая со стрелкой 8200"/>
          <p:cNvCxnSpPr/>
          <p:nvPr/>
        </p:nvCxnSpPr>
        <p:spPr>
          <a:xfrm flipV="1">
            <a:off x="5526156" y="2153478"/>
            <a:ext cx="357809" cy="460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Прямая со стрелкой 8202"/>
          <p:cNvCxnSpPr/>
          <p:nvPr/>
        </p:nvCxnSpPr>
        <p:spPr>
          <a:xfrm flipH="1" flipV="1">
            <a:off x="8335617" y="2613991"/>
            <a:ext cx="662610" cy="2262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Прямоугольник 8203"/>
          <p:cNvSpPr/>
          <p:nvPr/>
        </p:nvSpPr>
        <p:spPr>
          <a:xfrm>
            <a:off x="6811617" y="4876800"/>
            <a:ext cx="2186609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Організувати зворотній зв’язок.</a:t>
            </a:r>
          </a:p>
          <a:p>
            <a:pPr algn="ctr"/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Експортувати результати.</a:t>
            </a: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Century Schoolbook" pitchFamily="18" charset="0"/>
              </a:rPr>
              <a:t>Завершити </a:t>
            </a:r>
            <a:r>
              <a:rPr lang="uk-UA" sz="1400" dirty="0">
                <a:solidFill>
                  <a:srgbClr val="FF0000"/>
                </a:solidFill>
                <a:latin typeface="Century Schoolbook" pitchFamily="18" charset="0"/>
              </a:rPr>
              <a:t>сесію</a:t>
            </a:r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8207" name="Прямая со стрелкой 8206"/>
          <p:cNvCxnSpPr/>
          <p:nvPr/>
        </p:nvCxnSpPr>
        <p:spPr>
          <a:xfrm flipH="1" flipV="1">
            <a:off x="7620000" y="2613991"/>
            <a:ext cx="1378226" cy="2262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9" name="Прямая со стрелкой 8208"/>
          <p:cNvCxnSpPr/>
          <p:nvPr/>
        </p:nvCxnSpPr>
        <p:spPr>
          <a:xfrm flipH="1" flipV="1">
            <a:off x="6679096" y="2613991"/>
            <a:ext cx="2319131" cy="2262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Прямоугольник 8213"/>
          <p:cNvSpPr/>
          <p:nvPr/>
        </p:nvSpPr>
        <p:spPr>
          <a:xfrm>
            <a:off x="1245704" y="1345676"/>
            <a:ext cx="357809" cy="496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2" y="365126"/>
            <a:ext cx="8382828" cy="1325563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Робота з Класами</a:t>
            </a:r>
            <a:endParaRPr lang="ru-RU" sz="4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3913" r="8913" b="45314"/>
          <a:stretch/>
        </p:blipFill>
        <p:spPr bwMode="auto">
          <a:xfrm>
            <a:off x="1948" y="1431233"/>
            <a:ext cx="9142052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85" y="2991677"/>
            <a:ext cx="4513193" cy="2295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1.Натиснути на кнопку «+ Створити новий клас» 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2. Надати номер </a:t>
            </a:r>
            <a:r>
              <a:rPr lang="uk-UA" sz="1800" dirty="0" err="1">
                <a:solidFill>
                  <a:srgbClr val="000000"/>
                </a:solidFill>
                <a:latin typeface="Bookman Old Style" pitchFamily="18" charset="0"/>
              </a:rPr>
              <a:t>класа</a:t>
            </a: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 /групи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3. Написати назву предмета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4. Зберегти клас / групу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Bookman Old Style" pitchFamily="18" charset="0"/>
              </a:rPr>
              <a:t>5. Запросити учнів (попередньо зібрав адреси електронних скриньок)</a:t>
            </a:r>
            <a:endParaRPr lang="ru-RU" sz="18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5348" y="2252870"/>
            <a:ext cx="1308652" cy="463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14939" y="1616764"/>
            <a:ext cx="437322" cy="47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3" t="18358" r="35109" b="40821"/>
          <a:stretch/>
        </p:blipFill>
        <p:spPr bwMode="auto">
          <a:xfrm>
            <a:off x="5400262" y="3266660"/>
            <a:ext cx="3670852" cy="253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72974" y="2610678"/>
            <a:ext cx="3262374" cy="5565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30555" y="3856383"/>
            <a:ext cx="2079306" cy="424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21373" y="4176215"/>
            <a:ext cx="2062592" cy="475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93576" y="4465982"/>
            <a:ext cx="4830614" cy="70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14663" b="56519"/>
          <a:stretch/>
        </p:blipFill>
        <p:spPr bwMode="auto">
          <a:xfrm>
            <a:off x="145773" y="5499653"/>
            <a:ext cx="787841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8" t="47633" r="38207" b="47372"/>
          <a:stretch/>
        </p:blipFill>
        <p:spPr bwMode="auto">
          <a:xfrm>
            <a:off x="8024190" y="4997061"/>
            <a:ext cx="708991" cy="34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>
            <a:stCxn id="5" idx="2"/>
            <a:endCxn id="9219" idx="0"/>
          </p:cNvCxnSpPr>
          <p:nvPr/>
        </p:nvCxnSpPr>
        <p:spPr>
          <a:xfrm flipH="1">
            <a:off x="7235688" y="2716696"/>
            <a:ext cx="1253986" cy="549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57600" y="4997061"/>
            <a:ext cx="2835965" cy="1112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" name="Прямоугольник 9215"/>
          <p:cNvSpPr/>
          <p:nvPr/>
        </p:nvSpPr>
        <p:spPr>
          <a:xfrm>
            <a:off x="2699448" y="2252870"/>
            <a:ext cx="2662714" cy="5930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Century Schoolbook" pitchFamily="18" charset="0"/>
              </a:rPr>
              <a:t>Імпортуй </a:t>
            </a:r>
            <a:r>
              <a:rPr lang="uk-UA" dirty="0">
                <a:solidFill>
                  <a:srgbClr val="FF0000"/>
                </a:solidFill>
                <a:latin typeface="Century Schoolbook" pitchFamily="18" charset="0"/>
              </a:rPr>
              <a:t>з</a:t>
            </a:r>
            <a:r>
              <a:rPr lang="uk-UA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Google Classroom</a:t>
            </a:r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cxnSp>
        <p:nvCxnSpPr>
          <p:cNvPr id="9222" name="Прямая со стрелкой 9221"/>
          <p:cNvCxnSpPr>
            <a:stCxn id="9216" idx="3"/>
          </p:cNvCxnSpPr>
          <p:nvPr/>
        </p:nvCxnSpPr>
        <p:spPr>
          <a:xfrm flipV="1">
            <a:off x="5362162" y="2484783"/>
            <a:ext cx="828260" cy="64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3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Classtime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000" dirty="0" smtClean="0">
                <a:latin typeface="Bookman Old Style" pitchFamily="18" charset="0"/>
              </a:rPr>
              <a:t>Це </a:t>
            </a:r>
            <a:r>
              <a:rPr lang="uk-UA" sz="2000" dirty="0" err="1" smtClean="0">
                <a:latin typeface="Bookman Old Style" pitchFamily="18" charset="0"/>
              </a:rPr>
              <a:t>онлайн-сервіс</a:t>
            </a:r>
            <a:r>
              <a:rPr lang="uk-UA" sz="2000" dirty="0" smtClean="0">
                <a:latin typeface="Bookman Old Style" pitchFamily="18" charset="0"/>
              </a:rPr>
              <a:t> для встановлення миттєвого зв'язку з учнями, створений для проведення оцінювань, які можна проводити як під час уроку, так і давати на домашнє завдання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>
                <a:latin typeface="Bookman Old Style" pitchFamily="18" charset="0"/>
              </a:rPr>
              <a:t>Для успішного використання ресурсу потрібні: доступ до мережі Інтернет, </a:t>
            </a:r>
            <a:r>
              <a:rPr lang="uk-UA" sz="2000" dirty="0" smtClean="0">
                <a:latin typeface="Bookman Old Style" pitchFamily="18" charset="0"/>
              </a:rPr>
              <a:t>комп’ютер, ноутбук, планшет, </a:t>
            </a:r>
            <a:r>
              <a:rPr lang="uk-UA" sz="2000" dirty="0" err="1" smtClean="0">
                <a:latin typeface="Bookman Old Style" pitchFamily="18" charset="0"/>
              </a:rPr>
              <a:t>смартфон</a:t>
            </a:r>
            <a:r>
              <a:rPr lang="uk-UA" sz="2000" dirty="0">
                <a:latin typeface="Bookman Old Style" pitchFamily="18" charset="0"/>
              </a:rPr>
              <a:t>, як для вчителя та  і для здобувачів освіти.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>
                <a:latin typeface="Bookman Old Style" pitchFamily="18" charset="0"/>
              </a:rPr>
              <a:t>Можна </a:t>
            </a:r>
            <a:r>
              <a:rPr lang="uk-UA" sz="2000" dirty="0">
                <a:latin typeface="Bookman Old Style" pitchFamily="18" charset="0"/>
              </a:rPr>
              <a:t>створювати різні типи питань </a:t>
            </a:r>
            <a:r>
              <a:rPr lang="uk-UA" sz="2000" dirty="0" smtClean="0">
                <a:latin typeface="Bookman Old Style" pitchFamily="18" charset="0"/>
              </a:rPr>
              <a:t>(</a:t>
            </a:r>
            <a:r>
              <a:rPr lang="ru-RU" sz="2000" dirty="0">
                <a:latin typeface="Bookman Old Style" pitchFamily="18" charset="0"/>
              </a:rPr>
              <a:t>зараз </a:t>
            </a:r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dirty="0" err="1" smtClean="0">
                <a:latin typeface="Bookman Old Style" pitchFamily="18" charset="0"/>
              </a:rPr>
              <a:t>сервісі</a:t>
            </a:r>
            <a:r>
              <a:rPr lang="ru-RU" sz="2000" dirty="0" smtClean="0">
                <a:latin typeface="Bookman Old Style" pitchFamily="18" charset="0"/>
              </a:rPr>
              <a:t> є </a:t>
            </a:r>
            <a:r>
              <a:rPr lang="ru-RU" sz="2000" dirty="0">
                <a:latin typeface="Bookman Old Style" pitchFamily="18" charset="0"/>
              </a:rPr>
              <a:t>10 </a:t>
            </a:r>
            <a:r>
              <a:rPr lang="ru-RU" sz="2000" dirty="0" err="1">
                <a:latin typeface="Bookman Old Style" pitchFamily="18" charset="0"/>
              </a:rPr>
              <a:t>типів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питань</a:t>
            </a:r>
            <a:r>
              <a:rPr lang="uk-UA" sz="2000" dirty="0" smtClean="0">
                <a:latin typeface="Bookman Old Style" pitchFamily="18" charset="0"/>
              </a:rPr>
              <a:t>) </a:t>
            </a:r>
            <a:r>
              <a:rPr lang="uk-UA" sz="2000" dirty="0">
                <a:latin typeface="Bookman Old Style" pitchFamily="18" charset="0"/>
              </a:rPr>
              <a:t>з додаванням графіки, формул, зображень. Також можна створювати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uk-UA" sz="2000" dirty="0" smtClean="0">
                <a:latin typeface="Bookman Old Style" pitchFamily="18" charset="0"/>
              </a:rPr>
              <a:t>відкриті запитання та перевіряти їх безпосередньо під час уроку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000" dirty="0">
                <a:latin typeface="Bookman Old Style" pitchFamily="18" charset="0"/>
              </a:rPr>
              <a:t>Сервіс доступний українською </a:t>
            </a:r>
            <a:r>
              <a:rPr lang="uk-UA" sz="2000" dirty="0" smtClean="0">
                <a:latin typeface="Bookman Old Style" pitchFamily="18" charset="0"/>
              </a:rPr>
              <a:t>мовою.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err="1" smtClean="0">
                <a:latin typeface="Bookman Old Style" pitchFamily="18" charset="0"/>
              </a:rPr>
              <a:t>Classtime</a:t>
            </a:r>
            <a:r>
              <a:rPr lang="uk-UA" sz="2000" dirty="0" smtClean="0">
                <a:latin typeface="Bookman Old Style" pitchFamily="18" charset="0"/>
              </a:rPr>
              <a:t> </a:t>
            </a:r>
            <a:r>
              <a:rPr lang="uk-UA" sz="2000" b="1" dirty="0" smtClean="0">
                <a:latin typeface="Bookman Old Style" pitchFamily="18" charset="0"/>
              </a:rPr>
              <a:t>не потребує </a:t>
            </a:r>
            <a:r>
              <a:rPr lang="uk-UA" sz="2000" dirty="0" smtClean="0">
                <a:latin typeface="Bookman Old Style" pitchFamily="18" charset="0"/>
              </a:rPr>
              <a:t>встановлення на </a:t>
            </a:r>
            <a:r>
              <a:rPr lang="uk-UA" sz="2000" dirty="0" err="1" smtClean="0">
                <a:latin typeface="Bookman Old Style" pitchFamily="18" charset="0"/>
              </a:rPr>
              <a:t>гаджет</a:t>
            </a:r>
            <a:r>
              <a:rPr lang="uk-UA" sz="2000" dirty="0" smtClean="0">
                <a:latin typeface="Bookman Old Style" pitchFamily="18" charset="0"/>
              </a:rPr>
              <a:t>, а працює за посиланням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 smtClean="0">
              <a:latin typeface="Bookman Old Style" pitchFamily="18" charset="0"/>
            </a:endParaRPr>
          </a:p>
          <a:p>
            <a:pPr marL="177800" lvl="8" indent="-177800" algn="just">
              <a:buFont typeface="Wingdings" pitchFamily="2" charset="2"/>
              <a:buChar char="q"/>
            </a:pPr>
            <a:r>
              <a:rPr lang="uk-UA" sz="2000" dirty="0" smtClean="0">
                <a:latin typeface="Bookman Old Style" pitchFamily="18" charset="0"/>
              </a:rPr>
              <a:t>Педагог </a:t>
            </a:r>
            <a:r>
              <a:rPr lang="uk-UA" sz="2000" b="1" dirty="0" smtClean="0">
                <a:latin typeface="Bookman Old Style" pitchFamily="18" charset="0"/>
              </a:rPr>
              <a:t>може відстежувати весь прогрес через свій </a:t>
            </a:r>
            <a:r>
              <a:rPr lang="uk-UA" sz="2000" b="1" dirty="0" err="1" smtClean="0">
                <a:latin typeface="Bookman Old Style" pitchFamily="18" charset="0"/>
              </a:rPr>
              <a:t>акаунт</a:t>
            </a:r>
            <a:r>
              <a:rPr lang="uk-UA" sz="2000" dirty="0" smtClean="0">
                <a:latin typeface="Bookman Old Style" pitchFamily="18" charset="0"/>
              </a:rPr>
              <a:t>. Учням </a:t>
            </a:r>
            <a:r>
              <a:rPr lang="uk-UA" sz="2000" b="1" dirty="0" smtClean="0">
                <a:latin typeface="Bookman Old Style" pitchFamily="18" charset="0"/>
              </a:rPr>
              <a:t>не обов'язково створювати свої </a:t>
            </a:r>
            <a:r>
              <a:rPr lang="uk-UA" sz="2000" b="1" dirty="0" err="1" smtClean="0">
                <a:latin typeface="Bookman Old Style" pitchFamily="18" charset="0"/>
              </a:rPr>
              <a:t>акаунти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uk-UA" sz="200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uk-UA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884" y="325369"/>
            <a:ext cx="81575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Які пристрої та браузери підтримуються?</a:t>
            </a:r>
            <a:endParaRPr lang="uk-UA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 Пристрої</a:t>
            </a: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450850" algn="just">
              <a:buFont typeface="Wingdings" pitchFamily="2" charset="2"/>
              <a:buChar char="ü"/>
            </a:pPr>
            <a:r>
              <a:rPr lang="ru-RU" sz="2400" b="1" dirty="0" smtClean="0">
                <a:latin typeface="Bookman Old Style" pitchFamily="18" charset="0"/>
              </a:rPr>
              <a:t>Для </a:t>
            </a:r>
            <a:r>
              <a:rPr lang="ru-RU" sz="2400" b="1" dirty="0" err="1" smtClean="0">
                <a:latin typeface="Bookman Old Style" pitchFamily="18" charset="0"/>
              </a:rPr>
              <a:t>педагогів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pl-PL" sz="2400" dirty="0">
                <a:latin typeface="Bookman Old Style" pitchFamily="18" charset="0"/>
              </a:rPr>
              <a:t>Classtime </a:t>
            </a:r>
            <a:r>
              <a:rPr lang="ru-RU" sz="2400" dirty="0" err="1">
                <a:latin typeface="Bookman Old Style" pitchFamily="18" charset="0"/>
              </a:rPr>
              <a:t>підтримується</a:t>
            </a:r>
            <a:r>
              <a:rPr lang="ru-RU" sz="2400" dirty="0">
                <a:latin typeface="Bookman Old Style" pitchFamily="18" charset="0"/>
              </a:rPr>
              <a:t> у </a:t>
            </a:r>
            <a:r>
              <a:rPr lang="ru-RU" sz="2400" dirty="0" err="1">
                <a:latin typeface="Bookman Old Style" pitchFamily="18" charset="0"/>
              </a:rPr>
              <a:t>повному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обсязі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тільки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на девайсах </a:t>
            </a:r>
            <a:r>
              <a:rPr lang="ru-RU" sz="2400" dirty="0">
                <a:latin typeface="Bookman Old Style" pitchFamily="18" charset="0"/>
              </a:rPr>
              <a:t>з шириною </a:t>
            </a:r>
            <a:r>
              <a:rPr lang="ru-RU" sz="2400" dirty="0" err="1">
                <a:latin typeface="Bookman Old Style" pitchFamily="18" charset="0"/>
              </a:rPr>
              <a:t>екрану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більше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768 </a:t>
            </a:r>
            <a:r>
              <a:rPr lang="ru-RU" sz="2400" b="1" dirty="0" err="1">
                <a:latin typeface="Bookman Old Style" pitchFamily="18" charset="0"/>
              </a:rPr>
              <a:t>пікселів</a:t>
            </a:r>
            <a:r>
              <a:rPr lang="ru-RU" sz="2400" b="1" dirty="0">
                <a:latin typeface="Bookman Old Style" pitchFamily="18" charset="0"/>
              </a:rPr>
              <a:t> </a:t>
            </a:r>
            <a:endParaRPr lang="ru-RU" sz="2400" b="1" dirty="0" smtClean="0">
              <a:latin typeface="Bookman Old Style" pitchFamily="18" charset="0"/>
            </a:endParaRPr>
          </a:p>
          <a:p>
            <a:pPr marL="0" indent="450850" algn="just">
              <a:buFont typeface="Wingdings" pitchFamily="2" charset="2"/>
              <a:buChar char="ü"/>
            </a:pPr>
            <a:r>
              <a:rPr lang="ru-RU" sz="2400" b="1" dirty="0" smtClean="0">
                <a:latin typeface="Bookman Old Style" pitchFamily="18" charset="0"/>
              </a:rPr>
              <a:t>Для </a:t>
            </a:r>
            <a:r>
              <a:rPr lang="ru-RU" sz="2400" b="1" dirty="0" err="1" smtClean="0">
                <a:latin typeface="Bookman Old Style" pitchFamily="18" charset="0"/>
              </a:rPr>
              <a:t>здобувачів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err="1" smtClean="0">
                <a:latin typeface="Bookman Old Style" pitchFamily="18" charset="0"/>
              </a:rPr>
              <a:t>освіти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pl-PL" sz="2400" dirty="0">
                <a:latin typeface="Bookman Old Style" pitchFamily="18" charset="0"/>
              </a:rPr>
              <a:t>Classtime </a:t>
            </a:r>
            <a:r>
              <a:rPr lang="ru-RU" sz="2400" dirty="0" err="1">
                <a:latin typeface="Bookman Old Style" pitchFamily="18" charset="0"/>
              </a:rPr>
              <a:t>підтримується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на </a:t>
            </a:r>
            <a:r>
              <a:rPr lang="ru-RU" sz="2400" dirty="0" err="1">
                <a:latin typeface="Bookman Old Style" pitchFamily="18" charset="0"/>
              </a:rPr>
              <a:t>більшості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девайсів</a:t>
            </a:r>
            <a:r>
              <a:rPr lang="ru-RU" sz="2400" dirty="0">
                <a:latin typeface="Bookman Old Style" pitchFamily="18" charset="0"/>
              </a:rPr>
              <a:t> та </a:t>
            </a:r>
            <a:r>
              <a:rPr lang="ru-RU" sz="2400" dirty="0" err="1">
                <a:latin typeface="Bookman Old Style" pitchFamily="18" charset="0"/>
              </a:rPr>
              <a:t>екранів</a:t>
            </a:r>
            <a:r>
              <a:rPr lang="ru-RU" sz="2400" dirty="0">
                <a:latin typeface="Bookman Old Style" pitchFamily="18" charset="0"/>
              </a:rPr>
              <a:t> (</a:t>
            </a:r>
            <a:r>
              <a:rPr lang="ru-RU" sz="2400" dirty="0" err="1">
                <a:latin typeface="Bookman Old Style" pitchFamily="18" charset="0"/>
              </a:rPr>
              <a:t>смартфорни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планшети</a:t>
            </a:r>
            <a:r>
              <a:rPr lang="ru-RU" sz="2400" dirty="0">
                <a:latin typeface="Bookman Old Style" pitchFamily="18" charset="0"/>
              </a:rPr>
              <a:t> та </a:t>
            </a:r>
            <a:r>
              <a:rPr lang="ru-RU" sz="2400" dirty="0" err="1">
                <a:latin typeface="Bookman Old Style" pitchFamily="18" charset="0"/>
              </a:rPr>
              <a:t>настільні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комп'ютери</a:t>
            </a:r>
            <a:r>
              <a:rPr lang="ru-RU" sz="2400" dirty="0" smtClean="0">
                <a:latin typeface="Bookman Old Style" pitchFamily="18" charset="0"/>
              </a:rPr>
              <a:t>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Операційні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системи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ru-RU" sz="2400" dirty="0" err="1" smtClean="0">
                <a:latin typeface="Bookman Old Style" pitchFamily="18" charset="0"/>
              </a:rPr>
              <a:t>починаючи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з </a:t>
            </a:r>
            <a:r>
              <a:rPr lang="ru-RU" sz="2400" dirty="0" err="1">
                <a:latin typeface="Bookman Old Style" pitchFamily="18" charset="0"/>
              </a:rPr>
              <a:t>Windows</a:t>
            </a:r>
            <a:r>
              <a:rPr lang="ru-RU" sz="2400" dirty="0">
                <a:latin typeface="Bookman Old Style" pitchFamily="18" charset="0"/>
              </a:rPr>
              <a:t> 7 і </a:t>
            </a:r>
            <a:r>
              <a:rPr lang="ru-RU" sz="2400" dirty="0" smtClean="0">
                <a:latin typeface="Bookman Old Style" pitchFamily="18" charset="0"/>
              </a:rPr>
              <a:t>старших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Браузери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pl-PL" sz="2400" dirty="0">
                <a:latin typeface="Bookman Old Style" pitchFamily="18" charset="0"/>
              </a:rPr>
              <a:t>Chrome</a:t>
            </a:r>
            <a:r>
              <a:rPr lang="pl-PL" sz="2400" b="1" dirty="0">
                <a:latin typeface="Bookman Old Style" pitchFamily="18" charset="0"/>
              </a:rPr>
              <a:t> </a:t>
            </a:r>
            <a:r>
              <a:rPr lang="uk-UA" sz="2400" dirty="0">
                <a:latin typeface="Bookman Old Style" pitchFamily="18" charset="0"/>
              </a:rPr>
              <a:t>(</a:t>
            </a:r>
            <a:r>
              <a:rPr lang="ru-RU" sz="2400" dirty="0" err="1" smtClean="0">
                <a:latin typeface="Bookman Old Style" pitchFamily="18" charset="0"/>
              </a:rPr>
              <a:t>найкращий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варіант</a:t>
            </a:r>
            <a:r>
              <a:rPr lang="ru-RU" sz="2400" dirty="0" smtClean="0">
                <a:latin typeface="Bookman Old Style" pitchFamily="18" charset="0"/>
              </a:rPr>
              <a:t>),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pl-PL" sz="2400" dirty="0" smtClean="0">
                <a:latin typeface="Bookman Old Style" pitchFamily="18" charset="0"/>
              </a:rPr>
              <a:t>Safari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pl-PL" sz="2400" dirty="0" smtClean="0">
                <a:latin typeface="Bookman Old Style" pitchFamily="18" charset="0"/>
              </a:rPr>
              <a:t>Firefox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pl-PL" sz="2400" dirty="0" smtClean="0">
                <a:latin typeface="Bookman Old Style" pitchFamily="18" charset="0"/>
              </a:rPr>
              <a:t>Edge</a:t>
            </a:r>
            <a:endParaRPr lang="ru-RU" sz="2400" dirty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ru-RU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Classtime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-план: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700" b="1" i="1" dirty="0" err="1">
                <a:solidFill>
                  <a:srgbClr val="0070C0"/>
                </a:solidFill>
                <a:latin typeface="Bookman Old Style" pitchFamily="18" charset="0"/>
              </a:rPr>
              <a:t>Базовий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700" i="1" dirty="0">
                <a:solidFill>
                  <a:srgbClr val="0070C0"/>
                </a:solidFill>
                <a:latin typeface="Bookman Old Style" pitchFamily="18" charset="0"/>
              </a:rPr>
              <a:t>(</a:t>
            </a:r>
            <a:r>
              <a:rPr lang="ru-RU" sz="2700" i="1" dirty="0" err="1">
                <a:solidFill>
                  <a:srgbClr val="0070C0"/>
                </a:solidFill>
                <a:latin typeface="Bookman Old Style" pitchFamily="18" charset="0"/>
              </a:rPr>
              <a:t>б</a:t>
            </a:r>
            <a:r>
              <a:rPr lang="ru-RU" sz="2700" i="1" dirty="0" err="1" smtClean="0">
                <a:solidFill>
                  <a:srgbClr val="0070C0"/>
                </a:solidFill>
                <a:latin typeface="Bookman Old Style" pitchFamily="18" charset="0"/>
              </a:rPr>
              <a:t>езкоштовний</a:t>
            </a:r>
            <a:r>
              <a:rPr lang="ru-RU" sz="2700" i="1" dirty="0" smtClean="0">
                <a:solidFill>
                  <a:srgbClr val="0070C0"/>
                </a:solidFill>
                <a:latin typeface="Bookman Old Style" pitchFamily="18" charset="0"/>
              </a:rPr>
              <a:t>)</a:t>
            </a:r>
            <a:r>
              <a:rPr lang="ru-RU" sz="2700" b="1" i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700" b="1" i="1" dirty="0" err="1">
                <a:solidFill>
                  <a:srgbClr val="0070C0"/>
                </a:solidFill>
                <a:latin typeface="Bookman Old Style" pitchFamily="18" charset="0"/>
              </a:rPr>
              <a:t>або</a:t>
            </a:r>
            <a:r>
              <a:rPr lang="ru-RU" sz="27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700" b="1" i="1" dirty="0" err="1">
                <a:solidFill>
                  <a:srgbClr val="0070C0"/>
                </a:solidFill>
                <a:latin typeface="Bookman Old Style" pitchFamily="18" charset="0"/>
              </a:rPr>
              <a:t>Преміум</a:t>
            </a:r>
            <a:r>
              <a:rPr lang="ru-RU" sz="2700" b="1" i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700" b="1" i="1" dirty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27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3913" r="33152" b="5507"/>
          <a:stretch/>
        </p:blipFill>
        <p:spPr bwMode="auto">
          <a:xfrm>
            <a:off x="185530" y="1596885"/>
            <a:ext cx="4294085" cy="492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13333" r="32826" b="8309"/>
          <a:stretch/>
        </p:blipFill>
        <p:spPr bwMode="auto">
          <a:xfrm>
            <a:off x="4638642" y="1762539"/>
            <a:ext cx="4505358" cy="49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57" y="378379"/>
            <a:ext cx="7886700" cy="82757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Головна сторінка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t="13914" r="20652" b="10918"/>
          <a:stretch/>
        </p:blipFill>
        <p:spPr bwMode="auto">
          <a:xfrm>
            <a:off x="649357" y="1099931"/>
            <a:ext cx="7992000" cy="551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570922" y="2862470"/>
            <a:ext cx="2074435" cy="1749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45357" y="1470991"/>
            <a:ext cx="2974643" cy="13914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13113" y="2862470"/>
            <a:ext cx="2432244" cy="3154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14400" y="4611757"/>
            <a:ext cx="3127513" cy="64935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6016487"/>
            <a:ext cx="2514835" cy="371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8696" y="1099931"/>
            <a:ext cx="1046921" cy="371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235" y="2014330"/>
            <a:ext cx="1216122" cy="848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ВХІД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5151" y="6001962"/>
            <a:ext cx="2640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www.classtime.com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67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Аутентифікація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14879" r="18370" b="7439"/>
          <a:stretch/>
        </p:blipFill>
        <p:spPr bwMode="auto">
          <a:xfrm>
            <a:off x="543340" y="1450349"/>
            <a:ext cx="8110330" cy="52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380383" y="2915478"/>
            <a:ext cx="1311965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380383" y="2915478"/>
            <a:ext cx="1311965" cy="768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80383" y="2915478"/>
            <a:ext cx="1311965" cy="1722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380383" y="4081670"/>
            <a:ext cx="1577008" cy="1457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692348" y="2610678"/>
            <a:ext cx="209384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Автоматично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57391" y="3684104"/>
            <a:ext cx="1987826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Ввести електронну адресу та пароль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93774" y="2743200"/>
            <a:ext cx="1616765" cy="324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093843" y="2372139"/>
            <a:ext cx="1099931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7565" y="1987826"/>
            <a:ext cx="1696278" cy="10800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Змінюється в залежності наявності </a:t>
            </a:r>
            <a:r>
              <a:rPr lang="uk-UA" sz="1400" dirty="0" err="1" smtClean="0">
                <a:solidFill>
                  <a:srgbClr val="FF0000"/>
                </a:solidFill>
                <a:latin typeface="Arial Black" pitchFamily="34" charset="0"/>
              </a:rPr>
              <a:t>акаунту</a:t>
            </a:r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8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70793" cy="13046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Способи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Аутентифікації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користувача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2600" b="1" dirty="0" smtClean="0">
                <a:solidFill>
                  <a:srgbClr val="565867"/>
                </a:solidFill>
                <a:latin typeface="Bookman Old Style" pitchFamily="18" charset="0"/>
              </a:rPr>
              <a:t>Facebook</a:t>
            </a:r>
            <a:r>
              <a:rPr lang="pl-PL" sz="2600" dirty="0" smtClean="0">
                <a:solidFill>
                  <a:srgbClr val="565867"/>
                </a:solidFill>
                <a:latin typeface="Bookman Old Style" pitchFamily="18" charset="0"/>
              </a:rPr>
              <a:t> </a:t>
            </a:r>
            <a:r>
              <a:rPr lang="pl-PL" sz="2600" dirty="0">
                <a:solidFill>
                  <a:srgbClr val="565867"/>
                </a:solidFill>
                <a:latin typeface="Bookman Old Style" pitchFamily="18" charset="0"/>
              </a:rPr>
              <a:t>- </a:t>
            </a:r>
            <a:r>
              <a:rPr lang="uk-UA" sz="2600" dirty="0" smtClean="0">
                <a:solidFill>
                  <a:srgbClr val="565867"/>
                </a:solidFill>
                <a:latin typeface="Bookman Old Style" pitchFamily="18" charset="0"/>
              </a:rPr>
              <a:t>автоматичний спосіб аутентифікації за допомогою логіну, який збережено у вашому профілі </a:t>
            </a:r>
            <a:r>
              <a:rPr lang="ru-RU" sz="2600" dirty="0" smtClean="0">
                <a:solidFill>
                  <a:srgbClr val="565867"/>
                </a:solidFill>
                <a:latin typeface="Bookman Old Style" pitchFamily="18" charset="0"/>
              </a:rPr>
              <a:t>на </a:t>
            </a:r>
            <a:r>
              <a:rPr lang="pl-PL" sz="2600" dirty="0" smtClean="0">
                <a:solidFill>
                  <a:srgbClr val="565867"/>
                </a:solidFill>
                <a:latin typeface="Bookman Old Style" pitchFamily="18" charset="0"/>
              </a:rPr>
              <a:t>Facebook</a:t>
            </a:r>
            <a:r>
              <a:rPr lang="uk-UA" sz="2600" dirty="0" smtClean="0">
                <a:solidFill>
                  <a:srgbClr val="565867"/>
                </a:solidFill>
                <a:latin typeface="Bookman Old Style" pitchFamily="18" charset="0"/>
              </a:rPr>
              <a:t>.</a:t>
            </a:r>
            <a:endParaRPr lang="pl-PL" sz="2600" dirty="0">
              <a:solidFill>
                <a:srgbClr val="565867"/>
              </a:solidFill>
              <a:latin typeface="Bookman Old Style" pitchFamily="18" charset="0"/>
            </a:endParaRPr>
          </a:p>
          <a:p>
            <a:pPr marL="514350" indent="-51435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2600" b="1" dirty="0" smtClean="0">
                <a:solidFill>
                  <a:srgbClr val="565867"/>
                </a:solidFill>
                <a:latin typeface="Bookman Old Style" pitchFamily="18" charset="0"/>
              </a:rPr>
              <a:t>Google </a:t>
            </a:r>
            <a:r>
              <a:rPr lang="ru-RU" sz="2600" b="1" dirty="0" err="1">
                <a:solidFill>
                  <a:srgbClr val="565867"/>
                </a:solidFill>
                <a:latin typeface="Bookman Old Style" pitchFamily="18" charset="0"/>
              </a:rPr>
              <a:t>обліковий</a:t>
            </a:r>
            <a:r>
              <a:rPr lang="ru-RU" sz="2600" b="1" dirty="0">
                <a:solidFill>
                  <a:srgbClr val="565867"/>
                </a:solidFill>
                <a:latin typeface="Bookman Old Style" pitchFamily="18" charset="0"/>
              </a:rPr>
              <a:t> </a:t>
            </a:r>
            <a:r>
              <a:rPr lang="ru-RU" sz="2600" b="1" dirty="0" err="1">
                <a:solidFill>
                  <a:srgbClr val="565867"/>
                </a:solidFill>
                <a:latin typeface="Bookman Old Style" pitchFamily="18" charset="0"/>
              </a:rPr>
              <a:t>запис</a:t>
            </a:r>
            <a:r>
              <a:rPr lang="ru-RU" sz="2600" b="1" dirty="0">
                <a:solidFill>
                  <a:srgbClr val="565867"/>
                </a:solidFill>
                <a:latin typeface="Bookman Old Style" pitchFamily="18" charset="0"/>
              </a:rPr>
              <a:t> </a:t>
            </a:r>
            <a:r>
              <a:rPr lang="ru-RU" sz="2600" dirty="0">
                <a:solidFill>
                  <a:srgbClr val="565867"/>
                </a:solidFill>
                <a:latin typeface="Bookman Old Style" pitchFamily="18" charset="0"/>
              </a:rPr>
              <a:t>- </a:t>
            </a:r>
            <a:r>
              <a:rPr lang="ru-RU" sz="2600" dirty="0" err="1">
                <a:solidFill>
                  <a:srgbClr val="565867"/>
                </a:solidFill>
                <a:latin typeface="Bookman Old Style" pitchFamily="18" charset="0"/>
              </a:rPr>
              <a:t>автоматичний</a:t>
            </a:r>
            <a:r>
              <a:rPr lang="ru-RU" sz="2600" dirty="0">
                <a:solidFill>
                  <a:srgbClr val="565867"/>
                </a:solidFill>
                <a:latin typeface="Bookman Old Style" pitchFamily="18" charset="0"/>
              </a:rPr>
              <a:t> </a:t>
            </a:r>
            <a:r>
              <a:rPr lang="uk-UA" sz="2600" dirty="0" smtClean="0">
                <a:solidFill>
                  <a:srgbClr val="565867"/>
                </a:solidFill>
                <a:latin typeface="Bookman Old Style" pitchFamily="18" charset="0"/>
              </a:rPr>
              <a:t>спосіб аутентифікації за допомогою логіну, який збережено у вашому профілі </a:t>
            </a:r>
            <a:r>
              <a:rPr lang="ru-RU" sz="2600" dirty="0" smtClean="0">
                <a:solidFill>
                  <a:srgbClr val="565867"/>
                </a:solidFill>
                <a:latin typeface="Bookman Old Style" pitchFamily="18" charset="0"/>
              </a:rPr>
              <a:t>на </a:t>
            </a:r>
            <a:r>
              <a:rPr lang="pl-PL" sz="2600" dirty="0">
                <a:solidFill>
                  <a:srgbClr val="565867"/>
                </a:solidFill>
                <a:latin typeface="Bookman Old Style" pitchFamily="18" charset="0"/>
              </a:rPr>
              <a:t>Google / Gmail</a:t>
            </a:r>
          </a:p>
          <a:p>
            <a:pPr marL="514350" indent="-51435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2600" b="1" dirty="0" smtClean="0">
                <a:solidFill>
                  <a:srgbClr val="565867"/>
                </a:solidFill>
                <a:latin typeface="Bookman Old Style" pitchFamily="18" charset="0"/>
              </a:rPr>
              <a:t>Microsoft </a:t>
            </a:r>
            <a:r>
              <a:rPr lang="pl-PL" sz="2600" dirty="0">
                <a:solidFill>
                  <a:srgbClr val="565867"/>
                </a:solidFill>
                <a:latin typeface="Bookman Old Style" pitchFamily="18" charset="0"/>
              </a:rPr>
              <a:t>- </a:t>
            </a:r>
            <a:r>
              <a:rPr lang="uk-UA" sz="2600" dirty="0" smtClean="0">
                <a:solidFill>
                  <a:srgbClr val="565867"/>
                </a:solidFill>
                <a:latin typeface="Bookman Old Style" pitchFamily="18" charset="0"/>
              </a:rPr>
              <a:t>автоматичний спосіб аутентифікації за допомогою логіну, який збережено у вашому профілі </a:t>
            </a:r>
            <a:r>
              <a:rPr lang="ru-RU" sz="2600" dirty="0" smtClean="0">
                <a:solidFill>
                  <a:srgbClr val="565867"/>
                </a:solidFill>
                <a:latin typeface="Bookman Old Style" pitchFamily="18" charset="0"/>
              </a:rPr>
              <a:t>на </a:t>
            </a:r>
            <a:r>
              <a:rPr lang="pl-PL" sz="2600" dirty="0">
                <a:solidFill>
                  <a:srgbClr val="565867"/>
                </a:solidFill>
                <a:latin typeface="Bookman Old Style" pitchFamily="18" charset="0"/>
              </a:rPr>
              <a:t>Microsoft / Microsoft Teams</a:t>
            </a:r>
          </a:p>
          <a:p>
            <a:pPr marL="514350" indent="-514350" algn="just">
              <a:buFont typeface="+mj-lt"/>
              <a:buAutoNum type="arabicPeriod"/>
              <a:tabLst>
                <a:tab pos="355600" algn="l"/>
              </a:tabLst>
            </a:pPr>
            <a:r>
              <a:rPr lang="ru-RU" sz="2600" dirty="0" smtClean="0">
                <a:solidFill>
                  <a:srgbClr val="565867"/>
                </a:solidFill>
                <a:latin typeface="Bookman Old Style" pitchFamily="18" charset="0"/>
              </a:rPr>
              <a:t>Ваша </a:t>
            </a:r>
            <a:r>
              <a:rPr lang="uk-UA" sz="2600" b="1" dirty="0" smtClean="0">
                <a:solidFill>
                  <a:srgbClr val="565867"/>
                </a:solidFill>
                <a:latin typeface="Bookman Old Style" pitchFamily="18" charset="0"/>
              </a:rPr>
              <a:t>будь-яка поштова скринька і придуманий вами </a:t>
            </a:r>
            <a:r>
              <a:rPr lang="ru-RU" sz="2600" b="1" dirty="0" smtClean="0">
                <a:solidFill>
                  <a:srgbClr val="565867"/>
                </a:solidFill>
                <a:latin typeface="Bookman Old Style" pitchFamily="18" charset="0"/>
              </a:rPr>
              <a:t>пароль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"/>
            <a:ext cx="9144000" cy="127592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Алгоритм  роботи с сервісом</a:t>
            </a:r>
            <a:endParaRPr lang="ru-RU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094054" y="4170778"/>
            <a:ext cx="5592763" cy="708026"/>
            <a:chOff x="1248" y="1377"/>
            <a:chExt cx="3523" cy="44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35" y="1377"/>
              <a:ext cx="30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Відстежувати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прогрес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у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режимі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реального часу</a:t>
              </a:r>
              <a:endParaRPr lang="en-US" sz="200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43906" y="1359698"/>
            <a:ext cx="5818188" cy="791516"/>
            <a:chOff x="1248" y="1965"/>
            <a:chExt cx="3665" cy="41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91" y="1965"/>
              <a:ext cx="312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Підготувати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матеріали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та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відповідні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завдання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на </a:t>
              </a:r>
              <a:r>
                <a:rPr lang="en-US" sz="2000" dirty="0" err="1">
                  <a:solidFill>
                    <a:srgbClr val="000000"/>
                  </a:solidFill>
                  <a:latin typeface="Bookman Old Style" pitchFamily="18" charset="0"/>
                </a:rPr>
                <a:t>Classtime</a:t>
              </a:r>
              <a:endParaRPr lang="en-US" sz="200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07165" y="2169593"/>
            <a:ext cx="7553739" cy="772027"/>
            <a:chOff x="1248" y="2568"/>
            <a:chExt cx="3726" cy="422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72" y="2568"/>
              <a:ext cx="320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uk-UA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Створити нову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сесію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та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отримати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унікальний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код.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Здійснити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налаштування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сесії</a:t>
              </a:r>
              <a:endParaRPr lang="en-US" sz="200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514955" y="3117829"/>
            <a:ext cx="5956304" cy="736475"/>
            <a:chOff x="1248" y="3230"/>
            <a:chExt cx="3752" cy="361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58" y="3244"/>
              <a:ext cx="3142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Поширити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сесію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здобувачам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Bookman Old Style" pitchFamily="18" charset="0"/>
                </a:rPr>
                <a:t>освіти</a:t>
              </a:r>
              <a:r>
                <a:rPr lang="ru-RU" sz="2000" dirty="0" smtClean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для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виконання</a:t>
              </a:r>
              <a:endParaRPr lang="en-US" sz="200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029200"/>
            <a:ext cx="5105405" cy="708025"/>
            <a:chOff x="1248" y="3168"/>
            <a:chExt cx="3216" cy="446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89" y="3168"/>
              <a:ext cx="27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Здійснити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аналіз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і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обговорити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найбільш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поширені</a:t>
              </a:r>
              <a:r>
                <a:rPr lang="ru-RU" sz="2000" dirty="0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Bookman Old Style" pitchFamily="18" charset="0"/>
                </a:rPr>
                <a:t>помилки</a:t>
              </a:r>
              <a:endParaRPr lang="en-US" sz="200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Аккаунт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Classtime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14493" r="8045" b="17487"/>
          <a:stretch/>
        </p:blipFill>
        <p:spPr bwMode="auto">
          <a:xfrm>
            <a:off x="132522" y="1603513"/>
            <a:ext cx="8896801" cy="47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0243" y="2796209"/>
            <a:ext cx="1449080" cy="38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>
            <a:off x="6215270" y="2663687"/>
            <a:ext cx="1364973" cy="324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67033" y="1921565"/>
            <a:ext cx="2148237" cy="1245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Використовується для створення групи питань (обов’язкове)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80243" y="3167270"/>
            <a:ext cx="1449080" cy="27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V="1">
            <a:off x="8304783" y="3445566"/>
            <a:ext cx="0" cy="1895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20070" y="5340625"/>
            <a:ext cx="2305878" cy="1007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Допомагає систематизувати матеріал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7565" y="2027584"/>
            <a:ext cx="1338470" cy="410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5130" y="1603513"/>
            <a:ext cx="649357" cy="31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1736035" y="2232992"/>
            <a:ext cx="530087" cy="205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444488" y="1762540"/>
            <a:ext cx="821634" cy="675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66122" y="2186611"/>
            <a:ext cx="1630017" cy="639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Arial Narrow" pitchFamily="34" charset="0"/>
              </a:rPr>
              <a:t>Сховище матеріалів</a:t>
            </a:r>
            <a:endParaRPr lang="ru-RU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597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Classtime для організації контрольного оцінювання знань учнів</vt:lpstr>
      <vt:lpstr>Classtime </vt:lpstr>
      <vt:lpstr>Які пристрої та браузери підтримуються?</vt:lpstr>
      <vt:lpstr>Classtime-план: Базовий (безкоштовний) або Преміум </vt:lpstr>
      <vt:lpstr>Головна сторінка</vt:lpstr>
      <vt:lpstr>Аутентифікація</vt:lpstr>
      <vt:lpstr>Способи Аутентифікації користувача:</vt:lpstr>
      <vt:lpstr>Алгоритм  роботи с сервісом</vt:lpstr>
      <vt:lpstr>Аккаунт Classtime </vt:lpstr>
      <vt:lpstr>Нова група питань</vt:lpstr>
      <vt:lpstr>Нове питання</vt:lpstr>
      <vt:lpstr>Фосмування питань</vt:lpstr>
      <vt:lpstr> ТИПИ ПИТАНЬ:</vt:lpstr>
      <vt:lpstr>Створивши питання можна:</vt:lpstr>
      <vt:lpstr>Нова сесія</vt:lpstr>
      <vt:lpstr>Нова сесія</vt:lpstr>
      <vt:lpstr>Робота з сесією</vt:lpstr>
      <vt:lpstr>Робота з Класами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62</cp:revision>
  <dcterms:created xsi:type="dcterms:W3CDTF">2014-11-21T11:00:06Z</dcterms:created>
  <dcterms:modified xsi:type="dcterms:W3CDTF">2023-01-27T20:55:43Z</dcterms:modified>
</cp:coreProperties>
</file>