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63" r:id="rId4"/>
    <p:sldId id="264" r:id="rId5"/>
    <p:sldId id="265" r:id="rId6"/>
    <p:sldId id="266" r:id="rId7"/>
    <p:sldId id="285" r:id="rId8"/>
    <p:sldId id="286" r:id="rId9"/>
    <p:sldId id="287" r:id="rId10"/>
    <p:sldId id="276" r:id="rId11"/>
    <p:sldId id="282" r:id="rId12"/>
    <p:sldId id="269" r:id="rId13"/>
    <p:sldId id="283" r:id="rId14"/>
    <p:sldId id="288" r:id="rId15"/>
    <p:sldId id="271" r:id="rId16"/>
    <p:sldId id="272" r:id="rId17"/>
    <p:sldId id="278" r:id="rId18"/>
    <p:sldId id="273" r:id="rId19"/>
    <p:sldId id="274" r:id="rId20"/>
    <p:sldId id="280" r:id="rId21"/>
    <p:sldId id="289" r:id="rId22"/>
    <p:sldId id="284" r:id="rId2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ісь Світлана" initials="КС" lastIdx="2" clrIdx="0">
    <p:extLst>
      <p:ext uri="{19B8F6BF-5375-455C-9EA6-DF929625EA0E}">
        <p15:presenceInfo xmlns:p15="http://schemas.microsoft.com/office/powerpoint/2012/main" xmlns="" userId="S::Kis_Svitlana6@nmc.ptu.org.ua::4a4abc1e-4400-42fe-aa54-66444297ff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3" d="100"/>
          <a:sy n="103" d="100"/>
        </p:scale>
        <p:origin x="-120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1968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49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48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4" r:id="rId4"/>
    <p:sldLayoutId id="2147483675" r:id="rId5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ordwall.net/uk/resource/38941395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1760" y="5967531"/>
            <a:ext cx="673224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uk-UA" altLang="ko-KR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Заступник директора з НВР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uk-UA" altLang="ko-KR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Державного навчального закладу «Регіональний центр професійної освіти інноваційних технологій будівництва та промисловості»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ko-KR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Світлана КІСЬ</a:t>
            </a:r>
            <a:endParaRPr kumimoji="0" lang="uk-UA" altLang="ko-K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81745" y="4293096"/>
            <a:ext cx="906225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uk-UA" altLang="ko-KR" sz="3600" b="1" dirty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Цифровий кейс викладача інформатики, як сучасна інновація освітнього процесу в умовах дистанційного навчання </a:t>
            </a:r>
            <a:endParaRPr lang="en-US" altLang="ko-KR" sz="3600" b="1" dirty="0">
              <a:solidFill>
                <a:srgbClr val="7030A0"/>
              </a:solidFill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F15F9F0-2494-EE2F-63A4-4FBBADBD9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43552"/>
            <a:ext cx="1080119" cy="9745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F85C70-12AB-4C7F-C9E8-7C10ECF15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16778"/>
            <a:ext cx="6876256" cy="1069514"/>
          </a:xfrm>
        </p:spPr>
        <p:txBody>
          <a:bodyPr>
            <a:normAutofit fontScale="90000"/>
          </a:bodyPr>
          <a:lstStyle/>
          <a:p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en-US" dirty="0"/>
              <a:t>Telegram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x-none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552B16F-61EC-A8DF-8C96-91066F188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2" y="643695"/>
            <a:ext cx="2480752" cy="44313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42439B0-8148-15AF-C01B-D37FF3D1BC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70" y="2060848"/>
            <a:ext cx="2318591" cy="443134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C9DA8A5-9FF6-2783-2355-AF748993644E}"/>
              </a:ext>
            </a:extLst>
          </p:cNvPr>
          <p:cNvSpPr/>
          <p:nvPr/>
        </p:nvSpPr>
        <p:spPr>
          <a:xfrm>
            <a:off x="4807861" y="1384230"/>
            <a:ext cx="4228635" cy="40609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 онлайн з користувачами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всьому світу, зокрема підтримуються аудіо- та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відеодзвінки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високою якістю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звуку.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Пересилання та отримування файлів різних форматів (фото, аудіо, відео) об’ємом до 1,5 ГБ.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Створення групових чатів.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Адміністратор може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модерувати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повідомлення та застосовувати обмеження до учасників.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Записування та надсилання звукових  повідомлень.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Створення каналів для перегляду.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Використання хмарного сховища         даних від сервісу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1611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AE9D90-F9E6-7D87-AFB1-C2AC5B872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УРОКУ ДЛЯ УЧНЯ</a:t>
            </a:r>
            <a:b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використанням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сервісів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GOOGLE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№1</a:t>
            </a:r>
            <a:r>
              <a:rPr lang="ru-RU" dirty="0"/>
              <a:t>                                        </a:t>
            </a:r>
            <a:br>
              <a:rPr lang="ru-RU" dirty="0"/>
            </a:br>
            <a:r>
              <a:rPr lang="ru-RU" dirty="0"/>
              <a:t>                                      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№24</a:t>
            </a:r>
            <a:r>
              <a:rPr lang="ru-RU" dirty="0"/>
              <a:t>             </a:t>
            </a:r>
            <a:endParaRPr lang="x-none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172FD40-BE6A-A7B0-E33A-DA7C6A317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2043632"/>
            <a:ext cx="4644008" cy="48143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CE9D344-15A9-E3A8-2AF2-22976A1DE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65" y="1484784"/>
            <a:ext cx="4824536" cy="566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25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EC0D09-6D62-83CF-62F9-285E95C8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144" y="0"/>
            <a:ext cx="3275856" cy="1069514"/>
          </a:xfrm>
        </p:spPr>
        <p:txBody>
          <a:bodyPr/>
          <a:lstStyle/>
          <a:p>
            <a:r>
              <a:rPr lang="ru-RU" dirty="0"/>
              <a:t>Диск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FCFEA7B-B085-BEAD-4A42-319D48C22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DCC6508-A20B-C05E-BE45-14BA0C4EABF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542334" y="-29209"/>
            <a:ext cx="3467046" cy="42450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5F425C6-B412-02D6-1C0F-134B216E3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3985949"/>
            <a:ext cx="6407451" cy="28592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7B74871-1F85-B070-836E-819EDDB51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123" y="-29209"/>
            <a:ext cx="1444877" cy="12924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29B102D-F93B-DD59-F34A-04428BE42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649" y="1292464"/>
            <a:ext cx="4359572" cy="273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18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9C96D8-BB06-9DE5-DE90-6EDEA4898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           </a:t>
            </a:r>
            <a:r>
              <a:rPr lang="ru-RU" dirty="0"/>
              <a:t/>
            </a:r>
            <a:br>
              <a:rPr lang="ru-RU" dirty="0"/>
            </a:b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28DF053-90CD-4362-0E92-0025C15FC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2" y="1415825"/>
            <a:ext cx="4114800" cy="460648"/>
          </a:xfrm>
        </p:spPr>
        <p:txBody>
          <a:bodyPr/>
          <a:lstStyle/>
          <a:p>
            <a:pPr algn="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ПАЗЛИ</a:t>
            </a:r>
            <a:endParaRPr lang="x-none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11">
            <a:extLst>
              <a:ext uri="{FF2B5EF4-FFF2-40B4-BE49-F238E27FC236}">
                <a16:creationId xmlns:a16="http://schemas.microsoft.com/office/drawing/2014/main" xmlns="" id="{3DE430AB-C9DA-0CE4-5A68-2093AA42C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" y="1128958"/>
            <a:ext cx="1153361" cy="7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9A83B9E-469E-7D2B-74C1-37480FF5A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85" y="75811"/>
            <a:ext cx="6752708" cy="10668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D848CB9-87D3-E7FA-06CB-5C476C9A4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28" y="1988840"/>
            <a:ext cx="5951492" cy="31051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38BF6EF-73B4-EFE2-423D-5C75B1187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3652155"/>
            <a:ext cx="6157494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31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C7209F3-1896-2DD3-6F9C-CD166A6BE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ІНТЕРАКТИВНІ ВПРАВИ</a:t>
            </a:r>
            <a:endParaRPr lang="x-none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9673EED-1B5F-4E2B-CCA8-66B927FD6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AFAA94B-ED02-2F68-E130-29FD3416C91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22718" y="1078380"/>
            <a:ext cx="9121282" cy="5762841"/>
          </a:xfrm>
        </p:spPr>
      </p:pic>
    </p:spTree>
    <p:extLst>
      <p:ext uri="{BB962C8B-B14F-4D97-AF65-F5344CB8AC3E}">
        <p14:creationId xmlns:p14="http://schemas.microsoft.com/office/powerpoint/2010/main" val="2309150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D9072875-0FE8-F700-E01A-C29257F33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ІНТЕРАКТИВНІ ВПРАВИ</a:t>
            </a:r>
            <a:endParaRPr lang="x-none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5B76614-5D68-1DC3-7431-A5D3174A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4840" y="1138200"/>
            <a:ext cx="6901656" cy="922649"/>
          </a:xfrm>
        </p:spPr>
        <p:txBody>
          <a:bodyPr/>
          <a:lstStyle/>
          <a:p>
            <a:r>
              <a:rPr lang="ru-RU" dirty="0"/>
              <a:t>- онлайн </a:t>
            </a:r>
            <a:r>
              <a:rPr lang="ru-RU" dirty="0" err="1"/>
              <a:t>сервіс</a:t>
            </a:r>
            <a:r>
              <a:rPr lang="ru-RU" dirty="0"/>
              <a:t> для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інтерактивних</a:t>
            </a:r>
            <a:r>
              <a:rPr lang="ru-RU" dirty="0"/>
              <a:t> </a:t>
            </a:r>
            <a:r>
              <a:rPr lang="ru-RU" dirty="0" err="1"/>
              <a:t>завдань</a:t>
            </a:r>
            <a:r>
              <a:rPr lang="ru-RU" dirty="0"/>
              <a:t>.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створювати</a:t>
            </a:r>
            <a:r>
              <a:rPr lang="ru-RU" dirty="0"/>
              <a:t> тести, </a:t>
            </a:r>
            <a:r>
              <a:rPr lang="ru-RU" dirty="0" err="1"/>
              <a:t>опитування</a:t>
            </a:r>
            <a:r>
              <a:rPr lang="ru-RU" dirty="0"/>
              <a:t>, </a:t>
            </a:r>
            <a:r>
              <a:rPr lang="ru-RU" dirty="0" err="1"/>
              <a:t>вікторини</a:t>
            </a:r>
            <a:r>
              <a:rPr lang="ru-RU" dirty="0"/>
              <a:t>.</a:t>
            </a:r>
            <a:endParaRPr lang="x-none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2F9AB6A2-8E0B-EFE9-E0E1-B9C9A1A2669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26925" y="2168860"/>
            <a:ext cx="6551959" cy="1645651"/>
          </a:xfrm>
          <a:prstGeom prst="rect">
            <a:avLst/>
          </a:prstGeom>
        </p:spPr>
      </p:pic>
      <p:pic>
        <p:nvPicPr>
          <p:cNvPr id="1026" name="Picture 2" descr="Что такое Kahoot! и почему его стоит попробовать при организации  дистанционного обучения">
            <a:extLst>
              <a:ext uri="{FF2B5EF4-FFF2-40B4-BE49-F238E27FC236}">
                <a16:creationId xmlns:a16="http://schemas.microsoft.com/office/drawing/2014/main" xmlns="" id="{E61CE47A-06B9-6123-8EE0-F32329958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5" y="1060221"/>
            <a:ext cx="1979712" cy="110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6B45648-882E-2B68-EA2F-8C2A3AEC5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866419"/>
            <a:ext cx="4320480" cy="19378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F9D899F-1482-C9F2-1D43-E07340F55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496" y="3929013"/>
            <a:ext cx="4572000" cy="274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28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F29CFE-FBA8-3CEF-450C-FF2A0CC7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ІНТЕРАКТИВНІ ВПРАВИ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02FD1AF-8DB7-C2B3-FD7E-84155D57D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86292"/>
            <a:ext cx="8229600" cy="623207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WORDWALL</a:t>
            </a:r>
            <a:endParaRPr lang="x-none" dirty="0">
              <a:solidFill>
                <a:srgbClr val="7030A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DD13973F-8C1A-8DDE-228C-2BDDF7A2BB6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2492004" y="3488385"/>
            <a:ext cx="4182218" cy="1176630"/>
          </a:xfrm>
        </p:spPr>
      </p:pic>
      <p:pic>
        <p:nvPicPr>
          <p:cNvPr id="7" name="Объект 4">
            <a:extLst>
              <a:ext uri="{FF2B5EF4-FFF2-40B4-BE49-F238E27FC236}">
                <a16:creationId xmlns:a16="http://schemas.microsoft.com/office/drawing/2014/main" xmlns="" id="{A8EB8F49-572C-6B0F-788B-A8BF7B9D8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7504" y="1529479"/>
            <a:ext cx="4008511" cy="236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65BEDEA-ADF2-4A6B-ED0F-6BC5EE5B6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79" y="3897053"/>
            <a:ext cx="5652756" cy="25967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4F3913C-9ACF-D5C7-1246-1DDD4C375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1" y="1086292"/>
            <a:ext cx="4980113" cy="27067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BA1A635-DB3C-354E-ED33-6C8712DD6E43}"/>
              </a:ext>
            </a:extLst>
          </p:cNvPr>
          <p:cNvSpPr txBox="1"/>
          <p:nvPr/>
        </p:nvSpPr>
        <p:spPr>
          <a:xfrm>
            <a:off x="4403963" y="3897052"/>
            <a:ext cx="4681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https://wordwall.net/uk/resource/38941395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25773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0DEE11-6FE8-9375-06C2-DD4802C6A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Презентації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A57366F-29BF-06B1-7BB1-55B527299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802F2170-6898-C3D4-685E-3BA072B46CD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457200" y="836712"/>
            <a:ext cx="4355976" cy="24502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34E2836-8C9D-1962-92E8-37C0CEF76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176" y="551187"/>
            <a:ext cx="4245625" cy="25691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9193EBC-B9CD-874F-62A9-7B2308434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204" y="2638495"/>
            <a:ext cx="3960440" cy="29703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C26AE58-5389-6590-AB64-D17106F75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313520"/>
            <a:ext cx="4704398" cy="316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80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924A7C-16BD-3F9B-00B3-0D5FE52B0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Електронний конспект</a:t>
            </a:r>
            <a:endParaRPr lang="x-none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B7B1865-7D18-9FF4-21DF-72E470DF0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796" y="4147661"/>
            <a:ext cx="5004048" cy="25045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11535CD-A5A5-6502-25F5-B17211842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756480"/>
            <a:ext cx="5762615" cy="3392600"/>
          </a:xfrm>
          <a:prstGeom prst="rect">
            <a:avLst/>
          </a:prstGeo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xmlns="" id="{74CBB438-825C-6A54-79BA-541924980E2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4"/>
          <a:stretch>
            <a:fillRect/>
          </a:stretch>
        </p:blipFill>
        <p:spPr>
          <a:xfrm>
            <a:off x="934215" y="1820923"/>
            <a:ext cx="3194581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10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00B033A-5A08-3E00-E994-F86963D67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0"/>
            <a:ext cx="2724150" cy="16764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642B317-342C-4587-F9CA-BD4D3CCC3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1988840"/>
            <a:ext cx="6563072" cy="460648"/>
          </a:xfrm>
        </p:spPr>
        <p:txBody>
          <a:bodyPr/>
          <a:lstStyle/>
          <a:p>
            <a:endParaRPr lang="x-none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A9BD7E0-B41A-CA63-F570-C7922924E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0"/>
            <a:ext cx="4139951" cy="52292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13E52E8-0759-908B-6820-D5DBD7D93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513" y="1676400"/>
            <a:ext cx="3680998" cy="457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16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BE99AE-5B2A-1C98-153E-FA3CBF68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Цифровий</a:t>
            </a:r>
            <a:r>
              <a:rPr lang="x-none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кейс</a:t>
            </a:r>
            <a:r>
              <a:rPr lang="x-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02090B3-EA1A-2ABB-3019-EC4A17194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86292"/>
            <a:ext cx="8507288" cy="1622628"/>
          </a:xfrm>
        </p:spPr>
        <p:txBody>
          <a:bodyPr/>
          <a:lstStyle/>
          <a:p>
            <a:endParaRPr lang="uk-UA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uk-UA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Кейс-технологія - </a:t>
            </a:r>
            <a:r>
              <a:rPr lang="uk-U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 інтерактивна технологія для короткострокового     </a:t>
            </a:r>
          </a:p>
          <a:p>
            <a:pPr algn="just"/>
            <a:r>
              <a:rPr lang="uk-U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навчання ( урок) на основі аналізування реальної  ситуації, яка спрямована не тільки на засвоєння знань, а й  на формування нових якостей і вмінь.</a:t>
            </a:r>
            <a:endParaRPr lang="uk-UA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7EAADA5-06D1-81A6-E681-241475F4CDB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0" y="2708920"/>
            <a:ext cx="9144000" cy="3168351"/>
          </a:xfrm>
        </p:spPr>
        <p:txBody>
          <a:bodyPr/>
          <a:lstStyle/>
          <a:p>
            <a:pPr algn="just" eaLnBrk="1" hangingPunct="1"/>
            <a:r>
              <a:rPr lang="uk-UA" altLang="x-none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 метод </a:t>
            </a:r>
            <a:r>
              <a:rPr lang="uk-UA" altLang="x-non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групою, методів і прийомів навчання, заснованих на вирішенні конкретних проблем, завдань</a:t>
            </a:r>
            <a:r>
              <a:rPr lang="uk-UA" alt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altLang="x-non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uk-UA" altLang="x-none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Кейс-метод навчання </a:t>
            </a:r>
            <a:r>
              <a:rPr lang="uk-UA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altLang="x-none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навчання дією. </a:t>
            </a:r>
            <a:endParaRPr lang="en-US" altLang="x-none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428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D84636-A2BB-F0D9-6002-DF2F07CCD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ВИСНОВОК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29A41B9-1D4D-A936-34D8-B930FDE4809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74848" y="1628800"/>
            <a:ext cx="8517632" cy="4248472"/>
          </a:xfrm>
        </p:spPr>
        <p:txBody>
          <a:bodyPr/>
          <a:lstStyle/>
          <a:p>
            <a:pPr algn="just">
              <a:spcBef>
                <a:spcPts val="0"/>
              </a:spcBef>
            </a:pPr>
            <a:r>
              <a:rPr lang="uk-UA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Безумовно, у дистанційному навчанні поняття уроку відрізняється від його традиційного трактування </a:t>
            </a:r>
          </a:p>
          <a:p>
            <a:pPr algn="just">
              <a:spcBef>
                <a:spcPts val="0"/>
              </a:spcBef>
            </a:pPr>
            <a:r>
              <a:rPr lang="uk-UA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 бачення. Проте, перевірена досвідом система </a:t>
            </a:r>
          </a:p>
          <a:p>
            <a:pPr algn="just">
              <a:spcBef>
                <a:spcPts val="0"/>
              </a:spcBef>
            </a:pPr>
            <a:r>
              <a:rPr lang="uk-UA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 навчальних занять у формі уроків має у </a:t>
            </a:r>
          </a:p>
          <a:p>
            <a:pPr algn="just">
              <a:spcBef>
                <a:spcPts val="0"/>
              </a:spcBef>
            </a:pPr>
            <a:r>
              <a:rPr lang="uk-UA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розпорядженні  величезну  кількість  розробок  та </a:t>
            </a:r>
          </a:p>
          <a:p>
            <a:pPr algn="just">
              <a:spcBef>
                <a:spcPts val="0"/>
              </a:spcBef>
            </a:pPr>
            <a:r>
              <a:rPr lang="uk-UA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 ідей, які необхідно враховувати при </a:t>
            </a:r>
          </a:p>
          <a:p>
            <a:pPr algn="just">
              <a:spcBef>
                <a:spcPts val="0"/>
              </a:spcBef>
            </a:pPr>
            <a:r>
              <a:rPr lang="uk-UA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підготовці навчальних ресурсів для дистанційного </a:t>
            </a:r>
          </a:p>
          <a:p>
            <a:pPr algn="just">
              <a:spcBef>
                <a:spcPts val="0"/>
              </a:spcBef>
            </a:pPr>
            <a:r>
              <a:rPr lang="uk-UA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23119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93F1A5-6983-00DB-B385-05D9D0D52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320480"/>
          </a:xfrm>
        </p:spPr>
        <p:txBody>
          <a:bodyPr/>
          <a:lstStyle/>
          <a:p>
            <a:pPr algn="ctr"/>
            <a:r>
              <a:rPr lang="uk-UA" dirty="0"/>
              <a:t>ДЯКУЮ ЗА УВАГУ!</a:t>
            </a:r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63763EF-F226-353E-33C5-A3CDAA7D1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271" y="0"/>
            <a:ext cx="6723529" cy="674136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39D8B4A-7AA2-3559-D72A-F64EF10DE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709" y="1990219"/>
            <a:ext cx="3194581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65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r>
              <a:rPr lang="uk-UA" altLang="x-none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 метод -</a:t>
            </a:r>
            <a:endParaRPr lang="ko-KR" alt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763688" y="1069514"/>
            <a:ext cx="7380312" cy="4923175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altLang="x-none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Вчить </a:t>
            </a:r>
            <a:r>
              <a:rPr lang="ru-RU" altLang="x-none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шукати</a:t>
            </a:r>
            <a:r>
              <a:rPr lang="ru-RU" altLang="x-none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altLang="x-none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обробляти додаткову інформацію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altLang="x-none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Проводити</a:t>
            </a:r>
            <a:r>
              <a:rPr lang="uk-UA" altLang="x-none" sz="2800" dirty="0"/>
              <a:t> </a:t>
            </a:r>
            <a:r>
              <a:rPr lang="uk-UA" altLang="x-none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altLang="x-none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 діяти в певний час та з певною інформацією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altLang="x-none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Командна робота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altLang="x-none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презентацій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altLang="x-none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Публічний виступ</a:t>
            </a:r>
          </a:p>
          <a:p>
            <a:r>
              <a:rPr lang="uk-UA" altLang="x-none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7DE231-980B-91A8-C7C2-A1172129D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836" y="3429000"/>
            <a:ext cx="3600400" cy="224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80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E2A594-744A-C534-54F2-60E2AFFC7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проведення уроку Інформатики кейс-метод включає в собі:</a:t>
            </a:r>
            <a:endParaRPr lang="x-none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119230A-CC63-4588-FFDF-A978900190C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619672" y="1069514"/>
            <a:ext cx="7416824" cy="4923175"/>
          </a:xfrm>
        </p:spPr>
        <p:txBody>
          <a:bodyPr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sz="2000" dirty="0">
                <a:solidFill>
                  <a:srgbClr val="2727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запропонованої ситуації (кейса)</a:t>
            </a:r>
            <a:r>
              <a:rPr lang="en-US" sz="2000" dirty="0">
                <a:solidFill>
                  <a:srgbClr val="2727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>
              <a:solidFill>
                <a:srgbClr val="27272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rgbClr val="2727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000" dirty="0">
                <a:solidFill>
                  <a:srgbClr val="2727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теми та мети  уроку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2727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uk-UA" sz="2000" dirty="0">
                <a:solidFill>
                  <a:srgbClr val="2727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Збір та аналіз інформації, якої не вистачає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rgbClr val="2727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uk-UA" sz="2000" b="1" dirty="0">
                <a:solidFill>
                  <a:srgbClr val="2727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презентація, електронний підручник, інтернет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ресурси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rgbClr val="2727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Обговорення можливих варіантів  вирішення проблеми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rgbClr val="2727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урок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rgbClr val="2727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Знайдення спільного рішення або найдоцільнішого варіанту 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rgbClr val="2727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відповіді на проблемне питання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rgbClr val="2727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результат (засвоєння знань, формування умінь)</a:t>
            </a:r>
            <a:endParaRPr lang="x-none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503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r>
              <a:rPr lang="uk-UA" altLang="ko-KR" dirty="0"/>
              <a:t/>
            </a:r>
            <a:br>
              <a:rPr lang="uk-UA" altLang="ko-KR" dirty="0"/>
            </a:br>
            <a:r>
              <a:rPr lang="uk-UA" altLang="x-none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Кейсом</a:t>
            </a:r>
            <a:r>
              <a:rPr lang="uk-UA" altLang="x-none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також називають </a:t>
            </a:r>
            <a:br>
              <a:rPr lang="uk-UA" altLang="x-none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ko-KR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89756" y="1086292"/>
            <a:ext cx="8874732" cy="4790980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</a:pPr>
            <a:r>
              <a:rPr lang="uk-UA" altLang="x-none" sz="4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спеціальний набір навчальних      </a:t>
            </a:r>
          </a:p>
          <a:p>
            <a:pPr algn="ctr" eaLnBrk="1" hangingPunct="1">
              <a:spcBef>
                <a:spcPts val="0"/>
              </a:spcBef>
            </a:pPr>
            <a:r>
              <a:rPr lang="uk-UA" altLang="x-none" sz="4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матеріалів, запропонованих учню </a:t>
            </a:r>
          </a:p>
          <a:p>
            <a:pPr algn="ctr">
              <a:spcBef>
                <a:spcPts val="0"/>
              </a:spcBef>
            </a:pPr>
            <a:r>
              <a:rPr lang="uk-UA" altLang="x-none" sz="4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 вивчення, </a:t>
            </a:r>
            <a:r>
              <a:rPr lang="uk-UA" sz="44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згрупованих за </a:t>
            </a:r>
          </a:p>
          <a:p>
            <a:pPr algn="ctr">
              <a:spcBef>
                <a:spcPts val="0"/>
              </a:spcBef>
            </a:pPr>
            <a:r>
              <a:rPr lang="uk-UA" sz="44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темами й збережених в одному </a:t>
            </a:r>
          </a:p>
          <a:p>
            <a:pPr algn="ctr">
              <a:spcBef>
                <a:spcPts val="0"/>
              </a:spcBef>
            </a:pPr>
            <a:r>
              <a:rPr lang="uk-UA" sz="44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місці, у «хмарі</a:t>
            </a:r>
            <a:r>
              <a:rPr lang="uk-UA" sz="40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на </a:t>
            </a:r>
            <a:r>
              <a:rPr lang="uk-UA" sz="40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Google</a:t>
            </a:r>
            <a:r>
              <a:rPr lang="uk-UA" sz="40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Диску.</a:t>
            </a:r>
            <a:endParaRPr lang="x-none" sz="4000" i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1" hangingPunct="1"/>
            <a:endParaRPr lang="uk-UA" alt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C1CCC4D-4009-33AC-12A1-F0D8D056F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190" y="4653136"/>
            <a:ext cx="3186131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94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22D421F-F753-C45F-EC13-6F45D3AE3804}"/>
              </a:ext>
            </a:extLst>
          </p:cNvPr>
          <p:cNvSpPr txBox="1"/>
          <p:nvPr/>
        </p:nvSpPr>
        <p:spPr>
          <a:xfrm>
            <a:off x="467545" y="5517232"/>
            <a:ext cx="84400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професійній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78ABE52-0E95-4C26-F6BA-D53511C28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2" y="-8723"/>
            <a:ext cx="9040898" cy="50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91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80402A0-1167-36C3-4C12-54B62DC37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760" y="36715"/>
            <a:ext cx="1440160" cy="12943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CCB981-0A66-5963-2437-73B0BFD5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115" y="149931"/>
            <a:ext cx="1800199" cy="1143000"/>
          </a:xfrm>
        </p:spPr>
        <p:txBody>
          <a:bodyPr/>
          <a:lstStyle/>
          <a:p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</a:t>
            </a:r>
            <a:endParaRPr lang="x-none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BC9244D-515A-1C64-659C-4806C39234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5"/>
            <a:ext cx="6016668" cy="33843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0A1ACB7-BFFA-DE57-FC08-23836B8F3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1556792"/>
            <a:ext cx="6552728" cy="31323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3A6F3B8-8DA0-804C-5106-9E3F96BD2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08716"/>
            <a:ext cx="2796842" cy="34289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8FA725A-C93B-ACDA-D3A9-A5FA8AD1D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7784" y="3960755"/>
            <a:ext cx="6408712" cy="286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10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578CABD-EAD3-B67E-A5C5-FD7844944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778"/>
            <a:ext cx="1794520" cy="10271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6194F3-2F5C-199F-D235-464A5989B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                   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BC8A604-5ED5-B291-0887-C78EBB1FC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4520" y="16778"/>
            <a:ext cx="5801816" cy="102716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 дистанційного навчання, яка допомагає структурувати дидактичний матеріал в єдиний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 процес.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F3F8D9A-DDB5-96E8-6B10-CD85EECC9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68760"/>
            <a:ext cx="5904656" cy="26233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E940A7B-9185-C3CB-AEAE-262F30191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3854615"/>
            <a:ext cx="4835329" cy="29523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A909716-FD33-B4AF-0FA8-FE485BAE69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22" y="3573016"/>
            <a:ext cx="1882994" cy="32963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FD8FE43-178D-A3F9-2384-F94B918665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445" y="1062199"/>
            <a:ext cx="1794520" cy="310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56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F106B96-2CE5-6681-3366-A562DEE1C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" name="Объект 1">
            <a:extLst>
              <a:ext uri="{FF2B5EF4-FFF2-40B4-BE49-F238E27FC236}">
                <a16:creationId xmlns:a16="http://schemas.microsoft.com/office/drawing/2014/main" xmlns="" id="{2EDD59E3-5EA7-EFBD-7398-B81D14E4892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4392081" y="3667676"/>
            <a:ext cx="4772811" cy="3190324"/>
          </a:xfrm>
          <a:prstGeom prst="rect">
            <a:avLst/>
          </a:prstGeom>
        </p:spPr>
      </p:pic>
      <p:pic>
        <p:nvPicPr>
          <p:cNvPr id="2050" name="Picture 2" descr="Zoom - One Platform to Connect – Додатки в Google Play">
            <a:extLst>
              <a:ext uri="{FF2B5EF4-FFF2-40B4-BE49-F238E27FC236}">
                <a16:creationId xmlns:a16="http://schemas.microsoft.com/office/drawing/2014/main" xmlns="" id="{01866AF9-A756-EC67-D3D9-6A5366727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4" y="0"/>
            <a:ext cx="1080322" cy="108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4AFC8D-2386-2840-1D75-AFDEA799F48C}"/>
              </a:ext>
            </a:extLst>
          </p:cNvPr>
          <p:cNvSpPr txBox="1"/>
          <p:nvPr/>
        </p:nvSpPr>
        <p:spPr>
          <a:xfrm>
            <a:off x="1403648" y="124662"/>
            <a:ext cx="55446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Сервіс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онлайн-занять та веб-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семінарів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вебінарів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x-none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E1C5464-7C75-A0C1-36D0-94D27CE5D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4" y="1227193"/>
            <a:ext cx="5544617" cy="29938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9BABE8D-3750-F443-0131-561B64D09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574" y="1091087"/>
            <a:ext cx="3465962" cy="22035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E8B5D8C-A6DF-879A-005C-5844B4AA7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5" y="4393006"/>
            <a:ext cx="4355976" cy="251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81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1797</TotalTime>
  <Words>427</Words>
  <Application>Microsoft Office PowerPoint</Application>
  <PresentationFormat>Экран (4:3)</PresentationFormat>
  <Paragraphs>75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Office Theme</vt:lpstr>
      <vt:lpstr>Custom Design</vt:lpstr>
      <vt:lpstr>Презентация PowerPoint</vt:lpstr>
      <vt:lpstr>Цифровий кейс </vt:lpstr>
      <vt:lpstr> Кейс метод -</vt:lpstr>
      <vt:lpstr>Під час проведення уроку Інформатики кейс-метод включає в собі:</vt:lpstr>
      <vt:lpstr>  Кейсом також називають  </vt:lpstr>
      <vt:lpstr>Презентация PowerPoint</vt:lpstr>
      <vt:lpstr>Диск</vt:lpstr>
      <vt:lpstr>                    </vt:lpstr>
      <vt:lpstr>Презентация PowerPoint</vt:lpstr>
      <vt:lpstr>  Telegram   </vt:lpstr>
      <vt:lpstr>  КАРТА УРОКУ ДЛЯ УЧНЯ з використанням сервісів GOOGLE  Урок №1                                                                                       Урок №24             </vt:lpstr>
      <vt:lpstr>Диск</vt:lpstr>
      <vt:lpstr>             </vt:lpstr>
      <vt:lpstr>ІНТЕРАКТИВНІ ВПРАВИ</vt:lpstr>
      <vt:lpstr>ІНТЕРАКТИВНІ ВПРАВИ</vt:lpstr>
      <vt:lpstr>ІНТЕРАКТИВНІ ВПРАВИ</vt:lpstr>
      <vt:lpstr>Презентації</vt:lpstr>
      <vt:lpstr>Електронний конспект</vt:lpstr>
      <vt:lpstr>Презентация PowerPoint</vt:lpstr>
      <vt:lpstr>ВИСНОВОК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_Заместитель по УПР</cp:lastModifiedBy>
  <cp:revision>61</cp:revision>
  <dcterms:created xsi:type="dcterms:W3CDTF">2014-04-01T16:35:38Z</dcterms:created>
  <dcterms:modified xsi:type="dcterms:W3CDTF">2022-12-05T09:28:27Z</dcterms:modified>
</cp:coreProperties>
</file>