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8" r:id="rId3"/>
    <p:sldId id="259" r:id="rId4"/>
    <p:sldId id="260" r:id="rId5"/>
    <p:sldId id="271" r:id="rId6"/>
    <p:sldId id="269" r:id="rId7"/>
    <p:sldId id="272" r:id="rId8"/>
    <p:sldId id="273" r:id="rId9"/>
    <p:sldId id="274" r:id="rId10"/>
    <p:sldId id="265" r:id="rId11"/>
    <p:sldId id="275" r:id="rId12"/>
    <p:sldId id="262" r:id="rId13"/>
    <p:sldId id="283" r:id="rId14"/>
    <p:sldId id="284" r:id="rId15"/>
    <p:sldId id="285" r:id="rId16"/>
    <p:sldId id="263" r:id="rId17"/>
    <p:sldId id="276" r:id="rId18"/>
    <p:sldId id="264" r:id="rId19"/>
    <p:sldId id="270" r:id="rId20"/>
    <p:sldId id="278" r:id="rId21"/>
    <p:sldId id="279" r:id="rId22"/>
    <p:sldId id="280" r:id="rId23"/>
    <p:sldId id="281" r:id="rId24"/>
    <p:sldId id="282" r:id="rId25"/>
    <p:sldId id="277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657"/>
    <a:srgbClr val="002774"/>
    <a:srgbClr val="01456F"/>
    <a:srgbClr val="014B79"/>
    <a:srgbClr val="3F3F3F"/>
    <a:srgbClr val="014067"/>
    <a:srgbClr val="014E7D"/>
    <a:srgbClr val="0937C9"/>
    <a:srgbClr val="929A4A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74" autoAdjust="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33DA82-3F88-44B8-BD04-AA40EEE84FBF}" type="datetime1">
              <a:rPr lang="ru-RU" smtClean="0"/>
              <a:t>05.12.2022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690D7-6006-41CE-9478-6ADEF6469083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187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788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09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197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68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88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1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422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95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59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45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14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84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45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37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615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34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Веб-сайт компании</a:t>
            </a:r>
          </a:p>
        </p:txBody>
      </p:sp>
      <p:sp>
        <p:nvSpPr>
          <p:cNvPr id="14" name="Форма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5" name="Форма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9" name="Форма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0" name="Форма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 rtl="0"/>
              <a:t>‹№›</a:t>
            </a:fld>
            <a:endParaRPr lang="ru-RU" noProof="0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ru-ru/article/%D0%A0%D0%B5%D0%B4%D0%B0%D0%BA%D1%82%D0%B8%D1%80%D0%BE%D0%B2%D0%B0%D0%BD%D0%B8%D0%B5-%D0%BF%D1%80%D0%B5%D0%B7%D0%B5%D0%BD%D1%82%D0%B0%D1%86%D0%B8%D0%B8-ff353d37-742a-4aa8-8bdd-6b1f488127a2?omkt=ru-RU&amp;ui=ru-RU&amp;rs=ru-RU&amp;ad=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support.office.com/ru-ru/article/%D0%A0%D0%B5%D0%B4%D0%B0%D0%BA%D1%82%D0%B8%D1%80%D0%BE%D0%B2%D0%B0%D0%BD%D0%B8%D0%B5-%D0%BF%D1%80%D0%B5%D0%B7%D0%B5%D0%BD%D1%82%D0%B0%D1%86%D0%B8%D0%B8-ff353d37-742a-4aa8-8bdd-6b1f488127a2?omkt=ru-RU&amp;ui=ru-RU&amp;rs=ru-RU&amp;ad=RU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media/62d7de312ae1e64117cd7376" TargetMode="External"/><Relationship Id="rId2" Type="http://schemas.openxmlformats.org/officeDocument/2006/relationships/hyperlink" Target="https://edpuzzle.com/media/636d29f42e2dfb413db64d5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hyperlink" Target="https://support.office.com/ru-ru/article/%D0%A0%D0%B5%D0%B4%D0%B0%D0%BA%D1%82%D0%B8%D1%80%D0%BE%D0%B2%D0%B0%D0%BD%D0%B8%D0%B5-%D0%BF%D1%80%D0%B5%D0%B7%D0%B5%D0%BD%D1%82%D0%B0%D1%86%D0%B8%D0%B8-ff353d37-742a-4aa8-8bdd-6b1f488127a2?omkt=ru-RU&amp;ui=ru-RU&amp;rs=ru-RU&amp;ad=RU" TargetMode="External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8.jpg"/><Relationship Id="rId10" Type="http://schemas.openxmlformats.org/officeDocument/2006/relationships/image" Target="../media/image49.jpg"/><Relationship Id="rId4" Type="http://schemas.openxmlformats.org/officeDocument/2006/relationships/image" Target="../media/image44.jpg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hyperlink" Target="https://edpuzzle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Місце для зображення 16" title="Изображение здания">
            <a:extLst>
              <a:ext uri="{FF2B5EF4-FFF2-40B4-BE49-F238E27FC236}">
                <a16:creationId xmlns:a16="http://schemas.microsoft.com/office/drawing/2014/main" id="{257F6BCE-75BB-4ECD-BEA5-21C36A9CC0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743" r="20743"/>
          <a:stretch>
            <a:fillRect/>
          </a:stretch>
        </p:blipFill>
        <p:spPr>
          <a:xfrm>
            <a:off x="1718279" y="863767"/>
            <a:ext cx="4428523" cy="5137089"/>
          </a:xfrm>
        </p:spPr>
      </p:pic>
      <p:sp>
        <p:nvSpPr>
          <p:cNvPr id="18" name="Шестиугольник 17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>
            <a:off x="2197768" y="2186609"/>
            <a:ext cx="3469547" cy="2491407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 err="1">
                <a:latin typeface="Arial Black" panose="020B0A04020102020204" pitchFamily="34" charset="0"/>
              </a:rPr>
              <a:t>EDpuzzle</a:t>
            </a:r>
            <a:r>
              <a:rPr lang="en-CA" b="1" dirty="0"/>
              <a:t> 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8729" y="2525068"/>
            <a:ext cx="5299445" cy="1595828"/>
          </a:xfrm>
        </p:spPr>
        <p:txBody>
          <a:bodyPr rtlCol="0">
            <a:noAutofit/>
          </a:bodyPr>
          <a:lstStyle/>
          <a:p>
            <a:pPr algn="ctr"/>
            <a:r>
              <a:rPr lang="uk-UA" sz="3600" dirty="0">
                <a:latin typeface="Century" panose="02040604050505020304" pitchFamily="18" charset="0"/>
              </a:rPr>
              <a:t>Практичний онлайн-сервіс для створення </a:t>
            </a:r>
            <a:r>
              <a:rPr lang="uk-UA" sz="3600" dirty="0" err="1">
                <a:latin typeface="Century" panose="02040604050505020304" pitchFamily="18" charset="0"/>
              </a:rPr>
              <a:t>відеоуроків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7153" y="5945703"/>
            <a:ext cx="5299445" cy="813626"/>
          </a:xfrm>
        </p:spPr>
        <p:txBody>
          <a:bodyPr rtlCol="0"/>
          <a:lstStyle/>
          <a:p>
            <a:pPr>
              <a:spcBef>
                <a:spcPts val="0"/>
              </a:spcBef>
            </a:pPr>
            <a:r>
              <a:rPr lang="uk-UA" sz="1800" b="1" dirty="0">
                <a:solidFill>
                  <a:srgbClr val="002060"/>
                </a:solidFill>
                <a:latin typeface="Century" panose="02040604050505020304" pitchFamily="18" charset="0"/>
                <a:ea typeface="Verdana" panose="020B0604030504040204" pitchFamily="34" charset="0"/>
              </a:rPr>
              <a:t>Олена ДІДЕНКО, методист НМЦ ПТО у Харківській області</a:t>
            </a:r>
            <a:endParaRPr lang="ru-RU" sz="1800" b="1" dirty="0">
              <a:solidFill>
                <a:srgbClr val="002060"/>
              </a:solidFill>
              <a:latin typeface="Century" panose="02040604050505020304" pitchFamily="18" charset="0"/>
              <a:ea typeface="Verdana" panose="020B0604030504040204" pitchFamily="34" charset="0"/>
            </a:endParaRPr>
          </a:p>
          <a:p>
            <a:pPr rtl="0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EC64222-84FA-46C6-B6F1-E29F24E662C1}"/>
              </a:ext>
            </a:extLst>
          </p:cNvPr>
          <p:cNvSpPr txBox="1">
            <a:spLocks/>
          </p:cNvSpPr>
          <p:nvPr/>
        </p:nvSpPr>
        <p:spPr>
          <a:xfrm>
            <a:off x="10028618" y="34827"/>
            <a:ext cx="2163382" cy="8289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09.12.2022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Трехмерная модель 3" descr="Surface Book 2 с диагональю экрана 15 дюймов">
                <a:extLst>
                  <a:ext uri="{FF2B5EF4-FFF2-40B4-BE49-F238E27FC236}">
                    <a16:creationId xmlns:a16="http://schemas.microsoft.com/office/drawing/2014/main" id="{C0EC1C89-DA1A-4574-BB53-8A371A9DAD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592994"/>
                  </p:ext>
                </p:extLst>
              </p:nvPr>
            </p:nvGraphicFramePr>
            <p:xfrm>
              <a:off x="576819" y="3299791"/>
              <a:ext cx="3205657" cy="309540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205657" cy="3095403"/>
                    </a:xfrm>
                    <a:prstGeom prst="rect">
                      <a:avLst/>
                    </a:prstGeom>
                  </am3d:spPr>
                  <am3d:camera>
                    <am3d:pos x="0" y="0" z="686976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16584" d="1000000"/>
                    <am3d:preTrans dx="0" dy="-13212141" dz="-88759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8838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Трехмерная модель 3" descr="Surface Book 2 с диагональю экрана 15 дюймов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0EC1C89-DA1A-4574-BB53-8A371A9DAD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6819" y="3299791"/>
                <a:ext cx="3205657" cy="30954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Місце для зображення 11" title="Горизонт">
            <a:extLst>
              <a:ext uri="{FF2B5EF4-FFF2-40B4-BE49-F238E27FC236}">
                <a16:creationId xmlns:a16="http://schemas.microsoft.com/office/drawing/2014/main" id="{6B070BD8-8610-4F64-A93A-41F46C39E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408" b="9408"/>
          <a:stretch>
            <a:fillRect/>
          </a:stretch>
        </p:blipFill>
        <p:spPr>
          <a:xfrm>
            <a:off x="359229" y="188347"/>
            <a:ext cx="11473542" cy="6204859"/>
          </a:xfr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049" y="405223"/>
            <a:ext cx="8333222" cy="939798"/>
          </a:xfrm>
        </p:spPr>
        <p:txBody>
          <a:bodyPr rtlCol="0">
            <a:normAutofit/>
          </a:bodyPr>
          <a:lstStyle/>
          <a:p>
            <a:pPr algn="ctr" rtl="0"/>
            <a:r>
              <a:rPr lang="uk-UA" dirty="0">
                <a:solidFill>
                  <a:srgbClr val="013657"/>
                </a:solidFill>
                <a:latin typeface="Century" panose="02040604050505020304" pitchFamily="18" charset="0"/>
                <a:cs typeface="Calibri Light" panose="020F0302020204030204" pitchFamily="34" charset="0"/>
              </a:rPr>
              <a:t>Зміст функцій</a:t>
            </a:r>
            <a:endParaRPr lang="ru-RU" dirty="0">
              <a:solidFill>
                <a:srgbClr val="013657"/>
              </a:solidFill>
              <a:latin typeface="Century" panose="020406040505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 descr="E:\З флешки\Пед тижні\2022\9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1135" b="6299"/>
          <a:stretch/>
        </p:blipFill>
        <p:spPr bwMode="auto">
          <a:xfrm>
            <a:off x="1233377" y="1730832"/>
            <a:ext cx="9590567" cy="4276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Місце для зображення 11" title="Горизонт">
            <a:extLst>
              <a:ext uri="{FF2B5EF4-FFF2-40B4-BE49-F238E27FC236}">
                <a16:creationId xmlns:a16="http://schemas.microsoft.com/office/drawing/2014/main" id="{6B070BD8-8610-4F64-A93A-41F46C39E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408" b="9408"/>
          <a:stretch>
            <a:fillRect/>
          </a:stretch>
        </p:blipFill>
        <p:spPr>
          <a:xfrm>
            <a:off x="346319" y="653141"/>
            <a:ext cx="11473542" cy="6204859"/>
          </a:xfr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184" y="145473"/>
            <a:ext cx="7207302" cy="922614"/>
          </a:xfrm>
          <a:noFill/>
        </p:spPr>
        <p:txBody>
          <a:bodyPr rtlCol="0">
            <a:normAutofit fontScale="90000"/>
          </a:bodyPr>
          <a:lstStyle/>
          <a:p>
            <a:pPr algn="ctr"/>
            <a:r>
              <a:rPr lang="uk-UA" sz="4000" dirty="0">
                <a:solidFill>
                  <a:schemeClr val="accent1">
                    <a:lumMod val="90000"/>
                    <a:lumOff val="10000"/>
                  </a:schemeClr>
                </a:solidFill>
                <a:latin typeface="Century" panose="02040604050505020304" pitchFamily="18" charset="0"/>
              </a:rPr>
              <a:t>Додавання здобувачів освіти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  <a:latin typeface="Century" panose="020406040505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7" descr="E:\З флешки\Пед тижні\2022\20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" b="7039"/>
          <a:stretch/>
        </p:blipFill>
        <p:spPr bwMode="auto">
          <a:xfrm>
            <a:off x="413320" y="890142"/>
            <a:ext cx="5757261" cy="4169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E:\З флешки\Пед тижні\2022\21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" b="6779"/>
          <a:stretch/>
        </p:blipFill>
        <p:spPr bwMode="auto">
          <a:xfrm>
            <a:off x="6216010" y="2679405"/>
            <a:ext cx="5522334" cy="3991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9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841" y="-131214"/>
            <a:ext cx="5114075" cy="1147969"/>
          </a:xfrm>
        </p:spPr>
        <p:txBody>
          <a:bodyPr rtlCol="0">
            <a:normAutofit/>
          </a:bodyPr>
          <a:lstStyle/>
          <a:p>
            <a:pPr rtl="0"/>
            <a:r>
              <a:rPr lang="uk-UA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Можливості сервісу</a:t>
            </a:r>
            <a:endParaRPr lang="ru-RU" sz="3600" dirty="0">
              <a:solidFill>
                <a:schemeClr val="accent5">
                  <a:lumMod val="60000"/>
                  <a:lumOff val="4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CFD0302-279C-8A48-9E27-AD5B08D65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80740" y="986881"/>
            <a:ext cx="8587260" cy="5841245"/>
          </a:xfrm>
        </p:spPr>
        <p:txBody>
          <a:bodyPr rtlCol="0"/>
          <a:lstStyle/>
          <a:p>
            <a:r>
              <a:rPr lang="uk-UA" dirty="0">
                <a:latin typeface="Century" panose="02040604050505020304" pitchFamily="18" charset="0"/>
              </a:rPr>
              <a:t>- Заборона пропуску завдань здобувачам освіти - «</a:t>
            </a:r>
            <a:r>
              <a:rPr lang="en-CA" dirty="0">
                <a:latin typeface="Century" panose="02040604050505020304" pitchFamily="18" charset="0"/>
              </a:rPr>
              <a:t>Prevent skipping</a:t>
            </a:r>
            <a:r>
              <a:rPr lang="uk-UA" dirty="0">
                <a:latin typeface="Century" panose="02040604050505020304" pitchFamily="18" charset="0"/>
              </a:rPr>
              <a:t>»;</a:t>
            </a:r>
          </a:p>
          <a:p>
            <a:r>
              <a:rPr lang="uk-UA" dirty="0">
                <a:latin typeface="Century" panose="02040604050505020304" pitchFamily="18" charset="0"/>
              </a:rPr>
              <a:t>- встановлення строків виконання завдань - «</a:t>
            </a:r>
            <a:r>
              <a:rPr lang="en-CA" dirty="0">
                <a:latin typeface="Century" panose="02040604050505020304" pitchFamily="18" charset="0"/>
              </a:rPr>
              <a:t>Due date</a:t>
            </a:r>
            <a:r>
              <a:rPr lang="uk-UA" dirty="0">
                <a:latin typeface="Century" panose="02040604050505020304" pitchFamily="18" charset="0"/>
              </a:rPr>
              <a:t>». </a:t>
            </a:r>
          </a:p>
          <a:p>
            <a:pPr algn="ctr"/>
            <a:r>
              <a:rPr lang="uk-UA" sz="1800" dirty="0">
                <a:latin typeface="Century" panose="02040604050505020304" pitchFamily="18" charset="0"/>
              </a:rPr>
              <a:t>Після встановлення параметрів необхідно відправити - «</a:t>
            </a:r>
            <a:r>
              <a:rPr lang="en-CA" sz="1800" dirty="0">
                <a:latin typeface="Century" panose="02040604050505020304" pitchFamily="18" charset="0"/>
              </a:rPr>
              <a:t>Send</a:t>
            </a:r>
            <a:r>
              <a:rPr lang="uk-UA" sz="1800" dirty="0">
                <a:latin typeface="Century" panose="02040604050505020304" pitchFamily="18" charset="0"/>
              </a:rPr>
              <a:t>».</a:t>
            </a:r>
            <a:endParaRPr lang="ru-RU" sz="1800" dirty="0">
              <a:latin typeface="Century" panose="02040604050505020304" pitchFamily="18" charset="0"/>
            </a:endParaRPr>
          </a:p>
          <a:p>
            <a:pPr algn="ctr"/>
            <a:r>
              <a:rPr lang="uk-UA" dirty="0">
                <a:latin typeface="Century" panose="02040604050505020304" pitchFamily="18" charset="0"/>
              </a:rPr>
              <a:t> </a:t>
            </a:r>
            <a:r>
              <a:rPr lang="ru-RU" u="sng" dirty="0" err="1">
                <a:latin typeface="Century" panose="02040604050505020304" pitchFamily="18" charset="0"/>
              </a:rPr>
              <a:t>Команди</a:t>
            </a:r>
            <a:r>
              <a:rPr lang="ru-RU" u="sng" dirty="0">
                <a:latin typeface="Century" panose="020406040505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uk-UA" dirty="0">
                <a:latin typeface="Century" panose="02040604050505020304" pitchFamily="18" charset="0"/>
              </a:rPr>
              <a:t>задати завдання – «</a:t>
            </a:r>
            <a:r>
              <a:rPr lang="en-CA" dirty="0">
                <a:latin typeface="Century" panose="02040604050505020304" pitchFamily="18" charset="0"/>
              </a:rPr>
              <a:t>Assign</a:t>
            </a:r>
            <a:r>
              <a:rPr lang="uk-UA" dirty="0">
                <a:latin typeface="Century" panose="02040604050505020304" pitchFamily="18" charset="0"/>
              </a:rPr>
              <a:t>». </a:t>
            </a:r>
          </a:p>
          <a:p>
            <a:pPr algn="ctr"/>
            <a:r>
              <a:rPr lang="uk-UA" sz="1800" dirty="0">
                <a:latin typeface="Century" panose="02040604050505020304" pitchFamily="18" charset="0"/>
              </a:rPr>
              <a:t>Натискаємо, обираємо з </a:t>
            </a:r>
            <a:r>
              <a:rPr lang="en-CA" sz="1800" dirty="0">
                <a:latin typeface="Century" panose="02040604050505020304" pitchFamily="18" charset="0"/>
              </a:rPr>
              <a:t>Google Classroom</a:t>
            </a:r>
            <a:r>
              <a:rPr lang="uk-UA" sz="1800" dirty="0">
                <a:latin typeface="Century" panose="02040604050505020304" pitchFamily="18" charset="0"/>
              </a:rPr>
              <a:t> групи, призначаємо дату, термін виконання завдання;</a:t>
            </a:r>
            <a:endParaRPr lang="ru-RU" sz="1800" dirty="0">
              <a:latin typeface="Century" panose="02040604050505020304" pitchFamily="18" charset="0"/>
            </a:endParaRPr>
          </a:p>
          <a:p>
            <a:pPr lvl="0"/>
            <a:r>
              <a:rPr lang="uk-UA" dirty="0">
                <a:latin typeface="Century" panose="02040604050505020304" pitchFamily="18" charset="0"/>
              </a:rPr>
              <a:t>- редагувати – «</a:t>
            </a:r>
            <a:r>
              <a:rPr lang="en-CA" dirty="0">
                <a:latin typeface="Century" panose="02040604050505020304" pitchFamily="18" charset="0"/>
              </a:rPr>
              <a:t>Edit</a:t>
            </a:r>
            <a:r>
              <a:rPr lang="uk-UA" dirty="0">
                <a:latin typeface="Century" panose="02040604050505020304" pitchFamily="18" charset="0"/>
              </a:rPr>
              <a:t>»; </a:t>
            </a:r>
            <a:endParaRPr lang="ru-RU" dirty="0">
              <a:latin typeface="Century" panose="02040604050505020304" pitchFamily="18" charset="0"/>
            </a:endParaRPr>
          </a:p>
          <a:p>
            <a:pPr lvl="0"/>
            <a:r>
              <a:rPr lang="uk-UA" dirty="0">
                <a:latin typeface="Century" panose="02040604050505020304" pitchFamily="18" charset="0"/>
              </a:rPr>
              <a:t>- продублювати – «</a:t>
            </a:r>
            <a:r>
              <a:rPr lang="en-CA" dirty="0">
                <a:latin typeface="Century" panose="02040604050505020304" pitchFamily="18" charset="0"/>
              </a:rPr>
              <a:t>Duplicate</a:t>
            </a:r>
            <a:r>
              <a:rPr lang="uk-UA" dirty="0">
                <a:latin typeface="Century" panose="02040604050505020304" pitchFamily="18" charset="0"/>
              </a:rPr>
              <a:t>»; </a:t>
            </a:r>
            <a:endParaRPr lang="ru-RU" dirty="0">
              <a:latin typeface="Century" panose="02040604050505020304" pitchFamily="18" charset="0"/>
            </a:endParaRPr>
          </a:p>
          <a:p>
            <a:pPr lvl="0"/>
            <a:r>
              <a:rPr lang="uk-UA" dirty="0">
                <a:latin typeface="Century" panose="02040604050505020304" pitchFamily="18" charset="0"/>
              </a:rPr>
              <a:t>- видалити – «</a:t>
            </a:r>
            <a:r>
              <a:rPr lang="en-CA" dirty="0">
                <a:latin typeface="Century" panose="02040604050505020304" pitchFamily="18" charset="0"/>
              </a:rPr>
              <a:t>Delete</a:t>
            </a:r>
            <a:r>
              <a:rPr lang="uk-UA" dirty="0">
                <a:latin typeface="Century" panose="02040604050505020304" pitchFamily="18" charset="0"/>
              </a:rPr>
              <a:t>».</a:t>
            </a:r>
            <a:endParaRPr lang="ru-RU" dirty="0">
              <a:latin typeface="Century" panose="020406040505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uk-UA" dirty="0">
                <a:latin typeface="Century" panose="02040604050505020304" pitchFamily="18" charset="0"/>
              </a:rPr>
              <a:t>«</a:t>
            </a:r>
            <a:r>
              <a:rPr lang="en-CA" dirty="0">
                <a:latin typeface="Century" panose="02040604050505020304" pitchFamily="18" charset="0"/>
              </a:rPr>
              <a:t>Prevent Skipping</a:t>
            </a:r>
            <a:r>
              <a:rPr lang="uk-UA" dirty="0">
                <a:latin typeface="Century" panose="02040604050505020304" pitchFamily="18" charset="0"/>
              </a:rPr>
              <a:t>» –  не дозволяє здобувачу освіти перескакувати по відео, поки він його не перегляне. </a:t>
            </a:r>
            <a:endParaRPr lang="ru-RU" dirty="0">
              <a:latin typeface="Century" panose="02040604050505020304" pitchFamily="18" charset="0"/>
            </a:endParaRPr>
          </a:p>
          <a:p>
            <a:pPr rtl="0">
              <a:buClr>
                <a:schemeClr val="accent2"/>
              </a:buClr>
            </a:pP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8745"/>
            <a:ext cx="2327564" cy="130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326" y="11018"/>
            <a:ext cx="1256673" cy="125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" y="0"/>
            <a:ext cx="9462053" cy="738459"/>
          </a:xfrm>
        </p:spPr>
        <p:txBody>
          <a:bodyPr rtlCol="0">
            <a:normAutofit/>
          </a:bodyPr>
          <a:lstStyle/>
          <a:p>
            <a:r>
              <a:rPr lang="ru-RU" sz="3600" dirty="0" err="1">
                <a:latin typeface="Century" panose="02040604050505020304" pitchFamily="18" charset="0"/>
              </a:rPr>
              <a:t>Підключення</a:t>
            </a:r>
            <a:r>
              <a:rPr lang="ru-RU" sz="3600" dirty="0">
                <a:latin typeface="Century" panose="02040604050505020304" pitchFamily="18" charset="0"/>
              </a:rPr>
              <a:t> </a:t>
            </a:r>
            <a:r>
              <a:rPr lang="ru-RU" sz="3600" dirty="0" err="1">
                <a:latin typeface="Century" panose="02040604050505020304" pitchFamily="18" charset="0"/>
              </a:rPr>
              <a:t>групи</a:t>
            </a:r>
            <a:r>
              <a:rPr lang="ru-RU" sz="3600" dirty="0">
                <a:latin typeface="Century" panose="02040604050505020304" pitchFamily="18" charset="0"/>
              </a:rPr>
              <a:t> в </a:t>
            </a:r>
            <a:r>
              <a:rPr lang="en-CA" sz="3600" dirty="0">
                <a:latin typeface="Century" panose="02040604050505020304" pitchFamily="18" charset="0"/>
              </a:rPr>
              <a:t>Google Classroom</a:t>
            </a:r>
            <a:r>
              <a:rPr lang="uk-UA" sz="3600" dirty="0">
                <a:latin typeface="Century" panose="02040604050505020304" pitchFamily="18" charset="0"/>
              </a:rPr>
              <a:t> 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79" y="136525"/>
            <a:ext cx="1256673" cy="72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FDE2B-DB6B-4A7B-8DB3-84ADF8E92F3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r="2470" b="4776"/>
          <a:stretch/>
        </p:blipFill>
        <p:spPr bwMode="auto">
          <a:xfrm>
            <a:off x="198782" y="791813"/>
            <a:ext cx="5791200" cy="3342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64E2A4-0582-4343-8C38-D2A637458B3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r="2850" b="5126"/>
          <a:stretch/>
        </p:blipFill>
        <p:spPr bwMode="auto">
          <a:xfrm>
            <a:off x="6436912" y="791813"/>
            <a:ext cx="5768340" cy="3342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34BCE3-8483-4B17-918D-120A5515AB5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 r="1900" b="5130"/>
          <a:stretch/>
        </p:blipFill>
        <p:spPr bwMode="auto">
          <a:xfrm>
            <a:off x="2842661" y="3500723"/>
            <a:ext cx="5824855" cy="3342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950A2F2C-CB48-447B-9B1A-43D8D51428FA}"/>
              </a:ext>
            </a:extLst>
          </p:cNvPr>
          <p:cNvSpPr/>
          <p:nvPr/>
        </p:nvSpPr>
        <p:spPr>
          <a:xfrm>
            <a:off x="732218" y="3286884"/>
            <a:ext cx="1577008" cy="9011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F79D07F-A3A0-4475-9327-96FED449BDE2}"/>
              </a:ext>
            </a:extLst>
          </p:cNvPr>
          <p:cNvSpPr/>
          <p:nvPr/>
        </p:nvSpPr>
        <p:spPr>
          <a:xfrm>
            <a:off x="6967366" y="2271931"/>
            <a:ext cx="1577008" cy="9011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7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F1B5AA-1FC7-4BCA-88B5-96C5833D6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9CF4260-0341-4DFF-97BE-AA5D8C46BB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14</a:t>
            </a:fld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E15B28-A38B-4D40-80CF-B7129F51B15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886" b="5120"/>
          <a:stretch/>
        </p:blipFill>
        <p:spPr bwMode="auto">
          <a:xfrm>
            <a:off x="248286" y="765175"/>
            <a:ext cx="5824855" cy="3493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7CA93F-5BA9-43A5-8530-AE166CFB6F3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r="2280" b="5461"/>
          <a:stretch/>
        </p:blipFill>
        <p:spPr bwMode="auto">
          <a:xfrm>
            <a:off x="6298285" y="169655"/>
            <a:ext cx="5801995" cy="314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FEB0A7-A775-4837-AB8B-67A85DC56B1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0"/>
          <a:stretch/>
        </p:blipFill>
        <p:spPr bwMode="auto">
          <a:xfrm>
            <a:off x="3631695" y="3286124"/>
            <a:ext cx="6174913" cy="3571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Заголовок 13">
            <a:extLst>
              <a:ext uri="{FF2B5EF4-FFF2-40B4-BE49-F238E27FC236}">
                <a16:creationId xmlns:a16="http://schemas.microsoft.com/office/drawing/2014/main" id="{9B4568C0-ED43-4E37-A65B-ADA47C73E02A}"/>
              </a:ext>
            </a:extLst>
          </p:cNvPr>
          <p:cNvSpPr txBox="1">
            <a:spLocks/>
          </p:cNvSpPr>
          <p:nvPr/>
        </p:nvSpPr>
        <p:spPr>
          <a:xfrm>
            <a:off x="248286" y="-44139"/>
            <a:ext cx="5801996" cy="73845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latin typeface="Century" panose="02040604050505020304" pitchFamily="18" charset="0"/>
              </a:rPr>
              <a:t>Призначення</a:t>
            </a:r>
            <a:r>
              <a:rPr lang="ru-RU" sz="3600" dirty="0">
                <a:latin typeface="Century" panose="02040604050505020304" pitchFamily="18" charset="0"/>
              </a:rPr>
              <a:t> </a:t>
            </a:r>
            <a:r>
              <a:rPr lang="ru-RU" sz="3600" dirty="0" err="1">
                <a:latin typeface="Century" panose="02040604050505020304" pitchFamily="18" charset="0"/>
              </a:rPr>
              <a:t>завдання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2" name="Стрілка: униз 1">
            <a:extLst>
              <a:ext uri="{FF2B5EF4-FFF2-40B4-BE49-F238E27FC236}">
                <a16:creationId xmlns:a16="http://schemas.microsoft.com/office/drawing/2014/main" id="{8A0FDAD7-5834-45D3-A41A-0574B16A1E82}"/>
              </a:ext>
            </a:extLst>
          </p:cNvPr>
          <p:cNvSpPr/>
          <p:nvPr/>
        </p:nvSpPr>
        <p:spPr>
          <a:xfrm rot="6081714">
            <a:off x="3147982" y="853714"/>
            <a:ext cx="250607" cy="1645373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униз 10">
            <a:extLst>
              <a:ext uri="{FF2B5EF4-FFF2-40B4-BE49-F238E27FC236}">
                <a16:creationId xmlns:a16="http://schemas.microsoft.com/office/drawing/2014/main" id="{3F2D6DCE-E39A-4DC4-A95A-D2BC20B6E15D}"/>
              </a:ext>
            </a:extLst>
          </p:cNvPr>
          <p:cNvSpPr/>
          <p:nvPr/>
        </p:nvSpPr>
        <p:spPr>
          <a:xfrm rot="17707948">
            <a:off x="8511775" y="1118618"/>
            <a:ext cx="250607" cy="1645373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087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1E91141-F15E-41DB-B052-9CC79B9B24B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A0E364B-5EE1-48D6-9C53-86293EC613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15</a:t>
            </a:fld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46EAE9-AB85-4BFD-B01B-0DC23FDC1EE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 r="1515" b="3752"/>
          <a:stretch/>
        </p:blipFill>
        <p:spPr bwMode="auto">
          <a:xfrm>
            <a:off x="152400" y="713307"/>
            <a:ext cx="5847080" cy="4256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332772-519A-4C62-825E-892952DA3A9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0"/>
          <a:stretch/>
        </p:blipFill>
        <p:spPr bwMode="auto">
          <a:xfrm>
            <a:off x="5999480" y="2338625"/>
            <a:ext cx="6040120" cy="4382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13">
            <a:extLst>
              <a:ext uri="{FF2B5EF4-FFF2-40B4-BE49-F238E27FC236}">
                <a16:creationId xmlns:a16="http://schemas.microsoft.com/office/drawing/2014/main" id="{5A4A0DE5-24B0-43D6-9869-1A6CDE291ED1}"/>
              </a:ext>
            </a:extLst>
          </p:cNvPr>
          <p:cNvSpPr txBox="1">
            <a:spLocks/>
          </p:cNvSpPr>
          <p:nvPr/>
        </p:nvSpPr>
        <p:spPr>
          <a:xfrm>
            <a:off x="152400" y="-160202"/>
            <a:ext cx="9462053" cy="73845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latin typeface="Century" panose="02040604050505020304" pitchFamily="18" charset="0"/>
              </a:rPr>
              <a:t>Отримання</a:t>
            </a:r>
            <a:r>
              <a:rPr lang="ru-RU" sz="3600" dirty="0">
                <a:latin typeface="Century" panose="02040604050505020304" pitchFamily="18" charset="0"/>
              </a:rPr>
              <a:t> </a:t>
            </a:r>
            <a:r>
              <a:rPr lang="ru-RU" sz="3600" dirty="0" err="1">
                <a:latin typeface="Century" panose="02040604050505020304" pitchFamily="18" charset="0"/>
              </a:rPr>
              <a:t>відповідей</a:t>
            </a:r>
            <a:r>
              <a:rPr lang="ru-RU" sz="3600" dirty="0">
                <a:latin typeface="Century" panose="02040604050505020304" pitchFamily="18" charset="0"/>
              </a:rPr>
              <a:t> </a:t>
            </a:r>
            <a:r>
              <a:rPr lang="ru-RU" sz="3600" dirty="0" err="1">
                <a:latin typeface="Century" panose="02040604050505020304" pitchFamily="18" charset="0"/>
              </a:rPr>
              <a:t>здобувачів</a:t>
            </a:r>
            <a:r>
              <a:rPr lang="ru-RU" sz="3600" dirty="0">
                <a:latin typeface="Century" panose="02040604050505020304" pitchFamily="18" charset="0"/>
              </a:rPr>
              <a:t> </a:t>
            </a:r>
            <a:r>
              <a:rPr lang="ru-RU" sz="3600" dirty="0" err="1">
                <a:latin typeface="Century" panose="02040604050505020304" pitchFamily="18" charset="0"/>
              </a:rPr>
              <a:t>освіти</a:t>
            </a:r>
            <a:endParaRPr lang="ru-RU" sz="3600" dirty="0">
              <a:latin typeface="Century" panose="020406040505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8E1941-C196-4BF0-A615-19EF8F8CD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326" y="11018"/>
            <a:ext cx="1256673" cy="125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D1D3861-4FC5-4D03-9088-B6AB5709A204}"/>
              </a:ext>
            </a:extLst>
          </p:cNvPr>
          <p:cNvSpPr/>
          <p:nvPr/>
        </p:nvSpPr>
        <p:spPr>
          <a:xfrm>
            <a:off x="7317665" y="4609579"/>
            <a:ext cx="4528895" cy="15924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1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06" y="-111414"/>
            <a:ext cx="8333222" cy="643285"/>
          </a:xfrm>
        </p:spPr>
        <p:txBody>
          <a:bodyPr rtlCol="0">
            <a:normAutofit/>
          </a:bodyPr>
          <a:lstStyle/>
          <a:p>
            <a:pPr algn="ctr"/>
            <a:r>
              <a:rPr lang="uk-UA" sz="3600" dirty="0">
                <a:latin typeface="Century" panose="02040604050505020304" pitchFamily="18" charset="0"/>
              </a:rPr>
              <a:t>Створення відео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FAA9D8EA-A7CA-4ED0-94D3-29382CDEB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530" y="531871"/>
            <a:ext cx="7368596" cy="850679"/>
          </a:xfrm>
        </p:spPr>
        <p:txBody>
          <a:bodyPr rtlCol="0"/>
          <a:lstStyle/>
          <a:p>
            <a:r>
              <a:rPr lang="uk-UA" sz="2400" b="1" dirty="0">
                <a:latin typeface="Century" panose="02040604050505020304" pitchFamily="18" charset="0"/>
              </a:rPr>
              <a:t>Натискаємо «Додати вміст» і обираємо для себе </a:t>
            </a:r>
            <a:r>
              <a:rPr lang="uk-UA" sz="2400" b="1" dirty="0" err="1">
                <a:latin typeface="Century" panose="02040604050505020304" pitchFamily="18" charset="0"/>
              </a:rPr>
              <a:t>відеовміст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764F18-9B71-4D59-80A4-C9436CB2F4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16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96000" y="5850082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Протягом роботи в сервісі є функція «Центр допомоги» (</a:t>
            </a: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Help </a:t>
            </a:r>
            <a:r>
              <a:rPr lang="en-CA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У цьому довідковому центрі </a:t>
            </a:r>
            <a:r>
              <a:rPr lang="en-CA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EDpuzzle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детальні інструкції по роботі. 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Таблица 8" descr="E:\З флешки\Пед тижні\2022\Нова папка\10.png"/>
          <p:cNvPicPr>
            <a:picLocks noGrp="1"/>
          </p:cNvPicPr>
          <p:nvPr>
            <p:ph type="tbl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 b="6591"/>
          <a:stretch/>
        </p:blipFill>
        <p:spPr bwMode="auto">
          <a:xfrm>
            <a:off x="72737" y="1382551"/>
            <a:ext cx="8499764" cy="4467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5" y="0"/>
            <a:ext cx="2847975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70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6"/>
          </p:nvPr>
        </p:nvSpPr>
        <p:spPr>
          <a:xfrm>
            <a:off x="1084019" y="526327"/>
            <a:ext cx="7368596" cy="608895"/>
          </a:xfrm>
        </p:spPr>
        <p:txBody>
          <a:bodyPr/>
          <a:lstStyle/>
          <a:p>
            <a:r>
              <a:rPr lang="uk-UA" sz="3600" b="1" dirty="0">
                <a:latin typeface="Century" panose="02040604050505020304" pitchFamily="18" charset="0"/>
              </a:rPr>
              <a:t>Обираємо необхідний файл</a:t>
            </a:r>
            <a:endParaRPr lang="ru-RU" sz="3600" b="1" dirty="0">
              <a:latin typeface="Century" panose="020406040505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17</a:t>
            </a:fld>
            <a:endParaRPr lang="ru-RU" noProof="0" dirty="0"/>
          </a:p>
        </p:txBody>
      </p:sp>
      <p:pic>
        <p:nvPicPr>
          <p:cNvPr id="7" name="Таблица 6" descr="E:\З флешки\Пед тижні\2022\Нова папка\11.png"/>
          <p:cNvPicPr>
            <a:picLocks noGrp="1"/>
          </p:cNvPicPr>
          <p:nvPr>
            <p:ph type="tbl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" r="948" b="6885"/>
          <a:stretch/>
        </p:blipFill>
        <p:spPr bwMode="auto">
          <a:xfrm>
            <a:off x="96539" y="1210990"/>
            <a:ext cx="6038447" cy="4498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З флешки\Пед тижні\2022\Нова папка\1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" b="6892"/>
          <a:stretch/>
        </p:blipFill>
        <p:spPr bwMode="auto">
          <a:xfrm>
            <a:off x="6251944" y="2498651"/>
            <a:ext cx="5773479" cy="3857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Текст 1"/>
          <p:cNvSpPr txBox="1">
            <a:spLocks/>
          </p:cNvSpPr>
          <p:nvPr/>
        </p:nvSpPr>
        <p:spPr>
          <a:xfrm>
            <a:off x="7772400" y="1770155"/>
            <a:ext cx="4114798" cy="608895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>
                <a:latin typeface="Century" panose="02040604050505020304" pitchFamily="18" charset="0"/>
              </a:rPr>
              <a:t>Завантажуємо</a:t>
            </a:r>
            <a:endParaRPr lang="ru-RU" sz="3600" b="1" dirty="0"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778" y="7522"/>
            <a:ext cx="1135222" cy="1135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614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естиугольник 18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7CE8B54A-D8B2-498F-ACFB-31AC2DEB83FA}"/>
              </a:ext>
            </a:extLst>
          </p:cNvPr>
          <p:cNvSpPr/>
          <p:nvPr/>
        </p:nvSpPr>
        <p:spPr>
          <a:xfrm rot="16200000">
            <a:off x="686451" y="-47699"/>
            <a:ext cx="2058555" cy="3136499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956" y="246363"/>
            <a:ext cx="3442347" cy="1563348"/>
          </a:xfrm>
        </p:spPr>
        <p:txBody>
          <a:bodyPr rtlCol="0">
            <a:no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Century" panose="02040604050505020304" pitchFamily="18" charset="0"/>
              </a:rPr>
              <a:t>Редагування відео</a:t>
            </a:r>
            <a:br>
              <a:rPr lang="ru-RU" sz="3600" dirty="0">
                <a:solidFill>
                  <a:schemeClr val="bg1"/>
                </a:solidFill>
                <a:latin typeface="Century" panose="02040604050505020304" pitchFamily="18" charset="0"/>
              </a:rPr>
            </a:br>
            <a:endParaRPr lang="ru-RU" sz="3600" b="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17" name="Рисунок 16" descr="E:\З флешки\Пед тижні\2022\Нова папка\13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 b="13033"/>
          <a:stretch/>
        </p:blipFill>
        <p:spPr bwMode="auto">
          <a:xfrm>
            <a:off x="6214880" y="103080"/>
            <a:ext cx="5922033" cy="4295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E:\З флешки\Пед тижні\2022\Нова папка\14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" b="6305"/>
          <a:stretch/>
        </p:blipFill>
        <p:spPr bwMode="auto">
          <a:xfrm>
            <a:off x="147478" y="2054620"/>
            <a:ext cx="6007395" cy="4801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89897" y="4398633"/>
            <a:ext cx="4572000" cy="214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14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«Музична доріжка» (</a:t>
            </a:r>
            <a:r>
              <a:rPr lang="en-C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Audio track</a:t>
            </a: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озвучення і  «Аудіо-нотатки» (</a:t>
            </a:r>
            <a:r>
              <a:rPr lang="en-C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Audio notes</a:t>
            </a: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додати </a:t>
            </a:r>
            <a:r>
              <a:rPr lang="uk-UA" sz="1600" b="1" dirty="0" err="1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аудіокоментар</a:t>
            </a: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600" b="1" dirty="0">
              <a:solidFill>
                <a:srgbClr val="0070C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«Тест» (</a:t>
            </a:r>
            <a:r>
              <a:rPr lang="en-C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Quizzes</a:t>
            </a: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підготувати завдання для перевірки знань (питання, тести).</a:t>
            </a:r>
            <a:endParaRPr lang="ru-RU" sz="1600" b="1" dirty="0">
              <a:solidFill>
                <a:srgbClr val="0070C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ctr">
              <a:lnSpc>
                <a:spcPct val="107000"/>
              </a:lnSpc>
              <a:spcAft>
                <a:spcPts val="800"/>
              </a:spcAft>
            </a:pP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Детальна інформація знаходиться в інструкціях довідкового центру </a:t>
            </a:r>
            <a:r>
              <a:rPr lang="en-CA" sz="1600" b="1" dirty="0" err="1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EDpuzzle</a:t>
            </a:r>
            <a:r>
              <a:rPr lang="uk-UA" sz="1600" b="1" dirty="0">
                <a:solidFill>
                  <a:srgbClr val="0070C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70C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адпись 7">
            <a:hlinkClick r:id="rId3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309547" y="0"/>
            <a:ext cx="812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uk-UA" sz="3600" b="1" dirty="0">
                <a:solidFill>
                  <a:schemeClr val="bg1"/>
                </a:solidFill>
                <a:latin typeface="Century" panose="02040604050505020304" pitchFamily="18" charset="0"/>
              </a:rPr>
              <a:t>Створення завдань (коментарів)</a:t>
            </a:r>
            <a:endParaRPr lang="ru-RU" sz="36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992BF91-1CA4-4DA0-9289-475AF6F14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t>19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792125"/>
            <a:ext cx="69217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chemeClr val="bg1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    Переходимо до закладки «Питання» (</a:t>
            </a:r>
            <a:r>
              <a:rPr lang="en-CA" dirty="0">
                <a:solidFill>
                  <a:schemeClr val="bg1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Questions</a:t>
            </a:r>
            <a:r>
              <a:rPr lang="uk-UA" dirty="0">
                <a:solidFill>
                  <a:schemeClr val="bg1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), натиснули і відео починається з необхідного зробленого моменту. Зупиняємо в місці, де нам необхідно дати коментар або задати питання. </a:t>
            </a:r>
            <a:endParaRPr lang="uk-UA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endParaRPr lang="uk-UA" b="1" dirty="0"/>
          </a:p>
          <a:p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Завдання з варіантами відповідей</a:t>
            </a:r>
            <a:r>
              <a:rPr lang="en-C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(</a:t>
            </a:r>
            <a:r>
              <a:rPr lang="en-C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Multiple</a:t>
            </a:r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-</a:t>
            </a:r>
            <a:r>
              <a:rPr lang="en-C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choice question</a:t>
            </a:r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 )</a:t>
            </a:r>
          </a:p>
        </p:txBody>
      </p:sp>
      <p:pic>
        <p:nvPicPr>
          <p:cNvPr id="6" name="Рисунок 5" descr="E:\З флешки\Пед тижні\2022\Нова папка\15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" b="6598"/>
          <a:stretch/>
        </p:blipFill>
        <p:spPr bwMode="auto">
          <a:xfrm>
            <a:off x="135083" y="2741914"/>
            <a:ext cx="5795790" cy="397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15915" y="2201953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Відкрите питання</a:t>
            </a:r>
            <a:r>
              <a:rPr lang="en-C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</a:t>
            </a:r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(</a:t>
            </a:r>
            <a:r>
              <a:rPr lang="en-C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Open</a:t>
            </a:r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-</a:t>
            </a:r>
            <a:r>
              <a:rPr lang="en-C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ended question</a:t>
            </a:r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)</a:t>
            </a:r>
            <a:r>
              <a:rPr lang="uk-UA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chemeClr val="accent1">
                  <a:lumMod val="25000"/>
                  <a:lumOff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9" name="Рисунок 8" descr="E:\З флешки\Пед тижні\2022\Нова папка\16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" b="6892"/>
          <a:stretch/>
        </p:blipFill>
        <p:spPr bwMode="auto">
          <a:xfrm>
            <a:off x="6151418" y="2741913"/>
            <a:ext cx="5848350" cy="397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11" y="0"/>
            <a:ext cx="2819589" cy="158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 title="Изображение здания">
            <a:extLst>
              <a:ext uri="{FF2B5EF4-FFF2-40B4-BE49-F238E27FC236}">
                <a16:creationId xmlns:a16="http://schemas.microsoft.com/office/drawing/2014/main" id="{2D599535-C841-457B-BE92-EECA801ED7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810" r="20810"/>
          <a:stretch>
            <a:fillRect/>
          </a:stretch>
        </p:blipFill>
        <p:spPr>
          <a:xfrm>
            <a:off x="1200635" y="690469"/>
            <a:ext cx="4428523" cy="5137089"/>
          </a:xfrm>
        </p:spPr>
      </p:pic>
      <p:sp>
        <p:nvSpPr>
          <p:cNvPr id="10" name="Шестиугольник 9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84367257-921F-4C31-9DD7-8B0616248FDF}"/>
              </a:ext>
            </a:extLst>
          </p:cNvPr>
          <p:cNvSpPr/>
          <p:nvPr/>
        </p:nvSpPr>
        <p:spPr>
          <a:xfrm>
            <a:off x="2254612" y="2323992"/>
            <a:ext cx="2822712" cy="208017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Century" panose="020406040505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358" y="2143763"/>
            <a:ext cx="5358145" cy="4520801"/>
          </a:xfrm>
        </p:spPr>
        <p:txBody>
          <a:bodyPr rtlCol="0">
            <a:noAutofit/>
          </a:bodyPr>
          <a:lstStyle/>
          <a:p>
            <a:pPr algn="ctr"/>
            <a:r>
              <a:rPr lang="uk-UA" sz="3200" dirty="0">
                <a:latin typeface="Century" panose="02040604050505020304" pitchFamily="18" charset="0"/>
              </a:rPr>
              <a:t>- монтувати відео,</a:t>
            </a:r>
            <a:br>
              <a:rPr lang="uk-UA" sz="3200" dirty="0">
                <a:latin typeface="Century" panose="02040604050505020304" pitchFamily="18" charset="0"/>
              </a:rPr>
            </a:br>
            <a:r>
              <a:rPr lang="uk-UA" sz="3200" dirty="0">
                <a:latin typeface="Century" panose="02040604050505020304" pitchFamily="18" charset="0"/>
              </a:rPr>
              <a:t>- додавати голосові та текстові коментарі, </a:t>
            </a:r>
            <a:br>
              <a:rPr lang="uk-UA" sz="3200" dirty="0">
                <a:latin typeface="Century" panose="02040604050505020304" pitchFamily="18" charset="0"/>
              </a:rPr>
            </a:br>
            <a:r>
              <a:rPr lang="uk-UA" sz="3200" dirty="0">
                <a:latin typeface="Century" panose="02040604050505020304" pitchFamily="18" charset="0"/>
              </a:rPr>
              <a:t>- створювати завдання, </a:t>
            </a:r>
            <a:r>
              <a:rPr lang="uk-UA" sz="3200" dirty="0" err="1">
                <a:latin typeface="Century" panose="02040604050505020304" pitchFamily="18" charset="0"/>
              </a:rPr>
              <a:t>буктрейлери</a:t>
            </a:r>
            <a:r>
              <a:rPr lang="uk-UA" sz="3200" dirty="0">
                <a:latin typeface="Century" panose="02040604050505020304" pitchFamily="18" charset="0"/>
              </a:rPr>
              <a:t>, опитування, вікторини,</a:t>
            </a:r>
            <a:br>
              <a:rPr lang="uk-UA" sz="3200" dirty="0">
                <a:latin typeface="Century" panose="02040604050505020304" pitchFamily="18" charset="0"/>
              </a:rPr>
            </a:br>
            <a:r>
              <a:rPr lang="uk-UA" sz="3200" dirty="0">
                <a:latin typeface="Century" panose="02040604050505020304" pitchFamily="18" charset="0"/>
              </a:rPr>
              <a:t>- керувати навчальною діяльністю</a:t>
            </a:r>
            <a:br>
              <a:rPr lang="uk-UA" sz="2400" dirty="0"/>
            </a:br>
            <a:br>
              <a:rPr lang="uk-UA" sz="2400" dirty="0"/>
            </a:br>
            <a:r>
              <a:rPr lang="uk-UA" sz="2400" dirty="0"/>
              <a:t> </a:t>
            </a:r>
            <a:endParaRPr lang="ru-RU" sz="2400" dirty="0">
              <a:solidFill>
                <a:srgbClr val="014B79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3135" y="768927"/>
            <a:ext cx="5058592" cy="1361210"/>
          </a:xfrm>
        </p:spPr>
        <p:txBody>
          <a:bodyPr rtlCol="0">
            <a:noAutofit/>
          </a:bodyPr>
          <a:lstStyle/>
          <a:p>
            <a:pPr algn="ctr"/>
            <a:endParaRPr lang="uk-UA" sz="1200" b="1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ctr"/>
            <a:endParaRPr lang="uk-UA" sz="1200" b="1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ctr"/>
            <a:r>
              <a:rPr lang="uk-UA" sz="36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Century" panose="02040604050505020304" pitchFamily="18" charset="0"/>
              </a:rPr>
              <a:t>Можливості:</a:t>
            </a:r>
          </a:p>
        </p:txBody>
      </p:sp>
      <p:pic>
        <p:nvPicPr>
          <p:cNvPr id="7" name="Рисунок 6" descr="C:\Users\ukraina\Downloads\Edpuzzl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35" y="1818713"/>
            <a:ext cx="4428523" cy="2880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661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20</a:t>
            </a:fld>
            <a:endParaRPr lang="ru-RU" noProof="0" dirty="0"/>
          </a:p>
        </p:txBody>
      </p:sp>
      <p:sp>
        <p:nvSpPr>
          <p:cNvPr id="6" name="Надпись 7">
            <a:hlinkClick r:id="rId2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490543" y="315987"/>
            <a:ext cx="812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uk-UA" sz="3600" b="1" dirty="0">
                <a:solidFill>
                  <a:schemeClr val="bg1"/>
                </a:solidFill>
                <a:latin typeface="Century" panose="02040604050505020304" pitchFamily="18" charset="0"/>
              </a:rPr>
              <a:t>Створення завдань (коментарів)</a:t>
            </a:r>
            <a:endParaRPr lang="ru-RU" sz="36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68184" y="1270631"/>
            <a:ext cx="807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Примітка (</a:t>
            </a:r>
            <a:r>
              <a:rPr lang="en-C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Note</a:t>
            </a:r>
            <a:r>
              <a:rPr lang="uk-UA" b="1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) – ваш супровід, коментар, картинка, </a:t>
            </a:r>
            <a:r>
              <a:rPr lang="uk-UA" b="1" dirty="0" err="1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аудіокоментар</a:t>
            </a:r>
            <a:endParaRPr lang="ru-RU" b="1" dirty="0">
              <a:solidFill>
                <a:schemeClr val="accent1">
                  <a:lumMod val="25000"/>
                  <a:lumOff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8" name="Рисунок 7" descr="E:\З флешки\Пед тижні\2022\Нова папка\17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" b="6305"/>
          <a:stretch/>
        </p:blipFill>
        <p:spPr bwMode="auto">
          <a:xfrm>
            <a:off x="1340427" y="1743741"/>
            <a:ext cx="9570028" cy="497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99" y="0"/>
            <a:ext cx="2087801" cy="11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6" title="Изображение здания">
            <a:extLst>
              <a:ext uri="{FF2B5EF4-FFF2-40B4-BE49-F238E27FC236}">
                <a16:creationId xmlns:a16="http://schemas.microsoft.com/office/drawing/2014/main" id="{BA026684-ED32-4C82-8EFB-03E9E047E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743" r="20743"/>
          <a:stretch>
            <a:fillRect/>
          </a:stretch>
        </p:blipFill>
        <p:spPr>
          <a:xfrm>
            <a:off x="127149" y="3466"/>
            <a:ext cx="3163056" cy="2985076"/>
          </a:xfrm>
        </p:spPr>
      </p:pic>
      <p:sp>
        <p:nvSpPr>
          <p:cNvPr id="19" name="Шестиугольник 18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7CE8B54A-D8B2-498F-ACFB-31AC2DEB83FA}"/>
              </a:ext>
            </a:extLst>
          </p:cNvPr>
          <p:cNvSpPr/>
          <p:nvPr/>
        </p:nvSpPr>
        <p:spPr>
          <a:xfrm rot="16200000">
            <a:off x="850050" y="157076"/>
            <a:ext cx="1684879" cy="2677855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9" name="Рисунок 8" descr="E:\З флешки\Пед тижні\2022\Нова папка\18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" b="6598"/>
          <a:stretch/>
        </p:blipFill>
        <p:spPr bwMode="auto">
          <a:xfrm>
            <a:off x="6150552" y="23154"/>
            <a:ext cx="6041448" cy="4185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З флешки\Пед тижні\2022\Нова папка\19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" b="6892"/>
          <a:stretch/>
        </p:blipFill>
        <p:spPr bwMode="auto">
          <a:xfrm>
            <a:off x="1" y="2801348"/>
            <a:ext cx="6150552" cy="4056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16" y="4589965"/>
            <a:ext cx="2979593" cy="198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59834" y="952801"/>
            <a:ext cx="2371584" cy="1086404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bg1"/>
                </a:solidFill>
                <a:latin typeface="Century" panose="02040604050505020304" pitchFamily="18" charset="0"/>
              </a:rPr>
              <a:t>Приклади   завдань</a:t>
            </a:r>
            <a:endParaRPr lang="ru-RU" sz="3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87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29E17B-7EF8-413B-8E0E-BE074652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106016"/>
            <a:ext cx="11900979" cy="65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9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8C92B2-6863-41C5-933D-6C9D72A0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132522"/>
            <a:ext cx="11995012" cy="65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57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0D215C-A302-42DC-B00A-ECD93F39F9A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74E6D69-FB24-45A7-B000-7F120B645E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24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25EE133-6E9C-43BB-9137-22522C49D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22" y="422938"/>
            <a:ext cx="8333222" cy="114796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Посилання на створене відео із завданнями:	</a:t>
            </a:r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3581E83A-234E-489F-AF5A-19D1A03C7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4157" y="2178040"/>
            <a:ext cx="9395791" cy="4083888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https://edpuzzle.com/media/636d29f42e2dfb413db64d52</a:t>
            </a:r>
            <a:r>
              <a:rPr lang="uk-UA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endParaRPr lang="uk-UA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uk-UA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uk-UA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uk-UA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https://edpuzzle.com/media/62d7de312ae1e64117cd7376</a:t>
            </a:r>
            <a:r>
              <a:rPr lang="uk-UA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BEC5C1-AA8E-47EE-A38D-4C8D82803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740" y="136525"/>
            <a:ext cx="1183260" cy="118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8642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адпись 7">
            <a:hlinkClick r:id="rId3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2071166" y="-93819"/>
            <a:ext cx="6457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6000" dirty="0" err="1">
                <a:solidFill>
                  <a:schemeClr val="bg1"/>
                </a:solidFill>
              </a:rPr>
              <a:t>Дякуємо</a:t>
            </a:r>
            <a:r>
              <a:rPr lang="ru-RU" sz="6000" dirty="0">
                <a:solidFill>
                  <a:schemeClr val="bg1"/>
                </a:solidFill>
              </a:rPr>
              <a:t> за </a:t>
            </a:r>
            <a:r>
              <a:rPr lang="ru-RU" sz="6000" dirty="0" err="1">
                <a:solidFill>
                  <a:schemeClr val="bg1"/>
                </a:solidFill>
              </a:rPr>
              <a:t>увагу</a:t>
            </a:r>
            <a:r>
              <a:rPr lang="ru-RU" sz="60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992BF91-1CA4-4DA0-9289-475AF6F14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t>25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91" y="1039657"/>
            <a:ext cx="2186962" cy="200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54" y="132193"/>
            <a:ext cx="1183260" cy="118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42" y="1208640"/>
            <a:ext cx="2701935" cy="180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62" y="5103312"/>
            <a:ext cx="2339314" cy="182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11" y="3215363"/>
            <a:ext cx="2083816" cy="188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25" y="1030748"/>
            <a:ext cx="2127002" cy="219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60" y="3159481"/>
            <a:ext cx="2235193" cy="183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42" y="5111636"/>
            <a:ext cx="2581002" cy="167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97" y="5037810"/>
            <a:ext cx="2497717" cy="179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96" y="3103598"/>
            <a:ext cx="2377206" cy="191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F3F4B0-68C0-4ED5-BC2B-43E059984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740" y="136525"/>
            <a:ext cx="1183260" cy="118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512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972" y="-728371"/>
            <a:ext cx="8434408" cy="2014111"/>
          </a:xfrm>
        </p:spPr>
        <p:txBody>
          <a:bodyPr rtlCol="0">
            <a:noAutofit/>
          </a:bodyPr>
          <a:lstStyle/>
          <a:p>
            <a:pPr algn="ctr"/>
            <a:r>
              <a:rPr lang="uk-UA" sz="3600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Характеристика</a:t>
            </a:r>
            <a:r>
              <a:rPr lang="uk-UA" sz="4000" dirty="0">
                <a:solidFill>
                  <a:schemeClr val="accent1">
                    <a:lumMod val="25000"/>
                    <a:lumOff val="75000"/>
                  </a:schemeClr>
                </a:solidFill>
                <a:latin typeface="Century" panose="02040604050505020304" pitchFamily="18" charset="0"/>
              </a:rPr>
              <a:t> сервісу</a:t>
            </a:r>
            <a:br>
              <a:rPr lang="ru-RU" sz="4000" dirty="0">
                <a:solidFill>
                  <a:schemeClr val="bg1"/>
                </a:solidFill>
                <a:latin typeface="Century" panose="02040604050505020304" pitchFamily="18" charset="0"/>
              </a:rPr>
            </a:br>
            <a:endParaRPr lang="ru-RU" sz="4000" b="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3469036-D1FB-4164-96AE-B6D8CECCF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302" y="512360"/>
            <a:ext cx="4253184" cy="608895"/>
          </a:xfrm>
        </p:spPr>
        <p:txBody>
          <a:bodyPr rtlCol="0"/>
          <a:lstStyle/>
          <a:p>
            <a:r>
              <a:rPr lang="en-CA" sz="3200" b="1" dirty="0" err="1">
                <a:solidFill>
                  <a:srgbClr val="002774"/>
                </a:solidFill>
                <a:latin typeface="Century" panose="02040604050505020304" pitchFamily="18" charset="0"/>
              </a:rPr>
              <a:t>EDpuzzle</a:t>
            </a:r>
            <a:r>
              <a:rPr lang="en-CA" sz="3200" b="1" dirty="0">
                <a:solidFill>
                  <a:srgbClr val="002774"/>
                </a:solidFill>
                <a:latin typeface="Century" panose="02040604050505020304" pitchFamily="18" charset="0"/>
              </a:rPr>
              <a:t> </a:t>
            </a:r>
            <a:endParaRPr lang="ru-RU" sz="3200" b="1" dirty="0">
              <a:solidFill>
                <a:srgbClr val="002774"/>
              </a:solidFill>
              <a:latin typeface="Century" panose="020406040505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46" y="1335745"/>
            <a:ext cx="5646348" cy="5385730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uk-UA" sz="2800" dirty="0">
                <a:latin typeface="Century" panose="02040604050505020304" pitchFamily="18" charset="0"/>
              </a:rPr>
              <a:t>простий, зручний, багатофункціональний сервіс, який дає змогу:</a:t>
            </a:r>
          </a:p>
          <a:p>
            <a:pPr lvl="0"/>
            <a:r>
              <a:rPr lang="uk-UA" sz="2800" dirty="0">
                <a:latin typeface="Century" panose="02040604050505020304" pitchFamily="18" charset="0"/>
              </a:rPr>
              <a:t>вирішувати проблемні завдання;</a:t>
            </a:r>
          </a:p>
          <a:p>
            <a:pPr lvl="0"/>
            <a:r>
              <a:rPr lang="uk-UA" sz="2800" dirty="0">
                <a:latin typeface="Century" panose="02040604050505020304" pitchFamily="18" charset="0"/>
              </a:rPr>
              <a:t>створювати кейси;</a:t>
            </a:r>
          </a:p>
          <a:p>
            <a:pPr lvl="0"/>
            <a:r>
              <a:rPr lang="uk-UA" sz="2800" dirty="0">
                <a:latin typeface="Century" panose="02040604050505020304" pitchFamily="18" charset="0"/>
              </a:rPr>
              <a:t>організовувати групову роботу;</a:t>
            </a:r>
          </a:p>
          <a:p>
            <a:pPr lvl="0"/>
            <a:r>
              <a:rPr lang="uk-UA" sz="2800" dirty="0">
                <a:latin typeface="Century" panose="02040604050505020304" pitchFamily="18" charset="0"/>
              </a:rPr>
              <a:t>вести статистику виконання завдань здобувачами освіти;</a:t>
            </a:r>
          </a:p>
          <a:p>
            <a:pPr lvl="0"/>
            <a:r>
              <a:rPr lang="uk-UA" sz="2800" dirty="0">
                <a:latin typeface="Century" panose="02040604050505020304" pitchFamily="18" charset="0"/>
              </a:rPr>
              <a:t>виконувати контроль навчальної діяльності</a:t>
            </a:r>
            <a:endParaRPr lang="ru-RU" sz="2800" dirty="0">
              <a:latin typeface="Century" panose="02040604050505020304" pitchFamily="18" charset="0"/>
            </a:endParaRPr>
          </a:p>
        </p:txBody>
      </p:sp>
      <p:pic>
        <p:nvPicPr>
          <p:cNvPr id="13" name="Місце для зображення 12" title="Горизонт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3313" r="23313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AB5FE5FB-0089-4A21-BAD8-C6E6994A1140}"/>
              </a:ext>
            </a:extLst>
          </p:cNvPr>
          <p:cNvSpPr/>
          <p:nvPr/>
        </p:nvSpPr>
        <p:spPr>
          <a:xfrm>
            <a:off x="2049928" y="1038230"/>
            <a:ext cx="238539" cy="4289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4" name="Трехмерная модель 3" descr="Surface Book 2 с диагональю экрана 15 дюймов">
                <a:extLst>
                  <a:ext uri="{FF2B5EF4-FFF2-40B4-BE49-F238E27FC236}">
                    <a16:creationId xmlns:a16="http://schemas.microsoft.com/office/drawing/2014/main" id="{750E8ECF-15C0-438C-B1C8-E665F54A70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5889146"/>
                  </p:ext>
                </p:extLst>
              </p:nvPr>
            </p:nvGraphicFramePr>
            <p:xfrm>
              <a:off x="5970454" y="1881298"/>
              <a:ext cx="3205657" cy="309540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205657" cy="3095403"/>
                    </a:xfrm>
                    <a:prstGeom prst="rect">
                      <a:avLst/>
                    </a:prstGeom>
                  </am3d:spPr>
                  <am3d:camera>
                    <am3d:pos x="0" y="0" z="686976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16584" d="1000000"/>
                    <am3d:preTrans dx="0" dy="-13212141" dz="-88759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8838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4" name="Трехмерная модель 3" descr="Surface Book 2 с диагональю экрана 15 дюймов">
                <a:extLst>
                  <a:ext uri="{FF2B5EF4-FFF2-40B4-BE49-F238E27FC236}">
                    <a16:creationId xmlns:a16="http://schemas.microsoft.com/office/drawing/2014/main" id="{750E8ECF-15C0-438C-B1C8-E665F54A7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0454" y="1881298"/>
                <a:ext cx="3205657" cy="30954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792" y="663196"/>
            <a:ext cx="4385179" cy="1215566"/>
          </a:xfrm>
        </p:spPr>
        <p:txBody>
          <a:bodyPr rtlCol="0">
            <a:no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Алгоритм використання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 err="1">
                <a:solidFill>
                  <a:schemeClr val="bg1"/>
                </a:solidFill>
              </a:rPr>
              <a:t>EDpuzzle</a:t>
            </a:r>
            <a:endParaRPr lang="ru-RU" sz="3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42" name="Объект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0" rtl="0"/>
            <a:endParaRPr lang="ru-RU" dirty="0"/>
          </a:p>
          <a:p>
            <a:pPr lvl="0" rtl="0"/>
            <a:r>
              <a:rPr lang="ru-RU" dirty="0"/>
              <a:t> </a:t>
            </a:r>
          </a:p>
        </p:txBody>
      </p:sp>
      <p:pic>
        <p:nvPicPr>
          <p:cNvPr id="59" name="Місце для зображення 58" title="Здания">
            <a:extLst>
              <a:ext uri="{FF2B5EF4-FFF2-40B4-BE49-F238E27FC236}">
                <a16:creationId xmlns:a16="http://schemas.microsoft.com/office/drawing/2014/main" id="{3FCCC668-2247-4814-9CC5-9C5D4B447A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492" r="13492"/>
          <a:stretch>
            <a:fillRect/>
          </a:stretch>
        </p:blipFill>
        <p:spPr/>
      </p:pic>
      <p:sp>
        <p:nvSpPr>
          <p:cNvPr id="35" name="Нижний колонтитул 34">
            <a:extLst>
              <a:ext uri="{FF2B5EF4-FFF2-40B4-BE49-F238E27FC236}">
                <a16:creationId xmlns:a16="http://schemas.microsoft.com/office/drawing/2014/main" id="{6390A22B-EC07-E942-A46F-F36FDD7FDB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6839" y="647079"/>
            <a:ext cx="5365353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774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</a:t>
            </a:r>
            <a:r>
              <a:rPr lang="uk-UA" sz="2400" b="1" dirty="0">
                <a:solidFill>
                  <a:srgbClr val="002774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ходимо</a:t>
            </a:r>
            <a:r>
              <a:rPr lang="ru-RU" sz="2400" b="1" dirty="0">
                <a:solidFill>
                  <a:srgbClr val="002774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2774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посиланням</a:t>
            </a:r>
            <a:r>
              <a:rPr lang="ru-RU" sz="2400" b="1" dirty="0">
                <a:solidFill>
                  <a:srgbClr val="002774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solidFill>
                <a:srgbClr val="002774"/>
              </a:solidFill>
              <a:latin typeface="Century" panose="02040604050505020304" pitchFamily="18" charset="0"/>
              <a:hlinkClick r:id="rId4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774"/>
                </a:solidFill>
                <a:latin typeface="Century" panose="02040604050505020304" pitchFamily="18" charset="0"/>
                <a:hlinkClick r:id="rId4"/>
              </a:rPr>
              <a:t>https://edpuzzle.com</a:t>
            </a:r>
            <a:r>
              <a:rPr lang="ru-RU" sz="2400" b="1" dirty="0">
                <a:solidFill>
                  <a:srgbClr val="002774"/>
                </a:solidFill>
                <a:latin typeface="Century" panose="02040604050505020304" pitchFamily="18" charset="0"/>
              </a:rPr>
              <a:t> </a:t>
            </a:r>
            <a:endParaRPr lang="ru-RU" sz="2400" b="1" dirty="0">
              <a:solidFill>
                <a:srgbClr val="002774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2774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зручності з самого початку перекладаємо з англійської мови на українську.</a:t>
            </a:r>
            <a:endParaRPr lang="ru-RU" sz="2400" b="1" dirty="0">
              <a:solidFill>
                <a:srgbClr val="002774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E:\З флешки\Пед тижні\2022\1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" b="6305"/>
          <a:stretch/>
        </p:blipFill>
        <p:spPr bwMode="auto">
          <a:xfrm>
            <a:off x="338530" y="2715274"/>
            <a:ext cx="6852524" cy="4006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1018"/>
            <a:ext cx="1524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46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420959"/>
            <a:ext cx="3984088" cy="1344050"/>
          </a:xfrm>
        </p:spPr>
        <p:txBody>
          <a:bodyPr/>
          <a:lstStyle/>
          <a:p>
            <a:pPr algn="ctr"/>
            <a:r>
              <a:rPr lang="uk-UA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Проходимо реєстрацію «Зареєструватися» або «</a:t>
            </a:r>
            <a:r>
              <a:rPr lang="en-CA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Sign up</a:t>
            </a:r>
            <a:r>
              <a:rPr lang="uk-UA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ctr"/>
            <a:endParaRPr lang="ru-RU" sz="1800" dirty="0">
              <a:latin typeface="Century" panose="02040604050505020304" pitchFamily="18" charset="0"/>
            </a:endParaRPr>
          </a:p>
          <a:p>
            <a:pPr algn="ctr"/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945" y="1011238"/>
            <a:ext cx="4145973" cy="1216025"/>
          </a:xfrm>
        </p:spPr>
        <p:txBody>
          <a:bodyPr rtlCol="0">
            <a:no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Алгоритм використання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 err="1">
                <a:solidFill>
                  <a:schemeClr val="bg1"/>
                </a:solidFill>
              </a:rPr>
              <a:t>EDpuzzle</a:t>
            </a:r>
            <a:endParaRPr lang="ru-RU" sz="3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9" name="Объект 8" descr="E:\З флешки\Пед тижні\2022\2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" b="6598"/>
          <a:stretch/>
        </p:blipFill>
        <p:spPr bwMode="auto">
          <a:xfrm>
            <a:off x="89148" y="1901535"/>
            <a:ext cx="7350743" cy="4819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Місце для зображення 9" title="Горизонт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3492" r="13492"/>
          <a:stretch/>
        </p:blipFill>
        <p:spPr/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36" y="0"/>
            <a:ext cx="1376362" cy="137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18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8219" y="1209305"/>
            <a:ext cx="5361708" cy="1178727"/>
          </a:xfrm>
        </p:spPr>
        <p:txBody>
          <a:bodyPr rtlCol="0"/>
          <a:lstStyle/>
          <a:p>
            <a:pPr lvl="0" algn="ctr"/>
            <a:r>
              <a:rPr lang="uk-UA" sz="2400" dirty="0">
                <a:latin typeface="Century" panose="02040604050505020304" pitchFamily="18" charset="0"/>
              </a:rPr>
              <a:t>Проходимо реєстрацію за пропозицією сервісу: «</a:t>
            </a:r>
            <a:r>
              <a:rPr lang="en-CA" sz="2400" dirty="0">
                <a:latin typeface="Century" panose="02040604050505020304" pitchFamily="18" charset="0"/>
              </a:rPr>
              <a:t>I</a:t>
            </a:r>
            <a:r>
              <a:rPr lang="uk-UA" sz="2400" dirty="0">
                <a:latin typeface="Century" panose="02040604050505020304" pitchFamily="18" charset="0"/>
              </a:rPr>
              <a:t>,</a:t>
            </a:r>
            <a:r>
              <a:rPr lang="en-CA" sz="2400" dirty="0">
                <a:latin typeface="Century" panose="02040604050505020304" pitchFamily="18" charset="0"/>
              </a:rPr>
              <a:t>m a </a:t>
            </a:r>
            <a:r>
              <a:rPr lang="uk-UA" sz="2400" dirty="0">
                <a:latin typeface="Century" panose="02040604050505020304" pitchFamily="18" charset="0"/>
              </a:rPr>
              <a:t>- </a:t>
            </a:r>
            <a:r>
              <a:rPr lang="en-CA" sz="2400" dirty="0">
                <a:latin typeface="Century" panose="02040604050505020304" pitchFamily="18" charset="0"/>
              </a:rPr>
              <a:t>teacher</a:t>
            </a:r>
            <a:r>
              <a:rPr lang="uk-UA" sz="2400" dirty="0">
                <a:latin typeface="Century" panose="02040604050505020304" pitchFamily="18" charset="0"/>
              </a:rPr>
              <a:t>» (Я – вчитель)</a:t>
            </a:r>
            <a:endParaRPr lang="ru-RU" sz="2400" dirty="0">
              <a:latin typeface="Century" panose="02040604050505020304" pitchFamily="18" charset="0"/>
            </a:endParaRPr>
          </a:p>
          <a:p>
            <a:r>
              <a:rPr lang="uk-UA" sz="2400" dirty="0">
                <a:latin typeface="Century" panose="02040604050505020304" pitchFamily="18" charset="0"/>
              </a:rPr>
              <a:t> </a:t>
            </a:r>
            <a:endParaRPr lang="ru-RU" sz="2400" dirty="0">
              <a:latin typeface="Century" panose="020406040505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391D3201-20F9-4DD7-B4EB-F41AF17CA4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rtl="0"/>
            <a:r>
              <a:rPr lang="ru-RU" dirty="0"/>
              <a:t>Добавить нижний колонтитул</a:t>
            </a:r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128337" y="216682"/>
            <a:ext cx="3431374" cy="1216025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/>
              <a:t>Алгоритм </a:t>
            </a:r>
            <a:r>
              <a:rPr lang="uk-UA" sz="3600" dirty="0"/>
              <a:t>використання</a:t>
            </a:r>
            <a:br>
              <a:rPr lang="ru-RU" sz="3200" dirty="0"/>
            </a:br>
            <a:r>
              <a:rPr lang="ru-RU" sz="3200" dirty="0" err="1"/>
              <a:t>EDpuzzle</a:t>
            </a:r>
            <a:endParaRPr lang="ru-RU" sz="3200" dirty="0">
              <a:latin typeface="Century" panose="02040604050505020304" pitchFamily="18" charset="0"/>
            </a:endParaRPr>
          </a:p>
        </p:txBody>
      </p:sp>
      <p:pic>
        <p:nvPicPr>
          <p:cNvPr id="22" name="Рисунок 21" descr="E:\З флешки\Пед тижні\2022\3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6298"/>
          <a:stretch/>
        </p:blipFill>
        <p:spPr bwMode="auto">
          <a:xfrm>
            <a:off x="2005446" y="2388032"/>
            <a:ext cx="7772400" cy="4333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451" y="0"/>
            <a:ext cx="2180549" cy="143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9363" y="727392"/>
            <a:ext cx="4509656" cy="1178727"/>
          </a:xfrm>
        </p:spPr>
        <p:txBody>
          <a:bodyPr rtlCol="0"/>
          <a:lstStyle/>
          <a:p>
            <a:r>
              <a:rPr lang="uk-UA" dirty="0"/>
              <a:t> 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391D3201-20F9-4DD7-B4EB-F41AF17CA4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rtl="0"/>
            <a:r>
              <a:rPr lang="ru-RU" dirty="0"/>
              <a:t>Добавить нижний колонтитул</a:t>
            </a:r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380093" y="279028"/>
            <a:ext cx="4145973" cy="1216025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21289" y="246250"/>
            <a:ext cx="5205738" cy="1331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chemeClr val="bg1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Вхід-авторизація.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chemeClr val="bg1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Пароль</a:t>
            </a:r>
            <a:endParaRPr lang="ru-RU" sz="3600" b="1" dirty="0">
              <a:solidFill>
                <a:schemeClr val="bg1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E:\З флешки\Пед тижні\2022\4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7179"/>
          <a:stretch/>
        </p:blipFill>
        <p:spPr bwMode="auto">
          <a:xfrm>
            <a:off x="1142999" y="1527831"/>
            <a:ext cx="9528463" cy="5091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451" y="0"/>
            <a:ext cx="2180549" cy="143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40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9363" y="727392"/>
            <a:ext cx="4509656" cy="1178727"/>
          </a:xfrm>
        </p:spPr>
        <p:txBody>
          <a:bodyPr rtlCol="0"/>
          <a:lstStyle/>
          <a:p>
            <a:r>
              <a:rPr lang="uk-UA" dirty="0"/>
              <a:t> 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391D3201-20F9-4DD7-B4EB-F41AF17CA4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rtl="0"/>
            <a:r>
              <a:rPr lang="ru-RU" dirty="0"/>
              <a:t>Добавить нижний колонтитул</a:t>
            </a:r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380093" y="279028"/>
            <a:ext cx="4145973" cy="1216025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0820" y="713845"/>
            <a:ext cx="780697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chemeClr val="bg1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 професійної (професійно-технічної) освіти</a:t>
            </a:r>
            <a:endParaRPr lang="ru-RU" sz="2400" dirty="0">
              <a:solidFill>
                <a:schemeClr val="bg1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E:\З флешки\Пед тижні\2022\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r="1279" b="6011"/>
          <a:stretch/>
        </p:blipFill>
        <p:spPr bwMode="auto">
          <a:xfrm>
            <a:off x="156346" y="1495051"/>
            <a:ext cx="6784781" cy="4080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E:\З флешки\Пед тижні\2022\7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 r="1113" b="6287"/>
          <a:stretch/>
        </p:blipFill>
        <p:spPr bwMode="auto">
          <a:xfrm>
            <a:off x="5299362" y="2676167"/>
            <a:ext cx="6660573" cy="3953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338530" y="216682"/>
            <a:ext cx="3221181" cy="1216025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/>
              <a:t>Алгоритм </a:t>
            </a:r>
            <a:r>
              <a:rPr lang="uk-UA" sz="3600" dirty="0"/>
              <a:t>використання</a:t>
            </a:r>
            <a:br>
              <a:rPr lang="ru-RU" sz="3200" dirty="0"/>
            </a:br>
            <a:r>
              <a:rPr lang="ru-RU" sz="3200" dirty="0" err="1"/>
              <a:t>EDpuzzle</a:t>
            </a:r>
            <a:endParaRPr lang="ru-RU" sz="3200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76" y="46273"/>
            <a:ext cx="1108911" cy="110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5347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9363" y="727392"/>
            <a:ext cx="4509656" cy="1178727"/>
          </a:xfrm>
        </p:spPr>
        <p:txBody>
          <a:bodyPr rtlCol="0"/>
          <a:lstStyle/>
          <a:p>
            <a:r>
              <a:rPr lang="uk-UA" dirty="0"/>
              <a:t> 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391D3201-20F9-4DD7-B4EB-F41AF17CA4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rtl="0"/>
            <a:r>
              <a:rPr lang="ru-RU" dirty="0"/>
              <a:t>Добавить нижний колонтитул</a:t>
            </a:r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699F50C-BE38-4BD0-BA84-9B090E1F2B9B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380093" y="279028"/>
            <a:ext cx="4145973" cy="1216025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0772" y="769561"/>
            <a:ext cx="4936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Обрати тему або додати свою</a:t>
            </a:r>
            <a:endParaRPr lang="ru-RU" sz="2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94453" y="279028"/>
            <a:ext cx="3273452" cy="1216025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/>
              <a:t>Алгоритм </a:t>
            </a:r>
            <a:r>
              <a:rPr lang="uk-UA" sz="3600" dirty="0"/>
              <a:t>використання</a:t>
            </a:r>
            <a:br>
              <a:rPr lang="ru-RU" sz="3200" dirty="0"/>
            </a:br>
            <a:r>
              <a:rPr lang="ru-RU" sz="3200" dirty="0" err="1"/>
              <a:t>EDpuzzle</a:t>
            </a:r>
            <a:endParaRPr lang="ru-RU" sz="3200" dirty="0">
              <a:latin typeface="Century" panose="02040604050505020304" pitchFamily="18" charset="0"/>
            </a:endParaRPr>
          </a:p>
        </p:txBody>
      </p:sp>
      <p:pic>
        <p:nvPicPr>
          <p:cNvPr id="11" name="Рисунок 10" descr="E:\З флешки\Пед тижні\2022\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 r="1135" b="6886"/>
          <a:stretch/>
        </p:blipFill>
        <p:spPr bwMode="auto">
          <a:xfrm>
            <a:off x="1796903" y="1574307"/>
            <a:ext cx="8952614" cy="4899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67" y="0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7270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493_TF89027928" id="{84CAFB10-2417-4650-A34E-889C627F5DA2}" vid="{4C45BB41-01E1-4A8E-9534-E341FCCDBEF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Темная презентация с шестиугольником</Template>
  <TotalTime>0</TotalTime>
  <Words>454</Words>
  <Application>Microsoft Office PowerPoint</Application>
  <PresentationFormat>Широкий екран</PresentationFormat>
  <Paragraphs>124</Paragraphs>
  <Slides>25</Slides>
  <Notes>17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Century</vt:lpstr>
      <vt:lpstr>CiscoSans ExtraLight</vt:lpstr>
      <vt:lpstr>Gill Sans SemiBold</vt:lpstr>
      <vt:lpstr>Times New Roman</vt:lpstr>
      <vt:lpstr>Verdana</vt:lpstr>
      <vt:lpstr>Wingdings</vt:lpstr>
      <vt:lpstr>Тема Office</vt:lpstr>
      <vt:lpstr>Практичний онлайн-сервіс для створення відеоуроків</vt:lpstr>
      <vt:lpstr>- монтувати відео, - додавати голосові та текстові коментарі,  - створювати завдання, буктрейлери, опитування, вікторини, - керувати навчальною діяльністю   </vt:lpstr>
      <vt:lpstr>Характеристика сервісу </vt:lpstr>
      <vt:lpstr>Алгоритм використання EDpuzzle</vt:lpstr>
      <vt:lpstr>Алгоритм використання EDpuzzle</vt:lpstr>
      <vt:lpstr>Презентація PowerPoint</vt:lpstr>
      <vt:lpstr>Презентація PowerPoint</vt:lpstr>
      <vt:lpstr>Презентація PowerPoint</vt:lpstr>
      <vt:lpstr>Презентація PowerPoint</vt:lpstr>
      <vt:lpstr>Зміст функцій</vt:lpstr>
      <vt:lpstr>Додавання здобувачів освіти </vt:lpstr>
      <vt:lpstr>Можливості сервісу</vt:lpstr>
      <vt:lpstr>Підключення групи в Google Classroom </vt:lpstr>
      <vt:lpstr>Презентація PowerPoint</vt:lpstr>
      <vt:lpstr>Презентація PowerPoint</vt:lpstr>
      <vt:lpstr>Створення відео</vt:lpstr>
      <vt:lpstr>Презентація PowerPoint</vt:lpstr>
      <vt:lpstr>Редагування відео </vt:lpstr>
      <vt:lpstr>Презентація PowerPoint</vt:lpstr>
      <vt:lpstr>Презентація PowerPoint</vt:lpstr>
      <vt:lpstr>Приклади   завдань</vt:lpstr>
      <vt:lpstr>Презентація PowerPoint</vt:lpstr>
      <vt:lpstr>Презентація PowerPoint</vt:lpstr>
      <vt:lpstr>Посилання на створене відео із завданнями: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2022-02-16T12:05:31Z</dcterms:created>
  <dcterms:modified xsi:type="dcterms:W3CDTF">2022-12-05T15:03:55Z</dcterms:modified>
</cp:coreProperties>
</file>