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73" r:id="rId8"/>
    <p:sldId id="266" r:id="rId9"/>
    <p:sldId id="264" r:id="rId10"/>
    <p:sldId id="268" r:id="rId11"/>
    <p:sldId id="272" r:id="rId12"/>
    <p:sldId id="267" r:id="rId13"/>
    <p:sldId id="265" r:id="rId14"/>
    <p:sldId id="270" r:id="rId15"/>
    <p:sldId id="274" r:id="rId16"/>
    <p:sldId id="275" r:id="rId17"/>
    <p:sldId id="277" r:id="rId18"/>
    <p:sldId id="263" r:id="rId19"/>
    <p:sldId id="278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E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04" autoAdjust="0"/>
    <p:restoredTop sz="94701" autoAdjust="0"/>
  </p:normalViewPr>
  <p:slideViewPr>
    <p:cSldViewPr snapToGrid="0" showGuides="1">
      <p:cViewPr varScale="1">
        <p:scale>
          <a:sx n="89" d="100"/>
          <a:sy n="89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9EEDC-0BDD-41B2-9E82-FB5EBA848A7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15C2D6-234F-4D2B-979D-DAFB3BEE306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err="1" smtClean="0"/>
            <a:t>оцінювання</a:t>
          </a:r>
          <a:endParaRPr lang="ru-RU" b="1" dirty="0"/>
        </a:p>
      </dgm:t>
    </dgm:pt>
    <dgm:pt modelId="{A8AA2B9A-4D13-4606-AABB-E4EB54F3A095}" type="parTrans" cxnId="{B00019E5-5164-4751-93DE-0AE80A693F79}">
      <dgm:prSet/>
      <dgm:spPr/>
      <dgm:t>
        <a:bodyPr/>
        <a:lstStyle/>
        <a:p>
          <a:endParaRPr lang="ru-RU"/>
        </a:p>
      </dgm:t>
    </dgm:pt>
    <dgm:pt modelId="{33C6FB80-9455-4352-8476-507A0D2AB46A}" type="sibTrans" cxnId="{B00019E5-5164-4751-93DE-0AE80A693F79}">
      <dgm:prSet/>
      <dgm:spPr/>
      <dgm:t>
        <a:bodyPr/>
        <a:lstStyle/>
        <a:p>
          <a:endParaRPr lang="ru-RU"/>
        </a:p>
      </dgm:t>
    </dgm:pt>
    <dgm:pt modelId="{EDC57E48-DFC0-4315-893E-6FE56E610DA6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bg1"/>
              </a:solidFill>
            </a:rPr>
            <a:t>ФОРМУВАЛЬНЕ</a:t>
          </a:r>
          <a:endParaRPr lang="ru-RU" sz="1000" b="0" dirty="0">
            <a:solidFill>
              <a:schemeClr val="bg1"/>
            </a:solidFill>
          </a:endParaRPr>
        </a:p>
      </dgm:t>
    </dgm:pt>
    <dgm:pt modelId="{8D5CC31B-5B81-4E6A-8EC3-027A62131D76}" type="parTrans" cxnId="{5756A548-A999-4112-85DE-499463FB812B}">
      <dgm:prSet/>
      <dgm:spPr/>
      <dgm:t>
        <a:bodyPr/>
        <a:lstStyle/>
        <a:p>
          <a:endParaRPr lang="ru-RU"/>
        </a:p>
      </dgm:t>
    </dgm:pt>
    <dgm:pt modelId="{DF626FCA-FA5F-43BF-80F6-1C167EFA4108}" type="sibTrans" cxnId="{5756A548-A999-4112-85DE-499463FB812B}">
      <dgm:prSet/>
      <dgm:spPr/>
      <dgm:t>
        <a:bodyPr/>
        <a:lstStyle/>
        <a:p>
          <a:endParaRPr lang="ru-RU"/>
        </a:p>
      </dgm:t>
    </dgm:pt>
    <dgm:pt modelId="{36FF086A-163F-4353-A53F-DAA24B02DCD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МОТИВАЦІЯ</a:t>
          </a:r>
          <a:endParaRPr lang="ru-RU" dirty="0"/>
        </a:p>
      </dgm:t>
    </dgm:pt>
    <dgm:pt modelId="{53CAD03E-D050-4DBA-AE64-5913DB2E9758}" type="parTrans" cxnId="{2B23AFEB-0625-4F2F-9607-269F84F66B51}">
      <dgm:prSet/>
      <dgm:spPr/>
      <dgm:t>
        <a:bodyPr/>
        <a:lstStyle/>
        <a:p>
          <a:endParaRPr lang="ru-RU"/>
        </a:p>
      </dgm:t>
    </dgm:pt>
    <dgm:pt modelId="{F1CCFBDD-6907-492C-A15D-6E0297501730}" type="sibTrans" cxnId="{2B23AFEB-0625-4F2F-9607-269F84F66B51}">
      <dgm:prSet/>
      <dgm:spPr/>
      <dgm:t>
        <a:bodyPr/>
        <a:lstStyle/>
        <a:p>
          <a:endParaRPr lang="ru-RU"/>
        </a:p>
      </dgm:t>
    </dgm:pt>
    <dgm:pt modelId="{6CCB2590-567C-4F01-A044-6A187BB5BB8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050" dirty="0" smtClean="0"/>
            <a:t>МОЖЛИВІСТЬ </a:t>
          </a:r>
          <a:r>
            <a:rPr lang="ru-RU" sz="1050" dirty="0" err="1" smtClean="0"/>
            <a:t>покращити</a:t>
          </a:r>
          <a:r>
            <a:rPr lang="ru-RU" sz="1050" dirty="0" smtClean="0"/>
            <a:t> результат</a:t>
          </a:r>
          <a:endParaRPr lang="ru-RU" sz="1050" dirty="0"/>
        </a:p>
      </dgm:t>
    </dgm:pt>
    <dgm:pt modelId="{0220EE3D-92C2-4D04-B9D1-A2A092FEBC67}" type="parTrans" cxnId="{F9109719-C382-4D2F-BD9F-970E42FE3F3C}">
      <dgm:prSet/>
      <dgm:spPr/>
      <dgm:t>
        <a:bodyPr/>
        <a:lstStyle/>
        <a:p>
          <a:endParaRPr lang="ru-RU"/>
        </a:p>
      </dgm:t>
    </dgm:pt>
    <dgm:pt modelId="{5CABA095-863B-4E39-B525-3FF0B68B1639}" type="sibTrans" cxnId="{F9109719-C382-4D2F-BD9F-970E42FE3F3C}">
      <dgm:prSet/>
      <dgm:spPr/>
      <dgm:t>
        <a:bodyPr/>
        <a:lstStyle/>
        <a:p>
          <a:endParaRPr lang="ru-RU"/>
        </a:p>
      </dgm:t>
    </dgm:pt>
    <dgm:pt modelId="{BFA917F7-C954-4432-8A00-47B318AA917C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dirty="0" smtClean="0"/>
            <a:t>РЕФЛЕКСІЯ</a:t>
          </a:r>
          <a:endParaRPr lang="ru-RU" dirty="0"/>
        </a:p>
      </dgm:t>
    </dgm:pt>
    <dgm:pt modelId="{DA71BDBC-7EDE-489A-8DA2-17D19D27D5D0}" type="parTrans" cxnId="{7C9365D0-5258-465C-AD27-D0ED798D8BBE}">
      <dgm:prSet/>
      <dgm:spPr/>
      <dgm:t>
        <a:bodyPr/>
        <a:lstStyle/>
        <a:p>
          <a:endParaRPr lang="ru-RU"/>
        </a:p>
      </dgm:t>
    </dgm:pt>
    <dgm:pt modelId="{9437EA1B-0F17-43C5-BDF0-C0C42873E872}" type="sibTrans" cxnId="{7C9365D0-5258-465C-AD27-D0ED798D8BBE}">
      <dgm:prSet/>
      <dgm:spPr/>
      <dgm:t>
        <a:bodyPr/>
        <a:lstStyle/>
        <a:p>
          <a:endParaRPr lang="ru-RU"/>
        </a:p>
      </dgm:t>
    </dgm:pt>
    <dgm:pt modelId="{8D59D482-1795-40B8-9935-675B56C2A5F8}" type="pres">
      <dgm:prSet presAssocID="{3539EEDC-0BDD-41B2-9E82-FB5EBA848A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605E2-7C41-4A56-AF0F-6C57B94712A8}" type="pres">
      <dgm:prSet presAssocID="{4715C2D6-234F-4D2B-979D-DAFB3BEE3061}" presName="centerShape" presStyleLbl="node0" presStyleIdx="0" presStyleCnt="1"/>
      <dgm:spPr/>
      <dgm:t>
        <a:bodyPr/>
        <a:lstStyle/>
        <a:p>
          <a:endParaRPr lang="ru-RU"/>
        </a:p>
      </dgm:t>
    </dgm:pt>
    <dgm:pt modelId="{BEF00D69-4E85-4A00-AA81-C53546FD3A48}" type="pres">
      <dgm:prSet presAssocID="{EDC57E48-DFC0-4315-893E-6FE56E610DA6}" presName="node" presStyleLbl="node1" presStyleIdx="0" presStyleCnt="4" custScaleX="138712" custScaleY="12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37022-FFEF-42C8-A363-27F4C1C87D8C}" type="pres">
      <dgm:prSet presAssocID="{EDC57E48-DFC0-4315-893E-6FE56E610DA6}" presName="dummy" presStyleCnt="0"/>
      <dgm:spPr/>
    </dgm:pt>
    <dgm:pt modelId="{832AEE7D-2E05-4BD5-9687-A10A4238E73D}" type="pres">
      <dgm:prSet presAssocID="{DF626FCA-FA5F-43BF-80F6-1C167EFA410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6F5EBAA-9569-4669-AB2B-7E532206E1B3}" type="pres">
      <dgm:prSet presAssocID="{36FF086A-163F-4353-A53F-DAA24B02DC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03C98-7AE4-4440-ACBF-D4BD3976FB7E}" type="pres">
      <dgm:prSet presAssocID="{36FF086A-163F-4353-A53F-DAA24B02DCD8}" presName="dummy" presStyleCnt="0"/>
      <dgm:spPr/>
    </dgm:pt>
    <dgm:pt modelId="{39A5A518-3572-4D8D-95DF-E9DB60BCC050}" type="pres">
      <dgm:prSet presAssocID="{F1CCFBDD-6907-492C-A15D-6E029750173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42EE318-ED90-463D-980A-40380E72E964}" type="pres">
      <dgm:prSet presAssocID="{6CCB2590-567C-4F01-A044-6A187BB5BB8B}" presName="node" presStyleLbl="node1" presStyleIdx="2" presStyleCnt="4" custScaleX="163997" custScaleY="121702" custRadScaleRad="100170" custRadScaleInc="6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EEA2-CD8C-4600-B422-7C8BAF2E1E00}" type="pres">
      <dgm:prSet presAssocID="{6CCB2590-567C-4F01-A044-6A187BB5BB8B}" presName="dummy" presStyleCnt="0"/>
      <dgm:spPr/>
    </dgm:pt>
    <dgm:pt modelId="{FFC88A56-1049-450C-A56E-D459E2ABB417}" type="pres">
      <dgm:prSet presAssocID="{5CABA095-863B-4E39-B525-3FF0B68B163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7329438-074E-49E2-98C1-82E085B81E5D}" type="pres">
      <dgm:prSet presAssocID="{BFA917F7-C954-4432-8A00-47B318AA91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9478F-275A-4086-952D-2818B2629E71}" type="pres">
      <dgm:prSet presAssocID="{BFA917F7-C954-4432-8A00-47B318AA917C}" presName="dummy" presStyleCnt="0"/>
      <dgm:spPr/>
    </dgm:pt>
    <dgm:pt modelId="{9F879B3C-A219-40A8-AC07-02B8E362C56A}" type="pres">
      <dgm:prSet presAssocID="{9437EA1B-0F17-43C5-BDF0-C0C42873E87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F9E02B1-00CA-4FEB-AE39-0C1AD4952C6D}" type="presOf" srcId="{36FF086A-163F-4353-A53F-DAA24B02DCD8}" destId="{26F5EBAA-9569-4669-AB2B-7E532206E1B3}" srcOrd="0" destOrd="0" presId="urn:microsoft.com/office/officeart/2005/8/layout/radial6"/>
    <dgm:cxn modelId="{6F9F6B3B-7A0E-4659-BC2B-0285AD7EF44E}" type="presOf" srcId="{4715C2D6-234F-4D2B-979D-DAFB3BEE3061}" destId="{5EB605E2-7C41-4A56-AF0F-6C57B94712A8}" srcOrd="0" destOrd="0" presId="urn:microsoft.com/office/officeart/2005/8/layout/radial6"/>
    <dgm:cxn modelId="{2B23AFEB-0625-4F2F-9607-269F84F66B51}" srcId="{4715C2D6-234F-4D2B-979D-DAFB3BEE3061}" destId="{36FF086A-163F-4353-A53F-DAA24B02DCD8}" srcOrd="1" destOrd="0" parTransId="{53CAD03E-D050-4DBA-AE64-5913DB2E9758}" sibTransId="{F1CCFBDD-6907-492C-A15D-6E0297501730}"/>
    <dgm:cxn modelId="{F5A3871D-9320-488D-B234-B0CE88B9B33C}" type="presOf" srcId="{BFA917F7-C954-4432-8A00-47B318AA917C}" destId="{77329438-074E-49E2-98C1-82E085B81E5D}" srcOrd="0" destOrd="0" presId="urn:microsoft.com/office/officeart/2005/8/layout/radial6"/>
    <dgm:cxn modelId="{7C9365D0-5258-465C-AD27-D0ED798D8BBE}" srcId="{4715C2D6-234F-4D2B-979D-DAFB3BEE3061}" destId="{BFA917F7-C954-4432-8A00-47B318AA917C}" srcOrd="3" destOrd="0" parTransId="{DA71BDBC-7EDE-489A-8DA2-17D19D27D5D0}" sibTransId="{9437EA1B-0F17-43C5-BDF0-C0C42873E872}"/>
    <dgm:cxn modelId="{F9109719-C382-4D2F-BD9F-970E42FE3F3C}" srcId="{4715C2D6-234F-4D2B-979D-DAFB3BEE3061}" destId="{6CCB2590-567C-4F01-A044-6A187BB5BB8B}" srcOrd="2" destOrd="0" parTransId="{0220EE3D-92C2-4D04-B9D1-A2A092FEBC67}" sibTransId="{5CABA095-863B-4E39-B525-3FF0B68B1639}"/>
    <dgm:cxn modelId="{5756A548-A999-4112-85DE-499463FB812B}" srcId="{4715C2D6-234F-4D2B-979D-DAFB3BEE3061}" destId="{EDC57E48-DFC0-4315-893E-6FE56E610DA6}" srcOrd="0" destOrd="0" parTransId="{8D5CC31B-5B81-4E6A-8EC3-027A62131D76}" sibTransId="{DF626FCA-FA5F-43BF-80F6-1C167EFA4108}"/>
    <dgm:cxn modelId="{D492A2C1-96F9-476C-9BC1-EEFCA4227C1F}" type="presOf" srcId="{3539EEDC-0BDD-41B2-9E82-FB5EBA848A7E}" destId="{8D59D482-1795-40B8-9935-675B56C2A5F8}" srcOrd="0" destOrd="0" presId="urn:microsoft.com/office/officeart/2005/8/layout/radial6"/>
    <dgm:cxn modelId="{9872CCFB-90BD-4D6B-A535-503E11988D77}" type="presOf" srcId="{5CABA095-863B-4E39-B525-3FF0B68B1639}" destId="{FFC88A56-1049-450C-A56E-D459E2ABB417}" srcOrd="0" destOrd="0" presId="urn:microsoft.com/office/officeart/2005/8/layout/radial6"/>
    <dgm:cxn modelId="{96747BD1-25F7-493F-95C1-07A3315CD0D2}" type="presOf" srcId="{9437EA1B-0F17-43C5-BDF0-C0C42873E872}" destId="{9F879B3C-A219-40A8-AC07-02B8E362C56A}" srcOrd="0" destOrd="0" presId="urn:microsoft.com/office/officeart/2005/8/layout/radial6"/>
    <dgm:cxn modelId="{AF4D4152-60BE-4A9C-B3C7-4158DF563526}" type="presOf" srcId="{DF626FCA-FA5F-43BF-80F6-1C167EFA4108}" destId="{832AEE7D-2E05-4BD5-9687-A10A4238E73D}" srcOrd="0" destOrd="0" presId="urn:microsoft.com/office/officeart/2005/8/layout/radial6"/>
    <dgm:cxn modelId="{0525035A-68A4-45ED-B99E-82A4AFC48D58}" type="presOf" srcId="{6CCB2590-567C-4F01-A044-6A187BB5BB8B}" destId="{942EE318-ED90-463D-980A-40380E72E964}" srcOrd="0" destOrd="0" presId="urn:microsoft.com/office/officeart/2005/8/layout/radial6"/>
    <dgm:cxn modelId="{81ABF71A-ADD8-4798-BA86-41BB2B5293FD}" type="presOf" srcId="{F1CCFBDD-6907-492C-A15D-6E0297501730}" destId="{39A5A518-3572-4D8D-95DF-E9DB60BCC050}" srcOrd="0" destOrd="0" presId="urn:microsoft.com/office/officeart/2005/8/layout/radial6"/>
    <dgm:cxn modelId="{2E40A0CB-5019-478C-852A-64C02DC8B045}" type="presOf" srcId="{EDC57E48-DFC0-4315-893E-6FE56E610DA6}" destId="{BEF00D69-4E85-4A00-AA81-C53546FD3A48}" srcOrd="0" destOrd="0" presId="urn:microsoft.com/office/officeart/2005/8/layout/radial6"/>
    <dgm:cxn modelId="{B00019E5-5164-4751-93DE-0AE80A693F79}" srcId="{3539EEDC-0BDD-41B2-9E82-FB5EBA848A7E}" destId="{4715C2D6-234F-4D2B-979D-DAFB3BEE3061}" srcOrd="0" destOrd="0" parTransId="{A8AA2B9A-4D13-4606-AABB-E4EB54F3A095}" sibTransId="{33C6FB80-9455-4352-8476-507A0D2AB46A}"/>
    <dgm:cxn modelId="{F2E86F04-256D-4ABC-9C10-BD5A158CDE4D}" type="presParOf" srcId="{8D59D482-1795-40B8-9935-675B56C2A5F8}" destId="{5EB605E2-7C41-4A56-AF0F-6C57B94712A8}" srcOrd="0" destOrd="0" presId="urn:microsoft.com/office/officeart/2005/8/layout/radial6"/>
    <dgm:cxn modelId="{E1659FCA-BA1A-48BB-B027-24C0DD50F90F}" type="presParOf" srcId="{8D59D482-1795-40B8-9935-675B56C2A5F8}" destId="{BEF00D69-4E85-4A00-AA81-C53546FD3A48}" srcOrd="1" destOrd="0" presId="urn:microsoft.com/office/officeart/2005/8/layout/radial6"/>
    <dgm:cxn modelId="{B89CF318-1ECC-4A88-8362-F8920A0B5672}" type="presParOf" srcId="{8D59D482-1795-40B8-9935-675B56C2A5F8}" destId="{C9737022-FFEF-42C8-A363-27F4C1C87D8C}" srcOrd="2" destOrd="0" presId="urn:microsoft.com/office/officeart/2005/8/layout/radial6"/>
    <dgm:cxn modelId="{2DF92023-915D-4281-9A8F-FD89D2B30FFB}" type="presParOf" srcId="{8D59D482-1795-40B8-9935-675B56C2A5F8}" destId="{832AEE7D-2E05-4BD5-9687-A10A4238E73D}" srcOrd="3" destOrd="0" presId="urn:microsoft.com/office/officeart/2005/8/layout/radial6"/>
    <dgm:cxn modelId="{054F949B-C6D9-4E9B-9195-10E7485E25B8}" type="presParOf" srcId="{8D59D482-1795-40B8-9935-675B56C2A5F8}" destId="{26F5EBAA-9569-4669-AB2B-7E532206E1B3}" srcOrd="4" destOrd="0" presId="urn:microsoft.com/office/officeart/2005/8/layout/radial6"/>
    <dgm:cxn modelId="{2B7C4AEE-B264-4255-9670-47AA6F7141AB}" type="presParOf" srcId="{8D59D482-1795-40B8-9935-675B56C2A5F8}" destId="{5DE03C98-7AE4-4440-ACBF-D4BD3976FB7E}" srcOrd="5" destOrd="0" presId="urn:microsoft.com/office/officeart/2005/8/layout/radial6"/>
    <dgm:cxn modelId="{1D1BF3E7-3E63-41AE-8CB8-C09D8D525557}" type="presParOf" srcId="{8D59D482-1795-40B8-9935-675B56C2A5F8}" destId="{39A5A518-3572-4D8D-95DF-E9DB60BCC050}" srcOrd="6" destOrd="0" presId="urn:microsoft.com/office/officeart/2005/8/layout/radial6"/>
    <dgm:cxn modelId="{EE8A6121-DC76-47C9-9062-126293714466}" type="presParOf" srcId="{8D59D482-1795-40B8-9935-675B56C2A5F8}" destId="{942EE318-ED90-463D-980A-40380E72E964}" srcOrd="7" destOrd="0" presId="urn:microsoft.com/office/officeart/2005/8/layout/radial6"/>
    <dgm:cxn modelId="{8A52C05A-7879-4206-BF78-0430D5F53915}" type="presParOf" srcId="{8D59D482-1795-40B8-9935-675B56C2A5F8}" destId="{E248EEA2-CD8C-4600-B422-7C8BAF2E1E00}" srcOrd="8" destOrd="0" presId="urn:microsoft.com/office/officeart/2005/8/layout/radial6"/>
    <dgm:cxn modelId="{B4A359E5-3C92-49F7-8BBF-1F30510ED65A}" type="presParOf" srcId="{8D59D482-1795-40B8-9935-675B56C2A5F8}" destId="{FFC88A56-1049-450C-A56E-D459E2ABB417}" srcOrd="9" destOrd="0" presId="urn:microsoft.com/office/officeart/2005/8/layout/radial6"/>
    <dgm:cxn modelId="{804E6CB2-13C1-4594-A33C-170A16A3F392}" type="presParOf" srcId="{8D59D482-1795-40B8-9935-675B56C2A5F8}" destId="{77329438-074E-49E2-98C1-82E085B81E5D}" srcOrd="10" destOrd="0" presId="urn:microsoft.com/office/officeart/2005/8/layout/radial6"/>
    <dgm:cxn modelId="{2A9E6B44-5313-409D-8685-10DD3DBEC442}" type="presParOf" srcId="{8D59D482-1795-40B8-9935-675B56C2A5F8}" destId="{90C9478F-275A-4086-952D-2818B2629E71}" srcOrd="11" destOrd="0" presId="urn:microsoft.com/office/officeart/2005/8/layout/radial6"/>
    <dgm:cxn modelId="{7C038ADA-064A-4DB9-9C10-3E8AA2000A2A}" type="presParOf" srcId="{8D59D482-1795-40B8-9935-675B56C2A5F8}" destId="{9F879B3C-A219-40A8-AC07-02B8E362C56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9B3C-A219-40A8-AC07-02B8E362C56A}">
      <dsp:nvSpPr>
        <dsp:cNvPr id="0" name=""/>
        <dsp:cNvSpPr/>
      </dsp:nvSpPr>
      <dsp:spPr>
        <a:xfrm>
          <a:off x="945547" y="521585"/>
          <a:ext cx="3458144" cy="345814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88A56-1049-450C-A56E-D459E2ABB417}">
      <dsp:nvSpPr>
        <dsp:cNvPr id="0" name=""/>
        <dsp:cNvSpPr/>
      </dsp:nvSpPr>
      <dsp:spPr>
        <a:xfrm>
          <a:off x="945547" y="522666"/>
          <a:ext cx="3458144" cy="3458144"/>
        </a:xfrm>
        <a:prstGeom prst="blockArc">
          <a:avLst>
            <a:gd name="adj1" fmla="val 5522986"/>
            <a:gd name="adj2" fmla="val 108022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5A518-3572-4D8D-95DF-E9DB60BCC050}">
      <dsp:nvSpPr>
        <dsp:cNvPr id="0" name=""/>
        <dsp:cNvSpPr/>
      </dsp:nvSpPr>
      <dsp:spPr>
        <a:xfrm>
          <a:off x="945548" y="522666"/>
          <a:ext cx="3458144" cy="3458144"/>
        </a:xfrm>
        <a:prstGeom prst="blockArc">
          <a:avLst>
            <a:gd name="adj1" fmla="val 21597800"/>
            <a:gd name="adj2" fmla="val 552298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AEE7D-2E05-4BD5-9687-A10A4238E73D}">
      <dsp:nvSpPr>
        <dsp:cNvPr id="0" name=""/>
        <dsp:cNvSpPr/>
      </dsp:nvSpPr>
      <dsp:spPr>
        <a:xfrm>
          <a:off x="945547" y="521585"/>
          <a:ext cx="3458144" cy="3458144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605E2-7C41-4A56-AF0F-6C57B94712A8}">
      <dsp:nvSpPr>
        <dsp:cNvPr id="0" name=""/>
        <dsp:cNvSpPr/>
      </dsp:nvSpPr>
      <dsp:spPr>
        <a:xfrm>
          <a:off x="1877980" y="1454017"/>
          <a:ext cx="1593279" cy="1593279"/>
        </a:xfrm>
        <a:prstGeom prst="ellipse">
          <a:avLst/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оцінювання</a:t>
          </a:r>
          <a:endParaRPr lang="ru-RU" sz="1400" b="1" kern="1200" dirty="0"/>
        </a:p>
      </dsp:txBody>
      <dsp:txXfrm>
        <a:off x="2111310" y="1687347"/>
        <a:ext cx="1126619" cy="1126619"/>
      </dsp:txXfrm>
    </dsp:sp>
    <dsp:sp modelId="{BEF00D69-4E85-4A00-AA81-C53546FD3A48}">
      <dsp:nvSpPr>
        <dsp:cNvPr id="0" name=""/>
        <dsp:cNvSpPr/>
      </dsp:nvSpPr>
      <dsp:spPr>
        <a:xfrm>
          <a:off x="1901095" y="-122447"/>
          <a:ext cx="1547048" cy="1368367"/>
        </a:xfrm>
        <a:prstGeom prst="ellipse">
          <a:avLst/>
        </a:prstGeom>
        <a:solidFill>
          <a:schemeClr val="bg2">
            <a:lumMod val="2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bg1"/>
              </a:solidFill>
            </a:rPr>
            <a:t>ФОРМУВАЛЬНЕ</a:t>
          </a:r>
          <a:endParaRPr lang="ru-RU" sz="1000" b="0" kern="1200" dirty="0">
            <a:solidFill>
              <a:schemeClr val="bg1"/>
            </a:solidFill>
          </a:endParaRPr>
        </a:p>
      </dsp:txBody>
      <dsp:txXfrm>
        <a:off x="2127655" y="77946"/>
        <a:ext cx="1093928" cy="967581"/>
      </dsp:txXfrm>
    </dsp:sp>
    <dsp:sp modelId="{26F5EBAA-9569-4669-AB2B-7E532206E1B3}">
      <dsp:nvSpPr>
        <dsp:cNvPr id="0" name=""/>
        <dsp:cNvSpPr/>
      </dsp:nvSpPr>
      <dsp:spPr>
        <a:xfrm>
          <a:off x="3805893" y="1693009"/>
          <a:ext cx="1115295" cy="1115295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МОТИВАЦІЯ</a:t>
          </a:r>
          <a:endParaRPr lang="ru-RU" sz="900" kern="1200" dirty="0"/>
        </a:p>
      </dsp:txBody>
      <dsp:txXfrm>
        <a:off x="3969224" y="1856340"/>
        <a:ext cx="788633" cy="788633"/>
      </dsp:txXfrm>
    </dsp:sp>
    <dsp:sp modelId="{942EE318-ED90-463D-980A-40380E72E964}">
      <dsp:nvSpPr>
        <dsp:cNvPr id="0" name=""/>
        <dsp:cNvSpPr/>
      </dsp:nvSpPr>
      <dsp:spPr>
        <a:xfrm>
          <a:off x="1699685" y="3260910"/>
          <a:ext cx="1829051" cy="1357337"/>
        </a:xfrm>
        <a:prstGeom prst="ellipse">
          <a:avLst/>
        </a:prstGeom>
        <a:solidFill>
          <a:srgbClr val="0070C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МОЖЛИВІСТЬ </a:t>
          </a:r>
          <a:r>
            <a:rPr lang="ru-RU" sz="1050" kern="1200" dirty="0" err="1" smtClean="0"/>
            <a:t>покращити</a:t>
          </a:r>
          <a:r>
            <a:rPr lang="ru-RU" sz="1050" kern="1200" dirty="0" smtClean="0"/>
            <a:t> результат</a:t>
          </a:r>
          <a:endParaRPr lang="ru-RU" sz="1050" kern="1200" dirty="0"/>
        </a:p>
      </dsp:txBody>
      <dsp:txXfrm>
        <a:off x="1967543" y="3459687"/>
        <a:ext cx="1293335" cy="959783"/>
      </dsp:txXfrm>
    </dsp:sp>
    <dsp:sp modelId="{77329438-074E-49E2-98C1-82E085B81E5D}">
      <dsp:nvSpPr>
        <dsp:cNvPr id="0" name=""/>
        <dsp:cNvSpPr/>
      </dsp:nvSpPr>
      <dsp:spPr>
        <a:xfrm>
          <a:off x="428050" y="1693009"/>
          <a:ext cx="1115295" cy="1115295"/>
        </a:xfrm>
        <a:prstGeom prst="ellipse">
          <a:avLst/>
        </a:prstGeom>
        <a:solidFill>
          <a:schemeClr val="accent5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РЕФЛЕКСІЯ</a:t>
          </a:r>
          <a:endParaRPr lang="ru-RU" sz="900" kern="1200" dirty="0"/>
        </a:p>
      </dsp:txBody>
      <dsp:txXfrm>
        <a:off x="591381" y="1856340"/>
        <a:ext cx="788633" cy="78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09.12.2022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5002" y="1678194"/>
            <a:ext cx="6177603" cy="2833592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ru-RU" dirty="0" err="1" smtClean="0"/>
              <a:t>Онлайн</a:t>
            </a:r>
            <a:r>
              <a:rPr lang="ru-RU" dirty="0" err="1" smtClean="0"/>
              <a:t>-серв</a:t>
            </a:r>
            <a:r>
              <a:rPr lang="uk-UA" dirty="0" err="1" smtClean="0"/>
              <a:t>іси</a:t>
            </a:r>
            <a:r>
              <a:rPr lang="uk-UA" dirty="0" smtClean="0"/>
              <a:t> для організації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змішаного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algn="r" rtl="0"/>
            <a:r>
              <a:rPr lang="ru-RU" i="1" dirty="0" err="1" smtClean="0"/>
              <a:t>Викладач</a:t>
            </a:r>
            <a:r>
              <a:rPr lang="ru-RU" i="1" dirty="0" smtClean="0"/>
              <a:t> </a:t>
            </a:r>
            <a:r>
              <a:rPr lang="ru-RU" i="1" dirty="0" err="1" smtClean="0"/>
              <a:t>фізики</a:t>
            </a:r>
            <a:r>
              <a:rPr lang="ru-RU" i="1" dirty="0" smtClean="0"/>
              <a:t> та </a:t>
            </a:r>
            <a:r>
              <a:rPr lang="ru-RU" i="1" dirty="0" err="1" smtClean="0"/>
              <a:t>астрономії</a:t>
            </a:r>
            <a:r>
              <a:rPr lang="ru-RU" i="1" dirty="0" smtClean="0"/>
              <a:t> </a:t>
            </a:r>
          </a:p>
          <a:p>
            <a:pPr algn="r" rtl="0"/>
            <a:r>
              <a:rPr lang="ru-RU" i="1" dirty="0" smtClean="0"/>
              <a:t>ДНЗ«</a:t>
            </a:r>
            <a:r>
              <a:rPr lang="ru-RU" i="1" dirty="0" err="1" smtClean="0"/>
              <a:t>Одеське</a:t>
            </a:r>
            <a:r>
              <a:rPr lang="ru-RU" i="1" dirty="0" smtClean="0"/>
              <a:t> </a:t>
            </a:r>
            <a:r>
              <a:rPr lang="ru-RU" i="1" dirty="0" err="1" smtClean="0"/>
              <a:t>вище</a:t>
            </a:r>
            <a:r>
              <a:rPr lang="ru-RU" i="1" dirty="0" smtClean="0"/>
              <a:t> </a:t>
            </a:r>
            <a:r>
              <a:rPr lang="ru-RU" i="1" dirty="0" err="1" smtClean="0"/>
              <a:t>професійне</a:t>
            </a:r>
            <a:r>
              <a:rPr lang="ru-RU" i="1" dirty="0" smtClean="0"/>
              <a:t> училище </a:t>
            </a:r>
            <a:r>
              <a:rPr lang="ru-RU" i="1" dirty="0" err="1" smtClean="0"/>
              <a:t>автомобільного</a:t>
            </a:r>
            <a:r>
              <a:rPr lang="ru-RU" i="1" dirty="0" smtClean="0"/>
              <a:t> транспорту»</a:t>
            </a:r>
          </a:p>
          <a:p>
            <a:pPr algn="r" rtl="0"/>
            <a:r>
              <a:rPr lang="uk-UA" i="1" dirty="0" smtClean="0"/>
              <a:t>Лілія ГОНТАРУК</a:t>
            </a:r>
            <a:endParaRPr lang="ru-RU" i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808" r="8808"/>
          <a:stretch>
            <a:fillRect/>
          </a:stretch>
        </p:blipFill>
        <p:spPr>
          <a:xfrm>
            <a:off x="7126813" y="1767840"/>
            <a:ext cx="4358051" cy="35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 err="1" smtClean="0"/>
              <a:t>Оцінювання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результатів</a:t>
            </a:r>
            <a:r>
              <a:rPr lang="ru-RU" b="1" dirty="0" smtClean="0"/>
              <a:t> </a:t>
            </a:r>
            <a:r>
              <a:rPr lang="ru-RU" b="1" dirty="0" err="1" smtClean="0"/>
              <a:t>дистанційного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endParaRPr lang="ru-RU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627197583"/>
              </p:ext>
            </p:extLst>
          </p:nvPr>
        </p:nvGraphicFramePr>
        <p:xfrm>
          <a:off x="2255520" y="1691640"/>
          <a:ext cx="534924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79920" y="1691640"/>
            <a:ext cx="4511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Здобувачі освіти обов’язково проходять формувальне, поточне, підсумкове(тематичне, семестрове, річне- відповідно до рівня здобуття освіти- оцінювання)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Оцінювання може бути очним чи дистанційним з дотриманням академічної доброчесності.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Оцінювання може бути за власною шкалою закладу освіти( за наявності правил переведення такої шкали до системи оцінювання, визначеної законодавством.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Наразі чинні рекомендації щодо організації оцінювання – лист МОН №1/9-213 від 16.04.2020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1691640"/>
            <a:ext cx="28041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Зважати 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рівень здоров’я </a:t>
            </a:r>
            <a:r>
              <a:rPr lang="uk-UA" dirty="0" smtClean="0"/>
              <a:t>учнів,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загальний досвід дистанційного навчання,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на технічні проблеми, які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надавати </a:t>
            </a:r>
            <a:r>
              <a:rPr lang="uk-UA" dirty="0"/>
              <a:t>дітям більше спроб і часу на виконання</a:t>
            </a:r>
          </a:p>
          <a:p>
            <a:r>
              <a:rPr lang="uk-UA" dirty="0"/>
              <a:t>контрольних завдань.</a:t>
            </a:r>
          </a:p>
        </p:txBody>
      </p:sp>
    </p:spTree>
    <p:extLst>
      <p:ext uri="{BB962C8B-B14F-4D97-AF65-F5344CB8AC3E}">
        <p14:creationId xmlns:p14="http://schemas.microsoft.com/office/powerpoint/2010/main" xmlns="" val="31970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5920" y="5334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Основні форми онлайн-комунікації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360" y="1427202"/>
            <a:ext cx="46024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Відеоконференція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конференція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реального</a:t>
            </a:r>
          </a:p>
          <a:p>
            <a:r>
              <a:rPr lang="ru-RU" dirty="0"/>
              <a:t>часу онлайн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360" y="4075330"/>
            <a:ext cx="46024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Форум — </a:t>
            </a:r>
            <a:r>
              <a:rPr lang="ru-RU" dirty="0" err="1"/>
              <a:t>найпоширеніша</a:t>
            </a:r>
            <a:r>
              <a:rPr lang="ru-RU" dirty="0"/>
              <a:t> форма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smtClean="0"/>
              <a:t>педагога </a:t>
            </a:r>
            <a:r>
              <a:rPr lang="ru-RU" dirty="0"/>
              <a:t>й </a:t>
            </a:r>
            <a:r>
              <a:rPr lang="ru-RU" dirty="0" err="1"/>
              <a:t>учнів</a:t>
            </a:r>
            <a:r>
              <a:rPr lang="ru-RU" dirty="0"/>
              <a:t> у </a:t>
            </a:r>
            <a:r>
              <a:rPr lang="ru-RU" dirty="0" err="1"/>
              <a:t>дистанційному</a:t>
            </a:r>
            <a:r>
              <a:rPr lang="ru-RU" dirty="0"/>
              <a:t> </a:t>
            </a:r>
            <a:r>
              <a:rPr lang="ru-RU" dirty="0" err="1"/>
              <a:t>навчанні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2160" y="1427203"/>
            <a:ext cx="53949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Блог — </a:t>
            </a:r>
            <a:r>
              <a:rPr lang="ru-RU" dirty="0" err="1"/>
              <a:t>це</a:t>
            </a:r>
            <a:r>
              <a:rPr lang="ru-RU" dirty="0"/>
              <a:t> форма </a:t>
            </a:r>
            <a:r>
              <a:rPr lang="ru-RU" dirty="0" err="1"/>
              <a:t>спілкування</a:t>
            </a:r>
            <a:r>
              <a:rPr lang="ru-RU" dirty="0"/>
              <a:t>, яка </a:t>
            </a:r>
            <a:r>
              <a:rPr lang="ru-RU" dirty="0" err="1"/>
              <a:t>нагадує</a:t>
            </a:r>
            <a:r>
              <a:rPr lang="ru-RU" dirty="0"/>
              <a:t> форум, де право</a:t>
            </a:r>
          </a:p>
          <a:p>
            <a:r>
              <a:rPr lang="ru-RU" dirty="0"/>
              <a:t>на </a:t>
            </a:r>
            <a:r>
              <a:rPr lang="ru-RU" dirty="0" err="1"/>
              <a:t>публікацію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людей.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2160" y="2875004"/>
            <a:ext cx="539496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/>
              <a:t>Платформа </a:t>
            </a:r>
            <a:r>
              <a:rPr lang="uk-UA" dirty="0" err="1" smtClean="0"/>
              <a:t>Всеосвіта</a:t>
            </a:r>
            <a:endParaRPr lang="en-US" dirty="0" smtClean="0"/>
          </a:p>
          <a:p>
            <a:r>
              <a:rPr lang="en-US" dirty="0" smtClean="0"/>
              <a:t>(vseosvita.ua )</a:t>
            </a:r>
            <a:r>
              <a:rPr lang="uk-UA" dirty="0" smtClean="0"/>
              <a:t> – національна освітня платформа дозволяє </a:t>
            </a:r>
            <a:r>
              <a:rPr lang="uk-UA" dirty="0"/>
              <a:t>організувати онлайн-навчання, використовуючи</a:t>
            </a:r>
          </a:p>
          <a:p>
            <a:r>
              <a:rPr lang="uk-UA" dirty="0"/>
              <a:t>відео-, текстову та графічну інформацію.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360" y="2627533"/>
            <a:ext cx="460248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Viber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спільноти</a:t>
            </a:r>
            <a:r>
              <a:rPr lang="ru-RU" dirty="0"/>
              <a:t>, </a:t>
            </a:r>
            <a:r>
              <a:rPr lang="ru-RU" dirty="0" err="1"/>
              <a:t>чати</a:t>
            </a:r>
            <a:r>
              <a:rPr lang="ru-RU" dirty="0"/>
              <a:t>, вести</a:t>
            </a:r>
          </a:p>
          <a:p>
            <a:r>
              <a:rPr lang="ru-RU" dirty="0" err="1"/>
              <a:t>обговорення</a:t>
            </a:r>
            <a:r>
              <a:rPr lang="ru-RU" dirty="0"/>
              <a:t> тем, </a:t>
            </a:r>
            <a:r>
              <a:rPr lang="ru-RU" dirty="0" err="1"/>
              <a:t>завдань</a:t>
            </a:r>
            <a:r>
              <a:rPr lang="ru-RU" dirty="0"/>
              <a:t>, проблем,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4084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Конструктор </a:t>
            </a:r>
            <a:r>
              <a:rPr lang="ru-RU" b="1" dirty="0" err="1" smtClean="0"/>
              <a:t>уроків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369" y="2280622"/>
            <a:ext cx="8747319" cy="21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103" y="5218131"/>
            <a:ext cx="7876951" cy="10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Конструктор </a:t>
            </a:r>
            <a:r>
              <a:rPr lang="ru-RU" b="1" dirty="0" err="1" smtClean="0"/>
              <a:t>тестів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787" y="2226833"/>
            <a:ext cx="7874221" cy="225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5124562"/>
            <a:ext cx="117062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Особисті</a:t>
            </a:r>
            <a:r>
              <a:rPr lang="ru-RU" b="1" dirty="0" smtClean="0"/>
              <a:t> 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№ VO7363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7784" y="1635162"/>
            <a:ext cx="3205923" cy="4537038"/>
          </a:xfrm>
        </p:spPr>
      </p:pic>
      <p:pic>
        <p:nvPicPr>
          <p:cNvPr id="6" name="Содержимое 5" descr="№ GA0506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1437" y="1600201"/>
            <a:ext cx="3230628" cy="4572000"/>
          </a:xfrm>
        </p:spPr>
      </p:pic>
      <p:pic>
        <p:nvPicPr>
          <p:cNvPr id="7" name="Рисунок 6" descr="№ QC215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2224" y="1613646"/>
            <a:ext cx="3333767" cy="4717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272" y="76200"/>
            <a:ext cx="9976310" cy="1096962"/>
          </a:xfrm>
        </p:spPr>
        <p:txBody>
          <a:bodyPr rtlCol="0"/>
          <a:lstStyle/>
          <a:p>
            <a:pPr algn="ctr"/>
            <a:r>
              <a:rPr lang="ru-RU" b="1" dirty="0" err="1"/>
              <a:t>Дистанційне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– </a:t>
            </a:r>
            <a:r>
              <a:rPr lang="ru-RU" b="1" dirty="0" err="1"/>
              <a:t>здобутки</a:t>
            </a:r>
            <a:r>
              <a:rPr lang="ru-RU" b="1" dirty="0"/>
              <a:t> та </a:t>
            </a:r>
            <a:r>
              <a:rPr lang="ru-RU" b="1" dirty="0" err="1"/>
              <a:t>напрацювання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55" y="1443037"/>
            <a:ext cx="7595254" cy="49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ія &quot;День єднанн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404" y="236668"/>
            <a:ext cx="8455511" cy="63416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3" y="624680"/>
            <a:ext cx="4390360" cy="2911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69" y="2987041"/>
            <a:ext cx="7178326" cy="387095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27760" y="76200"/>
            <a:ext cx="995782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uk-UA" b="1" dirty="0" smtClean="0"/>
              <a:t>Виклики та їх вирішення </a:t>
            </a:r>
            <a:br>
              <a:rPr lang="uk-UA" b="1" dirty="0" smtClean="0"/>
            </a:br>
            <a:r>
              <a:rPr lang="uk-UA" b="1" dirty="0" smtClean="0"/>
              <a:t>у сучасному освітньому процесі</a:t>
            </a:r>
            <a:endParaRPr lang="ru-RU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24400" y="1783080"/>
            <a:ext cx="6713219" cy="4236720"/>
          </a:xfrm>
        </p:spPr>
        <p:txBody>
          <a:bodyPr rtlCol="0">
            <a:normAutofit/>
          </a:bodyPr>
          <a:lstStyle/>
          <a:p>
            <a:pPr rtl="0">
              <a:buNone/>
            </a:pPr>
            <a:r>
              <a:rPr lang="uk-UA" b="1" dirty="0" smtClean="0"/>
              <a:t> </a:t>
            </a:r>
            <a:r>
              <a:rPr lang="uk-UA" b="1" dirty="0" smtClean="0"/>
              <a:t>     </a:t>
            </a:r>
            <a:r>
              <a:rPr lang="uk-UA" b="1" u="sng" dirty="0" smtClean="0"/>
              <a:t>ВИКЛИКИ</a:t>
            </a:r>
            <a:r>
              <a:rPr lang="uk-UA" dirty="0" smtClean="0"/>
              <a:t>			</a:t>
            </a:r>
            <a:r>
              <a:rPr lang="uk-UA" b="1" u="sng" dirty="0" smtClean="0"/>
              <a:t>ВИРІШЕННЯ</a:t>
            </a:r>
          </a:p>
          <a:p>
            <a:pPr rtl="0">
              <a:buNone/>
            </a:pPr>
            <a:r>
              <a:rPr lang="uk-UA" dirty="0" smtClean="0"/>
              <a:t> - відсутність електрики;	- технічне забезпечення;</a:t>
            </a:r>
          </a:p>
          <a:p>
            <a:pPr rtl="0">
              <a:buNone/>
            </a:pPr>
            <a:r>
              <a:rPr lang="uk-UA" dirty="0" smtClean="0"/>
              <a:t> - </a:t>
            </a:r>
            <a:r>
              <a:rPr lang="uk-UA" dirty="0" smtClean="0"/>
              <a:t>в</a:t>
            </a:r>
            <a:r>
              <a:rPr lang="uk-UA" dirty="0" smtClean="0"/>
              <a:t>ідсутність Інтернету;</a:t>
            </a:r>
            <a:r>
              <a:rPr lang="uk-UA" dirty="0" smtClean="0"/>
              <a:t>	</a:t>
            </a:r>
            <a:r>
              <a:rPr lang="uk-UA" dirty="0" smtClean="0"/>
              <a:t>- асинхронне навчання;</a:t>
            </a:r>
          </a:p>
          <a:p>
            <a:pPr rtl="0">
              <a:buNone/>
            </a:pPr>
            <a:r>
              <a:rPr lang="uk-UA" dirty="0" smtClean="0"/>
              <a:t> - повітряна тривога;</a:t>
            </a:r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Дистанційне навчання  - визначення </a:t>
            </a:r>
            <a:r>
              <a:rPr lang="uk-UA" b="1" dirty="0" err="1" smtClean="0"/>
              <a:t>терміна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1371600"/>
            <a:ext cx="3891696" cy="286232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uk-UA" dirty="0"/>
              <a:t>Дистанційне навчання — це форма навчання з використанням комп’ютерних і телекомунікаційних технологій, які забезпечують інтерактивну взаємодію викладачів та </a:t>
            </a:r>
            <a:r>
              <a:rPr lang="uk-UA" dirty="0" smtClean="0"/>
              <a:t>здобувачів освіти</a:t>
            </a:r>
            <a:r>
              <a:rPr lang="uk-UA" dirty="0" smtClean="0"/>
              <a:t> </a:t>
            </a:r>
            <a:r>
              <a:rPr lang="uk-UA" dirty="0"/>
              <a:t>на різних етапах навчання, а також самостійну роботу з матеріалами інформаційної мережі.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6615" y="2938073"/>
            <a:ext cx="641579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Саме адміністрація </a:t>
            </a:r>
            <a:r>
              <a:rPr lang="uk-UA" dirty="0" smtClean="0"/>
              <a:t> </a:t>
            </a:r>
            <a:r>
              <a:rPr lang="uk-UA" dirty="0"/>
              <a:t>має забезпечити організацію</a:t>
            </a:r>
          </a:p>
          <a:p>
            <a:r>
              <a:rPr lang="uk-UA" dirty="0"/>
              <a:t>діяльності закладу освіти в умовах режиму </a:t>
            </a:r>
            <a:r>
              <a:rPr lang="uk-UA" dirty="0" smtClean="0"/>
              <a:t>дистанційного </a:t>
            </a:r>
            <a:r>
              <a:rPr lang="uk-UA" dirty="0"/>
              <a:t>навчання, узгодити правила та розклад взаємодій </a:t>
            </a:r>
            <a:r>
              <a:rPr lang="uk-UA" dirty="0" smtClean="0"/>
              <a:t>усіх учасників </a:t>
            </a:r>
            <a:r>
              <a:rPr lang="uk-UA" dirty="0"/>
              <a:t>освітнього процесу для виконання освітніх </a:t>
            </a:r>
            <a:r>
              <a:rPr lang="uk-UA" dirty="0" smtClean="0"/>
              <a:t>планів та програм </a:t>
            </a:r>
            <a:r>
              <a:rPr lang="uk-UA" dirty="0"/>
              <a:t>закладу.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466" y="1361074"/>
            <a:ext cx="3381940" cy="13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32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АСИНХРОННЕ НАВЧАННЯ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1371600"/>
            <a:ext cx="8987118" cy="203132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dirty="0" smtClean="0"/>
              <a:t> к</a:t>
            </a:r>
            <a:r>
              <a:rPr lang="uk-UA" dirty="0" smtClean="0"/>
              <a:t>онтакт між викладачем і </a:t>
            </a:r>
            <a:r>
              <a:rPr lang="uk-UA" dirty="0" err="1" smtClean="0"/>
              <a:t>здобувачамі</a:t>
            </a:r>
            <a:r>
              <a:rPr lang="uk-UA" dirty="0" smtClean="0"/>
              <a:t> освіти відбувається із затримкою в часі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 smtClean="0"/>
              <a:t>викладачі готують матеріали до уроку заздалегідь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 smtClean="0"/>
              <a:t>здобувачі освіти отримують доступ до </a:t>
            </a:r>
            <a:r>
              <a:rPr lang="uk-UA" dirty="0" err="1" smtClean="0"/>
              <a:t>макситмуму</a:t>
            </a:r>
            <a:r>
              <a:rPr lang="uk-UA" dirty="0" smtClean="0"/>
              <a:t> навчальних матеріалів в будь-який час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 smtClean="0"/>
              <a:t>асинхронний режим дає можливість здобувачам освіти працювати у власному темпі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3532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042" y="76200"/>
            <a:ext cx="8888917" cy="1096962"/>
          </a:xfrm>
        </p:spPr>
        <p:txBody>
          <a:bodyPr rtlCol="0"/>
          <a:lstStyle/>
          <a:p>
            <a:pPr rtl="0"/>
            <a:r>
              <a:rPr lang="ru-RU" dirty="0" err="1" smtClean="0"/>
              <a:t>Покроковий</a:t>
            </a:r>
            <a:r>
              <a:rPr lang="ru-RU" dirty="0" smtClean="0"/>
              <a:t> алгоритм переходу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дистанційну</a:t>
            </a:r>
            <a:r>
              <a:rPr lang="ru-RU" dirty="0" smtClean="0"/>
              <a:t> форму </a:t>
            </a:r>
            <a:r>
              <a:rPr lang="ru-RU" dirty="0" err="1" smtClean="0"/>
              <a:t>навчання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419725" y="1469036"/>
            <a:ext cx="5521129" cy="470316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b="1" u="sng" dirty="0" err="1" smtClean="0"/>
              <a:t>Педагогічною</a:t>
            </a:r>
            <a:r>
              <a:rPr lang="ru-RU" b="1" u="sng" dirty="0" smtClean="0"/>
              <a:t> радою </a:t>
            </a:r>
          </a:p>
          <a:p>
            <a:pPr rtl="0"/>
            <a:r>
              <a:rPr lang="ru-RU" b="1" u="sng" dirty="0" smtClean="0"/>
              <a:t>1)</a:t>
            </a:r>
            <a:r>
              <a:rPr lang="ru-RU" dirty="0" err="1" smtClean="0"/>
              <a:t>обирається</a:t>
            </a:r>
            <a:r>
              <a:rPr lang="ru-RU" dirty="0" smtClean="0"/>
              <a:t> та </a:t>
            </a:r>
            <a:r>
              <a:rPr lang="ru-RU" dirty="0" err="1" smtClean="0"/>
              <a:t>затверджується</a:t>
            </a:r>
            <a:r>
              <a:rPr lang="ru-RU" dirty="0" smtClean="0"/>
              <a:t> форма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;</a:t>
            </a:r>
          </a:p>
          <a:p>
            <a:pPr rtl="0"/>
            <a:r>
              <a:rPr lang="ru-RU" b="1" dirty="0" smtClean="0"/>
              <a:t>2)</a:t>
            </a:r>
            <a:r>
              <a:rPr lang="ru-RU" dirty="0" err="1" smtClean="0"/>
              <a:t>схвалюються</a:t>
            </a:r>
            <a:r>
              <a:rPr lang="ru-RU" dirty="0" smtClean="0"/>
              <a:t>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, онлайн-</a:t>
            </a:r>
            <a:r>
              <a:rPr lang="ru-RU" dirty="0" err="1" smtClean="0"/>
              <a:t>сервіси</a:t>
            </a:r>
            <a:r>
              <a:rPr lang="ru-RU" dirty="0" smtClean="0"/>
              <a:t> та </a:t>
            </a:r>
            <a:r>
              <a:rPr lang="ru-RU" dirty="0" err="1" smtClean="0"/>
              <a:t>інструменти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3)</a:t>
            </a:r>
            <a:r>
              <a:rPr lang="ru-RU" dirty="0" err="1"/>
              <a:t>с</a:t>
            </a:r>
            <a:r>
              <a:rPr lang="ru-RU" dirty="0" err="1" smtClean="0"/>
              <a:t>хвалюється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керівником</a:t>
            </a:r>
            <a:r>
              <a:rPr lang="ru-RU" dirty="0" smtClean="0"/>
              <a:t> </a:t>
            </a:r>
            <a:r>
              <a:rPr lang="ru-RU" dirty="0"/>
              <a:t>контролю. </a:t>
            </a:r>
            <a:r>
              <a:rPr lang="ru-RU" dirty="0" smtClean="0"/>
              <a:t>На </a:t>
            </a:r>
            <a:r>
              <a:rPr lang="ru-RU" dirty="0" err="1" smtClean="0"/>
              <a:t>сайті</a:t>
            </a:r>
            <a:r>
              <a:rPr lang="ru-RU" dirty="0" smtClean="0"/>
              <a:t> училища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/>
              <a:t>розмістити</a:t>
            </a:r>
            <a:r>
              <a:rPr lang="ru-RU" dirty="0"/>
              <a:t> </a:t>
            </a:r>
            <a:r>
              <a:rPr lang="ru-RU" dirty="0" err="1"/>
              <a:t>розклад</a:t>
            </a:r>
            <a:r>
              <a:rPr lang="ru-RU" dirty="0"/>
              <a:t> занять (</a:t>
            </a:r>
            <a:r>
              <a:rPr lang="ru-RU" dirty="0" err="1"/>
              <a:t>консультацій</a:t>
            </a:r>
            <a:r>
              <a:rPr lang="ru-RU" dirty="0"/>
              <a:t>) </a:t>
            </a:r>
            <a:r>
              <a:rPr lang="ru-RU" dirty="0" err="1" smtClean="0"/>
              <a:t>викладачів</a:t>
            </a:r>
            <a:r>
              <a:rPr lang="ru-RU" dirty="0" smtClean="0"/>
              <a:t>,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/>
              <a:t>алгоритм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  <a:endParaRPr lang="ru-RU" dirty="0" smtClean="0"/>
          </a:p>
          <a:p>
            <a:pPr rtl="0"/>
            <a:r>
              <a:rPr lang="ru-RU" b="1" u="sng" dirty="0" err="1" smtClean="0"/>
              <a:t>Педагогічні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працівники</a:t>
            </a:r>
            <a:endParaRPr lang="ru-RU" b="1" u="sng" dirty="0" smtClean="0"/>
          </a:p>
          <a:p>
            <a:pPr rtl="0"/>
            <a:r>
              <a:rPr lang="ru-RU" dirty="0" err="1"/>
              <a:t>в</a:t>
            </a:r>
            <a:r>
              <a:rPr lang="ru-RU" dirty="0" err="1" smtClean="0"/>
              <a:t>ільно</a:t>
            </a:r>
            <a:r>
              <a:rPr lang="ru-RU" dirty="0" smtClean="0"/>
              <a:t> </a:t>
            </a:r>
            <a:r>
              <a:rPr lang="ru-RU" dirty="0" err="1" smtClean="0"/>
              <a:t>обирають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та </a:t>
            </a:r>
            <a:r>
              <a:rPr lang="ru-RU" dirty="0" err="1" smtClean="0"/>
              <a:t>методи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синхронний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асинхронний</a:t>
            </a:r>
            <a:r>
              <a:rPr lang="ru-RU" dirty="0" smtClean="0"/>
              <a:t> режим </a:t>
            </a:r>
            <a:r>
              <a:rPr lang="ru-RU" dirty="0" err="1" smtClean="0"/>
              <a:t>проведення</a:t>
            </a:r>
            <a:r>
              <a:rPr lang="ru-RU" dirty="0" smtClean="0"/>
              <a:t>.  </a:t>
            </a:r>
          </a:p>
          <a:p>
            <a:pPr rtl="0"/>
            <a:r>
              <a:rPr lang="ru-RU" b="1" dirty="0" err="1" smtClean="0"/>
              <a:t>Суб’єктами</a:t>
            </a:r>
            <a:r>
              <a:rPr lang="ru-RU" b="1" dirty="0" smtClean="0"/>
              <a:t> </a:t>
            </a:r>
            <a:r>
              <a:rPr lang="ru-RU" b="1" dirty="0" err="1" smtClean="0"/>
              <a:t>дистанційного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здобувачі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, </a:t>
            </a:r>
            <a:r>
              <a:rPr lang="ru-RU" b="1" dirty="0" smtClean="0"/>
              <a:t>батьки та </a:t>
            </a:r>
            <a:r>
              <a:rPr lang="ru-RU" b="1" dirty="0" err="1" smtClean="0"/>
              <a:t>вчителі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769" r="13769"/>
          <a:stretch>
            <a:fillRect/>
          </a:stretch>
        </p:blipFill>
        <p:spPr>
          <a:xfrm>
            <a:off x="5940854" y="1600200"/>
            <a:ext cx="5144728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5257800"/>
            <a:ext cx="468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Заклад освіти діє в інтересах дитини відповідно до п.7, 9,10 розділу І Положення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086" y="1889760"/>
            <a:ext cx="5017914" cy="2733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557" y="182880"/>
            <a:ext cx="10968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+mj-lt"/>
              </a:rPr>
              <a:t>Покроковий алгоритм дій </a:t>
            </a:r>
            <a:r>
              <a:rPr lang="uk-UA" sz="2800" b="1" dirty="0" smtClean="0">
                <a:latin typeface="+mj-lt"/>
              </a:rPr>
              <a:t>викладача</a:t>
            </a:r>
            <a:r>
              <a:rPr lang="uk-UA" sz="2800" b="1" dirty="0" smtClean="0">
                <a:latin typeface="+mj-lt"/>
              </a:rPr>
              <a:t> </a:t>
            </a:r>
            <a:r>
              <a:rPr lang="uk-UA" sz="2800" b="1" dirty="0" smtClean="0">
                <a:latin typeface="+mj-lt"/>
              </a:rPr>
              <a:t>при</a:t>
            </a:r>
            <a:r>
              <a:rPr lang="uk-UA" sz="2800" b="1" dirty="0" smtClean="0">
                <a:latin typeface="+mj-lt"/>
              </a:rPr>
              <a:t> дистанційній формі навчання</a:t>
            </a:r>
            <a:endParaRPr lang="uk-UA" sz="2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912" y="1194099"/>
            <a:ext cx="69141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</a:t>
            </a:r>
            <a:r>
              <a:rPr lang="ru-RU" dirty="0" err="1" smtClean="0"/>
              <a:t>Коригувати</a:t>
            </a:r>
            <a:r>
              <a:rPr lang="ru-RU" dirty="0" smtClean="0"/>
              <a:t> </a:t>
            </a:r>
            <a:r>
              <a:rPr lang="ru-RU" dirty="0" err="1"/>
              <a:t>власні</a:t>
            </a:r>
            <a:r>
              <a:rPr lang="ru-RU" dirty="0"/>
              <a:t> календарно-</a:t>
            </a:r>
            <a:r>
              <a:rPr lang="ru-RU" dirty="0" err="1"/>
              <a:t>тематичні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, </a:t>
            </a:r>
            <a:r>
              <a:rPr lang="ru-RU" dirty="0" err="1"/>
              <a:t>оптимізувати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та </a:t>
            </a:r>
            <a:r>
              <a:rPr lang="ru-RU" dirty="0" err="1"/>
              <a:t>очікувані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, </a:t>
            </a:r>
            <a:r>
              <a:rPr lang="ru-RU" dirty="0" err="1"/>
              <a:t>заплановані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 smtClean="0"/>
              <a:t>навчання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2</a:t>
            </a:r>
            <a:r>
              <a:rPr lang="uk-UA" dirty="0" smtClean="0"/>
              <a:t>. Майстри в/н сприяють в допомозі в домовленості </a:t>
            </a:r>
            <a:r>
              <a:rPr lang="uk-UA" dirty="0"/>
              <a:t>з батьками про конструктивний зворотний зв’язок, для уникнення непорозумінь — поясніть батькам алгоритм дій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</a:t>
            </a:r>
            <a:r>
              <a:rPr lang="uk-UA" dirty="0" smtClean="0"/>
              <a:t>П</a:t>
            </a:r>
            <a:r>
              <a:rPr lang="uk-UA" dirty="0" smtClean="0"/>
              <a:t>ідвищити </a:t>
            </a:r>
            <a:r>
              <a:rPr lang="uk-UA" dirty="0" smtClean="0"/>
              <a:t>свою цифрову грамотність та обрати онлайн-платформу.</a:t>
            </a:r>
          </a:p>
          <a:p>
            <a:r>
              <a:rPr lang="ru-RU" dirty="0"/>
              <a:t>4</a:t>
            </a:r>
            <a:r>
              <a:rPr lang="ru-RU" dirty="0" smtClean="0"/>
              <a:t>.Важливо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пам’ятаючи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smtClean="0"/>
              <a:t>них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недосяжними</a:t>
            </a:r>
            <a:r>
              <a:rPr lang="ru-RU" dirty="0"/>
              <a:t> в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— </a:t>
            </a:r>
            <a:r>
              <a:rPr lang="ru-RU" dirty="0" err="1"/>
              <a:t>потребуватимуть</a:t>
            </a:r>
            <a:r>
              <a:rPr lang="ru-RU" dirty="0"/>
              <a:t> </a:t>
            </a:r>
            <a:r>
              <a:rPr lang="ru-RU" dirty="0" err="1"/>
              <a:t>незначної</a:t>
            </a:r>
            <a:r>
              <a:rPr lang="ru-RU" dirty="0"/>
              <a:t> </a:t>
            </a:r>
            <a:r>
              <a:rPr lang="ru-RU" dirty="0" err="1"/>
              <a:t>корекції</a:t>
            </a:r>
            <a:r>
              <a:rPr lang="ru-RU" dirty="0"/>
              <a:t>, а </a:t>
            </a:r>
            <a:r>
              <a:rPr lang="ru-RU" dirty="0" err="1"/>
              <a:t>частина</a:t>
            </a:r>
            <a:r>
              <a:rPr lang="ru-RU" dirty="0"/>
              <a:t> — </a:t>
            </a:r>
            <a:r>
              <a:rPr lang="ru-RU" dirty="0" err="1"/>
              <a:t>залишаться</a:t>
            </a:r>
            <a:r>
              <a:rPr lang="ru-RU" dirty="0"/>
              <a:t> </a:t>
            </a:r>
            <a:r>
              <a:rPr lang="ru-RU" dirty="0" err="1"/>
              <a:t>незмінними</a:t>
            </a:r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18003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43" y="350520"/>
            <a:ext cx="9598582" cy="6155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79280" y="762000"/>
            <a:ext cx="2606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err="1"/>
              <a:t>Завдання</a:t>
            </a:r>
            <a:r>
              <a:rPr lang="ru-RU" sz="2000" dirty="0"/>
              <a:t> для </a:t>
            </a:r>
            <a:r>
              <a:rPr lang="ru-RU" sz="2000" b="1" dirty="0"/>
              <a:t>асинхронного</a:t>
            </a:r>
            <a:r>
              <a:rPr lang="ru-RU" sz="2000" dirty="0"/>
              <a:t> </a:t>
            </a:r>
            <a:r>
              <a:rPr lang="ru-RU" sz="2000" dirty="0" err="1"/>
              <a:t>опрацювання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бути</a:t>
            </a:r>
          </a:p>
          <a:p>
            <a:pPr algn="r"/>
            <a:r>
              <a:rPr lang="ru-RU" sz="2000" dirty="0" err="1"/>
              <a:t>д</a:t>
            </a:r>
            <a:r>
              <a:rPr lang="ru-RU" sz="2000" dirty="0" err="1" smtClean="0"/>
              <a:t>иференційовані</a:t>
            </a:r>
            <a:r>
              <a:rPr lang="ru-RU" sz="2000" dirty="0" smtClean="0"/>
              <a:t> та практико-</a:t>
            </a:r>
            <a:r>
              <a:rPr lang="ru-RU" sz="2000" dirty="0" err="1" smtClean="0"/>
              <a:t>орієнтовані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творчі</a:t>
            </a:r>
            <a:r>
              <a:rPr lang="ru-RU" sz="2000" dirty="0"/>
              <a:t>.</a:t>
            </a:r>
          </a:p>
          <a:p>
            <a:pPr algn="r"/>
            <a:r>
              <a:rPr lang="ru-RU" sz="2000" dirty="0" err="1" smtClean="0"/>
              <a:t>Викладачу</a:t>
            </a:r>
            <a:r>
              <a:rPr lang="ru-RU" sz="2000" dirty="0" smtClean="0"/>
              <a:t>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чітко</a:t>
            </a:r>
            <a:r>
              <a:rPr lang="ru-RU" sz="2000" dirty="0"/>
              <a:t> </a:t>
            </a:r>
            <a:r>
              <a:rPr lang="ru-RU" sz="2000" dirty="0" err="1"/>
              <a:t>прогнозувати</a:t>
            </a:r>
            <a:r>
              <a:rPr lang="ru-RU" sz="2000" dirty="0"/>
              <a:t> час,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знадобиться</a:t>
            </a:r>
            <a:r>
              <a:rPr lang="ru-RU" sz="2000" dirty="0"/>
              <a:t> </a:t>
            </a:r>
            <a:r>
              <a:rPr lang="ru-RU" sz="2000" dirty="0" err="1"/>
              <a:t>учням</a:t>
            </a:r>
            <a:r>
              <a:rPr lang="ru-RU" sz="2000" dirty="0"/>
              <a:t> для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. 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68" y="5866166"/>
            <a:ext cx="3279447" cy="99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211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Тривалість дистанційного уроку за санітарними нормами: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025" y="1603947"/>
            <a:ext cx="72655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Відповідно</a:t>
            </a:r>
            <a:r>
              <a:rPr lang="ru-RU" dirty="0"/>
              <a:t> до </a:t>
            </a:r>
            <a:r>
              <a:rPr lang="ru-RU" dirty="0" smtClean="0"/>
              <a:t>наказу </a:t>
            </a:r>
            <a:r>
              <a:rPr lang="ru-RU" dirty="0"/>
              <a:t>МОЗ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25.09.2020 № 2205 "Про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Санітарного</a:t>
            </a:r>
            <a:r>
              <a:rPr lang="ru-RU" dirty="0"/>
              <a:t> регламенту для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для </a:t>
            </a:r>
            <a:r>
              <a:rPr lang="ru-RU" dirty="0" err="1"/>
              <a:t>учнів</a:t>
            </a:r>
            <a:r>
              <a:rPr lang="ru-RU" dirty="0"/>
              <a:t> 1-х </a:t>
            </a:r>
            <a:r>
              <a:rPr lang="ru-RU" dirty="0" err="1"/>
              <a:t>класів</a:t>
            </a:r>
            <a:r>
              <a:rPr lang="ru-RU" dirty="0"/>
              <a:t> — не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10 </a:t>
            </a:r>
            <a:r>
              <a:rPr lang="ru-RU" dirty="0" err="1"/>
              <a:t>хвилин</a:t>
            </a:r>
            <a:r>
              <a:rPr lang="ru-RU" dirty="0"/>
              <a:t>;</a:t>
            </a:r>
          </a:p>
          <a:p>
            <a:r>
              <a:rPr lang="ru-RU" dirty="0"/>
              <a:t>для </a:t>
            </a:r>
            <a:r>
              <a:rPr lang="ru-RU" dirty="0" err="1"/>
              <a:t>учнів</a:t>
            </a:r>
            <a:r>
              <a:rPr lang="ru-RU" dirty="0"/>
              <a:t> 2-4-х </a:t>
            </a:r>
            <a:r>
              <a:rPr lang="ru-RU" dirty="0" err="1"/>
              <a:t>класів</a:t>
            </a:r>
            <a:r>
              <a:rPr lang="ru-RU" dirty="0"/>
              <a:t> — не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15 </a:t>
            </a:r>
            <a:r>
              <a:rPr lang="ru-RU" dirty="0" err="1"/>
              <a:t>хвилин</a:t>
            </a:r>
            <a:r>
              <a:rPr lang="ru-RU" dirty="0"/>
              <a:t>;</a:t>
            </a:r>
          </a:p>
          <a:p>
            <a:r>
              <a:rPr lang="ru-RU" dirty="0"/>
              <a:t>для </a:t>
            </a:r>
            <a:r>
              <a:rPr lang="ru-RU" dirty="0" err="1"/>
              <a:t>учнів</a:t>
            </a:r>
            <a:r>
              <a:rPr lang="ru-RU" dirty="0"/>
              <a:t> 5-7-х </a:t>
            </a:r>
            <a:r>
              <a:rPr lang="ru-RU" dirty="0" err="1"/>
              <a:t>класів</a:t>
            </a:r>
            <a:r>
              <a:rPr lang="ru-RU" dirty="0"/>
              <a:t> — не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20 </a:t>
            </a:r>
            <a:r>
              <a:rPr lang="ru-RU" dirty="0" err="1"/>
              <a:t>хвилин</a:t>
            </a:r>
            <a:r>
              <a:rPr lang="ru-RU" dirty="0"/>
              <a:t>;</a:t>
            </a:r>
          </a:p>
          <a:p>
            <a:r>
              <a:rPr lang="ru-RU" dirty="0"/>
              <a:t>для </a:t>
            </a:r>
            <a:r>
              <a:rPr lang="ru-RU" dirty="0" err="1"/>
              <a:t>учнів</a:t>
            </a:r>
            <a:r>
              <a:rPr lang="ru-RU" dirty="0"/>
              <a:t> 8-9-х </a:t>
            </a:r>
            <a:r>
              <a:rPr lang="ru-RU" dirty="0" err="1"/>
              <a:t>класів</a:t>
            </a:r>
            <a:r>
              <a:rPr lang="ru-RU" dirty="0"/>
              <a:t> — 20-25 </a:t>
            </a:r>
            <a:r>
              <a:rPr lang="ru-RU" dirty="0" err="1"/>
              <a:t>хвилин</a:t>
            </a:r>
            <a:r>
              <a:rPr lang="ru-RU" dirty="0"/>
              <a:t>;</a:t>
            </a:r>
          </a:p>
          <a:p>
            <a:r>
              <a:rPr lang="ru-RU" dirty="0"/>
              <a:t>для </a:t>
            </a:r>
            <a:r>
              <a:rPr lang="ru-RU" dirty="0" err="1"/>
              <a:t>учнів</a:t>
            </a:r>
            <a:r>
              <a:rPr lang="ru-RU" dirty="0"/>
              <a:t> 10-11-х </a:t>
            </a:r>
            <a:r>
              <a:rPr lang="ru-RU" dirty="0" err="1"/>
              <a:t>класів</a:t>
            </a:r>
            <a:r>
              <a:rPr lang="ru-RU" dirty="0"/>
              <a:t> на 1-й </a:t>
            </a:r>
            <a:r>
              <a:rPr lang="ru-RU" dirty="0" err="1"/>
              <a:t>годині</a:t>
            </a:r>
            <a:r>
              <a:rPr lang="ru-RU" dirty="0"/>
              <a:t> занять — до 30 </a:t>
            </a:r>
            <a:r>
              <a:rPr lang="ru-RU" dirty="0" err="1"/>
              <a:t>хвилин</a:t>
            </a:r>
            <a:r>
              <a:rPr lang="ru-RU" dirty="0"/>
              <a:t>, на 2-й </a:t>
            </a:r>
            <a:r>
              <a:rPr lang="ru-RU" dirty="0" err="1"/>
              <a:t>годині</a:t>
            </a:r>
            <a:r>
              <a:rPr lang="ru-RU" dirty="0"/>
              <a:t> занять — 20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парних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 10-11-х </a:t>
            </a:r>
            <a:r>
              <a:rPr lang="ru-RU" dirty="0" err="1"/>
              <a:t>класів</a:t>
            </a:r>
            <a:r>
              <a:rPr lang="ru-RU" dirty="0"/>
              <a:t> — не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25-30 </a:t>
            </a:r>
            <a:r>
              <a:rPr lang="ru-RU" dirty="0" err="1"/>
              <a:t>хвилин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занятті</a:t>
            </a:r>
            <a:r>
              <a:rPr lang="ru-RU" dirty="0"/>
              <a:t> та не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15-20 </a:t>
            </a:r>
            <a:r>
              <a:rPr lang="ru-RU" dirty="0" err="1"/>
              <a:t>хвилин</a:t>
            </a:r>
            <a:r>
              <a:rPr lang="ru-RU" dirty="0"/>
              <a:t> на другому.</a:t>
            </a:r>
          </a:p>
          <a:p>
            <a:endParaRPr lang="ru-RU" dirty="0"/>
          </a:p>
          <a:p>
            <a:r>
              <a:rPr lang="ru-RU" dirty="0" err="1"/>
              <a:t>Після</a:t>
            </a:r>
            <a:r>
              <a:rPr lang="ru-RU" dirty="0"/>
              <a:t> занять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 smtClean="0"/>
              <a:t>викладач</a:t>
            </a:r>
            <a:r>
              <a:rPr lang="ru-RU" dirty="0" smtClean="0"/>
              <a:t> </a:t>
            </a:r>
            <a:r>
              <a:rPr lang="ru-RU" dirty="0" smtClean="0"/>
              <a:t>повинен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з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гімнастику</a:t>
            </a:r>
            <a:r>
              <a:rPr lang="ru-RU" dirty="0"/>
              <a:t> для очей.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20" y="1603947"/>
            <a:ext cx="2985005" cy="12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54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176130"/>
            <a:ext cx="2091152" cy="860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960" y="76200"/>
            <a:ext cx="6217920" cy="960120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b="1" dirty="0" smtClean="0"/>
              <a:t>Про записи у Класному журналі</a:t>
            </a:r>
            <a:endParaRPr lang="uk-UA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5935980" cy="4572000"/>
          </a:xfrm>
        </p:spPr>
        <p:txBody>
          <a:bodyPr/>
          <a:lstStyle/>
          <a:p>
            <a:r>
              <a:rPr lang="uk-UA" b="1" dirty="0" smtClean="0"/>
              <a:t> ОБОВ’ЯЗКОВО ЗАЗНАЧИТИ У ЖУРНАЛІ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Режим проведення: синхронний, асинхронний. Не менше 30% у синхронному режимі.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Відмітка про відсутність учня робиться за умови проведення заняття  в синхронному режимі.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Дати проведення занять зазначаються відповідно до календарно-тематичного планування.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Враховувати норми обсягу домашнього завдання та зазначати в журналі.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/>
              <a:t>Індивідуальний та диференційований  діяльнісний підхід.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232" y="1600200"/>
            <a:ext cx="3351848" cy="44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95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762</Words>
  <Application>Microsoft Office PowerPoint</Application>
  <PresentationFormat>Произвольный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Научная литература 16 х 9</vt:lpstr>
      <vt:lpstr>Онлайн-сервіси для організації дистанційного та змішаного навчання</vt:lpstr>
      <vt:lpstr>Виклики та їх вирішення  у сучасному освітньому процесі</vt:lpstr>
      <vt:lpstr>Дистанційне навчання  - визначення терміна</vt:lpstr>
      <vt:lpstr>АСИНХРОННЕ НАВЧАННЯ</vt:lpstr>
      <vt:lpstr>Покроковий алгоритм переходу  на дистанційну форму навчання</vt:lpstr>
      <vt:lpstr>Слайд 6</vt:lpstr>
      <vt:lpstr>Слайд 7</vt:lpstr>
      <vt:lpstr>Тривалість дистанційного уроку за санітарними нормами:</vt:lpstr>
      <vt:lpstr> Про записи у Класному журналі</vt:lpstr>
      <vt:lpstr>Оцінювання результатів дистанційного навчання</vt:lpstr>
      <vt:lpstr>Слайд 11</vt:lpstr>
      <vt:lpstr> Конструктор уроків  </vt:lpstr>
      <vt:lpstr>Конструктор тестів</vt:lpstr>
      <vt:lpstr>Особисті досягнення  </vt:lpstr>
      <vt:lpstr>Дистанційне навчання – здобутки та напрацювання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2021-02-24T07:16:32Z</dcterms:created>
  <dcterms:modified xsi:type="dcterms:W3CDTF">2022-12-09T09:18:03Z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