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315" r:id="rId4"/>
    <p:sldId id="266" r:id="rId5"/>
    <p:sldId id="317" r:id="rId6"/>
    <p:sldId id="296" r:id="rId7"/>
    <p:sldId id="304" r:id="rId8"/>
    <p:sldId id="319" r:id="rId9"/>
    <p:sldId id="31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>
        <p:scale>
          <a:sx n="81" d="100"/>
          <a:sy n="81" d="100"/>
        </p:scale>
        <p:origin x="-22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B94C-3694-412B-8592-DDA351D2217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7538-D960-44CA-94A6-017CDA65C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293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B94C-3694-412B-8592-DDA351D2217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7538-D960-44CA-94A6-017CDA65C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21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B94C-3694-412B-8592-DDA351D2217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7538-D960-44CA-94A6-017CDA65C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0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B94C-3694-412B-8592-DDA351D2217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7538-D960-44CA-94A6-017CDA65C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00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B94C-3694-412B-8592-DDA351D2217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7538-D960-44CA-94A6-017CDA65C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09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B94C-3694-412B-8592-DDA351D2217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7538-D960-44CA-94A6-017CDA65C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3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B94C-3694-412B-8592-DDA351D2217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7538-D960-44CA-94A6-017CDA65C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43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B94C-3694-412B-8592-DDA351D2217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7538-D960-44CA-94A6-017CDA65C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6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B94C-3694-412B-8592-DDA351D2217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7538-D960-44CA-94A6-017CDA65C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59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B94C-3694-412B-8592-DDA351D2217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7538-D960-44CA-94A6-017CDA65C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71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B94C-3694-412B-8592-DDA351D2217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7538-D960-44CA-94A6-017CDA65C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3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7B94C-3694-412B-8592-DDA351D2217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77538-D960-44CA-94A6-017CDA65C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5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5920" y="1187591"/>
            <a:ext cx="949734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Розробка </a:t>
            </a:r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оформлення навчально-методичних документів з планування освітнього </a:t>
            </a:r>
            <a:r>
              <a:rPr lang="uk-UA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</a:t>
            </a:r>
            <a:endParaRPr lang="ru-RU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42560" y="491805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altLang="ru-RU" sz="2000" b="1" i="1" dirty="0">
                <a:solidFill>
                  <a:srgbClr val="000066"/>
                </a:solidFill>
              </a:rPr>
              <a:t>Зінаїда НАЗАРЕЦЬ, </a:t>
            </a:r>
            <a:endParaRPr lang="ru-RU" altLang="ru-RU" sz="2000" b="1" dirty="0">
              <a:solidFill>
                <a:srgbClr val="000066"/>
              </a:solidFill>
            </a:endParaRPr>
          </a:p>
          <a:p>
            <a:r>
              <a:rPr lang="uk-UA" altLang="ru-RU" sz="2000" b="1" i="1" dirty="0">
                <a:solidFill>
                  <a:srgbClr val="000066"/>
                </a:solidFill>
              </a:rPr>
              <a:t>завідуюча лабораторією професійної підготовки </a:t>
            </a:r>
            <a:endParaRPr lang="ru-RU" altLang="ru-RU" sz="2000" b="1" dirty="0">
              <a:solidFill>
                <a:srgbClr val="000066"/>
              </a:solidFill>
            </a:endParaRPr>
          </a:p>
          <a:p>
            <a:r>
              <a:rPr lang="uk-UA" altLang="ru-RU" sz="2000" b="1" i="1" dirty="0">
                <a:solidFill>
                  <a:srgbClr val="000066"/>
                </a:solidFill>
              </a:rPr>
              <a:t>НМЦ ПТО у Харківській області</a:t>
            </a:r>
            <a:endParaRPr lang="ru-RU" altLang="ru-RU" sz="2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6720" y="966927"/>
            <a:ext cx="879856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Створити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папку на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oogle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диску з назвою Вашого ЗП(ПТ)О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uk-UA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0320" y="320596"/>
            <a:ext cx="961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розробки 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оформлення навчально-методичних документів з планування освітнього процесу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r="51617"/>
          <a:stretch/>
        </p:blipFill>
        <p:spPr>
          <a:xfrm>
            <a:off x="661089" y="1369752"/>
            <a:ext cx="5908082" cy="5169492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271233" y="2917905"/>
            <a:ext cx="1635617" cy="36519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404575" y="2302397"/>
            <a:ext cx="283334" cy="78522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r="47064" b="46523"/>
          <a:stretch/>
        </p:blipFill>
        <p:spPr>
          <a:xfrm>
            <a:off x="5206512" y="2336679"/>
            <a:ext cx="6887648" cy="3911958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7899816" y="5726862"/>
            <a:ext cx="3728806" cy="51939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9759503" y="4939254"/>
            <a:ext cx="283334" cy="78522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97583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4320" y="1230022"/>
            <a:ext cx="984060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 папці з назвою ЗП(ПТ)О створити папки з кожної професії для навчання здобувачів професійної освіти нового набору (2022/2023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4320" y="583691"/>
            <a:ext cx="961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розробки 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оформлення навчально-методичних документів з планування освітнього процесу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8718" t="161" r="18181" b="1534"/>
          <a:stretch/>
        </p:blipFill>
        <p:spPr>
          <a:xfrm>
            <a:off x="3333750" y="1876353"/>
            <a:ext cx="6051550" cy="447958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092575" y="3526583"/>
            <a:ext cx="1247775" cy="40005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5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114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9416" y="795448"/>
            <a:ext cx="7531100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У папки з назвою професії завантажити: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Сканкопії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робочих планів (для груп на базі БЗСО та ПЗСО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в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PDF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один документ один план, дати на планах є обов'язковими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45044" b="42969"/>
          <a:stretch/>
        </p:blipFill>
        <p:spPr>
          <a:xfrm>
            <a:off x="762000" y="1876083"/>
            <a:ext cx="6662057" cy="388699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989943" y="4673600"/>
            <a:ext cx="3773714" cy="52251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40741" t="11855" r="39403" b="8581"/>
          <a:stretch/>
        </p:blipFill>
        <p:spPr>
          <a:xfrm>
            <a:off x="8868229" y="710973"/>
            <a:ext cx="2583543" cy="582022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911770" y="551543"/>
            <a:ext cx="2757715" cy="63064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6891">
            <a:off x="7036316" y="1848923"/>
            <a:ext cx="2211579" cy="421066"/>
          </a:xfrm>
          <a:prstGeom prst="rightArrow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5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9405" y="1065707"/>
            <a:ext cx="1045318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документи: навчальні програми з предметів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загальнопрофесійної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професійно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-теоретичної підготовки та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поурочно-тематичні плани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них відповідно до робочого навчального плану.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3.3.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документ: навчальну програму з виробничого навчання, включаючи детальну програму виробничої практики та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перелік навчально-виробничих робіт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семестр чи курс навчання.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0467" y="382443"/>
            <a:ext cx="961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розробки 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оформлення навчально-методичних документів з планування освітнього процесу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934" r="50781" b="28224"/>
          <a:stretch/>
        </p:blipFill>
        <p:spPr>
          <a:xfrm>
            <a:off x="2740026" y="2567935"/>
            <a:ext cx="5268274" cy="420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313" y="1674674"/>
            <a:ext cx="101128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DFont+F4"/>
              </a:rPr>
              <a:t>Освітня</a:t>
            </a:r>
            <a:r>
              <a:rPr lang="ru-RU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DFont+F4"/>
              </a:rPr>
              <a:t> </a:t>
            </a:r>
            <a:r>
              <a:rPr lang="ru-RU" sz="32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DFont+F4"/>
              </a:rPr>
              <a:t>програма</a:t>
            </a:r>
            <a:r>
              <a:rPr lang="ru-RU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DFont+F4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CIDFont+F2"/>
              </a:rPr>
              <a:t>— </a:t>
            </a:r>
            <a:r>
              <a:rPr lang="ru-RU" sz="3200" b="1" dirty="0" err="1">
                <a:solidFill>
                  <a:srgbClr val="000000"/>
                </a:solidFill>
                <a:latin typeface="CIDFont+F2"/>
              </a:rPr>
              <a:t>єдиний</a:t>
            </a:r>
            <a:r>
              <a:rPr lang="ru-RU" sz="3200" b="1" dirty="0">
                <a:solidFill>
                  <a:srgbClr val="000000"/>
                </a:solidFill>
                <a:latin typeface="CIDFont+F2"/>
              </a:rPr>
              <a:t> комплекс </a:t>
            </a:r>
            <a:r>
              <a:rPr lang="ru-RU" sz="3200" b="1" dirty="0" err="1">
                <a:solidFill>
                  <a:srgbClr val="000000"/>
                </a:solidFill>
                <a:latin typeface="CIDFont+F2"/>
              </a:rPr>
              <a:t>освітніх</a:t>
            </a:r>
            <a:r>
              <a:rPr lang="ru-RU" sz="3200" b="1" dirty="0">
                <a:solidFill>
                  <a:srgbClr val="000000"/>
                </a:solidFill>
                <a:latin typeface="CIDFont+F2"/>
              </a:rPr>
              <a:t> </a:t>
            </a:r>
            <a:r>
              <a:rPr lang="ru-RU" sz="3200" b="1" dirty="0" err="1" smtClean="0">
                <a:solidFill>
                  <a:srgbClr val="000000"/>
                </a:solidFill>
                <a:latin typeface="CIDFont+F2"/>
              </a:rPr>
              <a:t>компонентів</a:t>
            </a:r>
            <a:r>
              <a:rPr lang="ru-RU" sz="3200" b="1" dirty="0" smtClean="0">
                <a:solidFill>
                  <a:srgbClr val="000000"/>
                </a:solidFill>
                <a:latin typeface="CIDFont+F2"/>
              </a:rPr>
              <a:t> (</a:t>
            </a:r>
            <a:r>
              <a:rPr lang="ru-RU" sz="3200" b="1" dirty="0" err="1">
                <a:solidFill>
                  <a:srgbClr val="000000"/>
                </a:solidFill>
                <a:latin typeface="CIDFont+F2"/>
              </a:rPr>
              <a:t>предметів</a:t>
            </a:r>
            <a:r>
              <a:rPr lang="ru-RU" sz="3200" b="1" dirty="0">
                <a:solidFill>
                  <a:srgbClr val="000000"/>
                </a:solidFill>
                <a:latin typeface="CIDFont+F2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IDFont+F2"/>
              </a:rPr>
              <a:t>вивчення</a:t>
            </a:r>
            <a:r>
              <a:rPr lang="ru-RU" sz="3200" b="1" dirty="0">
                <a:solidFill>
                  <a:srgbClr val="000000"/>
                </a:solidFill>
                <a:latin typeface="CIDFont+F2"/>
              </a:rPr>
              <a:t>, </a:t>
            </a:r>
            <a:r>
              <a:rPr lang="ru-RU" sz="3200" b="1" dirty="0" err="1">
                <a:solidFill>
                  <a:srgbClr val="000000"/>
                </a:solidFill>
                <a:latin typeface="CIDFont+F2"/>
              </a:rPr>
              <a:t>дисциплін</a:t>
            </a:r>
            <a:r>
              <a:rPr lang="ru-RU" sz="3200" b="1" dirty="0">
                <a:solidFill>
                  <a:srgbClr val="000000"/>
                </a:solidFill>
                <a:latin typeface="CIDFont+F2"/>
              </a:rPr>
              <a:t>, </a:t>
            </a:r>
            <a:r>
              <a:rPr lang="ru-RU" sz="3200" b="1" dirty="0" err="1">
                <a:solidFill>
                  <a:srgbClr val="000000"/>
                </a:solidFill>
                <a:latin typeface="CIDFont+F2"/>
              </a:rPr>
              <a:t>індивідуальних</a:t>
            </a:r>
            <a:r>
              <a:rPr lang="ru-RU" sz="3200" b="1" dirty="0">
                <a:solidFill>
                  <a:srgbClr val="000000"/>
                </a:solidFill>
                <a:latin typeface="CIDFont+F2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IDFont+F2"/>
              </a:rPr>
              <a:t>завдань</a:t>
            </a:r>
            <a:r>
              <a:rPr lang="ru-RU" sz="3200" b="1" dirty="0">
                <a:solidFill>
                  <a:srgbClr val="000000"/>
                </a:solidFill>
                <a:latin typeface="CIDFont+F2"/>
              </a:rPr>
              <a:t>, </a:t>
            </a:r>
            <a:r>
              <a:rPr lang="ru-RU" sz="3200" b="1" dirty="0" err="1" smtClean="0">
                <a:solidFill>
                  <a:srgbClr val="000000"/>
                </a:solidFill>
                <a:latin typeface="CIDFont+F2"/>
              </a:rPr>
              <a:t>контрольних</a:t>
            </a:r>
            <a:r>
              <a:rPr lang="ru-RU" sz="3200" b="1" dirty="0" smtClean="0">
                <a:solidFill>
                  <a:srgbClr val="000000"/>
                </a:solidFill>
                <a:latin typeface="CIDFont+F2"/>
              </a:rPr>
              <a:t> </a:t>
            </a:r>
            <a:r>
              <a:rPr lang="ru-RU" sz="3200" b="1" dirty="0" err="1" smtClean="0">
                <a:solidFill>
                  <a:srgbClr val="000000"/>
                </a:solidFill>
                <a:latin typeface="CIDFont+F2"/>
              </a:rPr>
              <a:t>заходів</a:t>
            </a:r>
            <a:r>
              <a:rPr lang="ru-RU" sz="3200" b="1" dirty="0" smtClean="0">
                <a:solidFill>
                  <a:srgbClr val="000000"/>
                </a:solidFill>
                <a:latin typeface="CIDFont+F2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IDFont+F2"/>
              </a:rPr>
              <a:t>тощо</a:t>
            </a:r>
            <a:r>
              <a:rPr lang="ru-RU" sz="3200" b="1" dirty="0">
                <a:solidFill>
                  <a:srgbClr val="000000"/>
                </a:solidFill>
                <a:latin typeface="CIDFont+F2"/>
              </a:rPr>
              <a:t>), </a:t>
            </a:r>
            <a:r>
              <a:rPr lang="ru-RU" sz="3200" b="1" dirty="0" err="1">
                <a:solidFill>
                  <a:srgbClr val="000000"/>
                </a:solidFill>
                <a:latin typeface="CIDFont+F2"/>
              </a:rPr>
              <a:t>спланованих</a:t>
            </a:r>
            <a:r>
              <a:rPr lang="ru-RU" sz="3200" b="1" dirty="0">
                <a:solidFill>
                  <a:srgbClr val="000000"/>
                </a:solidFill>
                <a:latin typeface="CIDFont+F2"/>
              </a:rPr>
              <a:t> і </a:t>
            </a:r>
            <a:r>
              <a:rPr lang="ru-RU" sz="3200" b="1" dirty="0" err="1">
                <a:solidFill>
                  <a:srgbClr val="000000"/>
                </a:solidFill>
                <a:latin typeface="CIDFont+F2"/>
              </a:rPr>
              <a:t>організованих</a:t>
            </a:r>
            <a:r>
              <a:rPr lang="ru-RU" sz="3200" b="1" dirty="0">
                <a:solidFill>
                  <a:srgbClr val="000000"/>
                </a:solidFill>
                <a:latin typeface="CIDFont+F2"/>
              </a:rPr>
              <a:t> для </a:t>
            </a:r>
            <a:r>
              <a:rPr lang="ru-RU" sz="3200" b="1" dirty="0" err="1">
                <a:solidFill>
                  <a:srgbClr val="000000"/>
                </a:solidFill>
                <a:latin typeface="CIDFont+F2"/>
              </a:rPr>
              <a:t>досягнення</a:t>
            </a:r>
            <a:r>
              <a:rPr lang="ru-RU" sz="3200" b="1" dirty="0">
                <a:solidFill>
                  <a:srgbClr val="000000"/>
                </a:solidFill>
                <a:latin typeface="CIDFont+F2"/>
              </a:rPr>
              <a:t> </a:t>
            </a:r>
            <a:r>
              <a:rPr lang="ru-RU" sz="3200" b="1" dirty="0" err="1" smtClean="0">
                <a:solidFill>
                  <a:srgbClr val="000000"/>
                </a:solidFill>
                <a:latin typeface="CIDFont+F2"/>
              </a:rPr>
              <a:t>визначених</a:t>
            </a:r>
            <a:r>
              <a:rPr lang="ru-RU" sz="3200" b="1" dirty="0" smtClean="0">
                <a:solidFill>
                  <a:srgbClr val="000000"/>
                </a:solidFill>
                <a:latin typeface="CIDFont+F2"/>
              </a:rPr>
              <a:t> </a:t>
            </a:r>
            <a:r>
              <a:rPr lang="ru-RU" sz="3200" b="1" dirty="0" err="1" smtClean="0">
                <a:solidFill>
                  <a:srgbClr val="000000"/>
                </a:solidFill>
                <a:latin typeface="CIDFont+F2"/>
              </a:rPr>
              <a:t>результатів</a:t>
            </a:r>
            <a:r>
              <a:rPr lang="ru-RU" sz="3200" b="1" dirty="0" smtClean="0">
                <a:solidFill>
                  <a:srgbClr val="000000"/>
                </a:solidFill>
                <a:latin typeface="CIDFont+F2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CIDFont+F2"/>
              </a:rPr>
              <a:t>навчання</a:t>
            </a:r>
            <a:r>
              <a:rPr lang="ru-RU" sz="3200" b="1" dirty="0">
                <a:solidFill>
                  <a:srgbClr val="000000"/>
                </a:solidFill>
                <a:latin typeface="CIDFont+F2"/>
              </a:rPr>
              <a:t>.</a:t>
            </a:r>
            <a:br>
              <a:rPr lang="ru-RU" sz="3200" b="1" dirty="0">
                <a:solidFill>
                  <a:srgbClr val="000000"/>
                </a:solidFill>
                <a:latin typeface="CIDFont+F2"/>
              </a:rPr>
            </a:br>
            <a:r>
              <a:rPr lang="ru-RU" sz="3200" dirty="0" smtClean="0">
                <a:solidFill>
                  <a:srgbClr val="000000"/>
                </a:solidFill>
                <a:latin typeface="CIDFont+F2"/>
              </a:rPr>
              <a:t>                                        (</a:t>
            </a:r>
            <a:r>
              <a:rPr lang="ru-RU" sz="3200" dirty="0">
                <a:solidFill>
                  <a:srgbClr val="000000"/>
                </a:solidFill>
                <a:latin typeface="CIDFont+F2"/>
              </a:rPr>
              <a:t>Закон </a:t>
            </a:r>
            <a:r>
              <a:rPr lang="ru-RU" sz="3200" dirty="0" err="1">
                <a:solidFill>
                  <a:srgbClr val="000000"/>
                </a:solidFill>
                <a:latin typeface="CIDFont+F2"/>
              </a:rPr>
              <a:t>України</a:t>
            </a:r>
            <a:r>
              <a:rPr lang="ru-RU" sz="3200" dirty="0">
                <a:solidFill>
                  <a:srgbClr val="000000"/>
                </a:solidFill>
                <a:latin typeface="CIDFont+F2"/>
              </a:rPr>
              <a:t> ”Про </a:t>
            </a:r>
            <a:r>
              <a:rPr lang="ru-RU" sz="3200" dirty="0" err="1">
                <a:solidFill>
                  <a:srgbClr val="000000"/>
                </a:solidFill>
                <a:latin typeface="CIDFont+F2"/>
              </a:rPr>
              <a:t>освіту</a:t>
            </a:r>
            <a:r>
              <a:rPr lang="ru-RU" sz="3200" dirty="0">
                <a:solidFill>
                  <a:srgbClr val="000000"/>
                </a:solidFill>
                <a:latin typeface="CIDFont+F2"/>
              </a:rPr>
              <a:t>”)</a:t>
            </a:r>
            <a:r>
              <a:rPr lang="ru-RU" sz="3200" dirty="0"/>
              <a:t> 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3510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51955" y="362635"/>
            <a:ext cx="75329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latin typeface="CIDFont+F1"/>
              </a:rPr>
              <a:t>Особливості</a:t>
            </a:r>
            <a:r>
              <a:rPr lang="ru-RU" sz="2400" b="1" dirty="0">
                <a:solidFill>
                  <a:srgbClr val="C00000"/>
                </a:solidFill>
                <a:latin typeface="CIDFont+F1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IDFont+F1"/>
              </a:rPr>
              <a:t>нових</a:t>
            </a:r>
            <a:r>
              <a:rPr lang="ru-RU" sz="2400" b="1" dirty="0">
                <a:solidFill>
                  <a:srgbClr val="C00000"/>
                </a:solidFill>
                <a:latin typeface="CIDFont+F1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IDFont+F1"/>
              </a:rPr>
              <a:t>освітніх</a:t>
            </a:r>
            <a:r>
              <a:rPr lang="ru-RU" sz="2400" b="1" dirty="0">
                <a:solidFill>
                  <a:srgbClr val="C00000"/>
                </a:solidFill>
                <a:latin typeface="CIDFont+F1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IDFont+F1"/>
              </a:rPr>
              <a:t>програм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2226" y="945817"/>
            <a:ext cx="81479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err="1" smtClean="0">
                <a:solidFill>
                  <a:srgbClr val="663300"/>
                </a:solidFill>
                <a:latin typeface="CIDFont+F1"/>
              </a:rPr>
              <a:t>Розробляються</a:t>
            </a:r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 </a:t>
            </a:r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на </a:t>
            </a:r>
            <a:r>
              <a:rPr lang="ru-RU" sz="2400" b="1" dirty="0" err="1">
                <a:solidFill>
                  <a:srgbClr val="663300"/>
                </a:solidFill>
                <a:latin typeface="CIDFont+F1"/>
              </a:rPr>
              <a:t>основі</a:t>
            </a:r>
            <a:r>
              <a:rPr lang="ru-RU" sz="2400" b="1" dirty="0">
                <a:solidFill>
                  <a:srgbClr val="663300"/>
                </a:solidFill>
                <a:latin typeface="CIDFont+F1"/>
              </a:rPr>
              <a:t> </a:t>
            </a:r>
            <a:r>
              <a:rPr lang="uk-UA" sz="2400" b="1" dirty="0" err="1">
                <a:solidFill>
                  <a:srgbClr val="663300"/>
                </a:solidFill>
                <a:latin typeface="CIDFont+F1"/>
              </a:rPr>
              <a:t>д</a:t>
            </a:r>
            <a:r>
              <a:rPr lang="ru-RU" sz="2400" b="1" dirty="0" err="1" smtClean="0">
                <a:solidFill>
                  <a:srgbClr val="663300"/>
                </a:solidFill>
                <a:latin typeface="CIDFont+F1"/>
              </a:rPr>
              <a:t>ержавних</a:t>
            </a:r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latin typeface="CIDFont+F1"/>
              </a:rPr>
              <a:t>освітніх</a:t>
            </a:r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latin typeface="CIDFont+F1"/>
              </a:rPr>
              <a:t>стандартів</a:t>
            </a:r>
            <a:r>
              <a:rPr lang="ru-RU" sz="2400" b="1" dirty="0">
                <a:solidFill>
                  <a:srgbClr val="663300"/>
                </a:solidFill>
                <a:latin typeface="CIDFont+F1"/>
              </a:rPr>
              <a:t>/</a:t>
            </a:r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СП(ПТ)О </a:t>
            </a:r>
            <a:r>
              <a:rPr lang="ru-RU" sz="2400" b="1" dirty="0">
                <a:solidFill>
                  <a:srgbClr val="663300"/>
                </a:solidFill>
                <a:latin typeface="CIDFont+F1"/>
              </a:rPr>
              <a:t>на компетентнісній </a:t>
            </a:r>
            <a:r>
              <a:rPr lang="ru-RU" sz="2400" b="1" dirty="0" err="1" smtClean="0">
                <a:solidFill>
                  <a:srgbClr val="663300"/>
                </a:solidFill>
                <a:latin typeface="CIDFont+F1"/>
              </a:rPr>
              <a:t>основі</a:t>
            </a:r>
            <a:r>
              <a:rPr lang="ru-RU" sz="2400" b="1" dirty="0">
                <a:solidFill>
                  <a:srgbClr val="663300"/>
                </a:solidFill>
              </a:rPr>
              <a:t/>
            </a:r>
            <a:br>
              <a:rPr lang="ru-RU" sz="2400" b="1" dirty="0">
                <a:solidFill>
                  <a:srgbClr val="663300"/>
                </a:solidFill>
              </a:rPr>
            </a:br>
            <a:endParaRPr lang="ru-RU" sz="2400" b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98145" y="1793796"/>
            <a:ext cx="79547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2</a:t>
            </a:r>
            <a:r>
              <a:rPr lang="ru-RU" sz="2400" b="1" dirty="0">
                <a:solidFill>
                  <a:srgbClr val="663300"/>
                </a:solidFill>
                <a:latin typeface="CIDFont+F1"/>
              </a:rPr>
              <a:t>. </a:t>
            </a:r>
            <a:r>
              <a:rPr lang="ru-RU" sz="2400" b="1" dirty="0" err="1" smtClean="0">
                <a:solidFill>
                  <a:srgbClr val="663300"/>
                </a:solidFill>
                <a:latin typeface="CIDFont+F1"/>
              </a:rPr>
              <a:t>Описуються</a:t>
            </a:r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  </a:t>
            </a:r>
            <a:r>
              <a:rPr lang="ru-RU" sz="2400" b="1" dirty="0" err="1" smtClean="0">
                <a:solidFill>
                  <a:srgbClr val="663300"/>
                </a:solidFill>
                <a:latin typeface="CIDFont+F1"/>
              </a:rPr>
              <a:t>результати</a:t>
            </a:r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 </a:t>
            </a:r>
            <a:r>
              <a:rPr lang="ru-RU" sz="2400" b="1" dirty="0" err="1">
                <a:solidFill>
                  <a:srgbClr val="663300"/>
                </a:solidFill>
                <a:latin typeface="CIDFont+F1"/>
              </a:rPr>
              <a:t>навчання</a:t>
            </a:r>
            <a:r>
              <a:rPr lang="ru-RU" sz="2400" b="1" dirty="0">
                <a:solidFill>
                  <a:srgbClr val="663300"/>
                </a:solidFill>
                <a:latin typeface="CIDFont+F1"/>
              </a:rPr>
              <a:t> (</a:t>
            </a:r>
            <a:r>
              <a:rPr lang="ru-RU" sz="2400" b="1" dirty="0" err="1">
                <a:solidFill>
                  <a:srgbClr val="663300"/>
                </a:solidFill>
                <a:latin typeface="CIDFont+F1"/>
              </a:rPr>
              <a:t>навчальних</a:t>
            </a:r>
            <a:r>
              <a:rPr lang="ru-RU" sz="2400" b="1" dirty="0">
                <a:solidFill>
                  <a:srgbClr val="663300"/>
                </a:solidFill>
                <a:latin typeface="CIDFont+F1"/>
              </a:rPr>
              <a:t> </a:t>
            </a:r>
            <a:r>
              <a:rPr lang="ru-RU" sz="2400" b="1" dirty="0" err="1">
                <a:solidFill>
                  <a:srgbClr val="663300"/>
                </a:solidFill>
                <a:latin typeface="CIDFont+F1"/>
              </a:rPr>
              <a:t>модулів</a:t>
            </a:r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), </a:t>
            </a:r>
            <a:r>
              <a:rPr lang="ru-RU" sz="2400" b="1" dirty="0" err="1" smtClean="0">
                <a:solidFill>
                  <a:srgbClr val="663300"/>
                </a:solidFill>
                <a:latin typeface="CIDFont+F1"/>
              </a:rPr>
              <a:t>тобто</a:t>
            </a:r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latin typeface="CIDFont+F1"/>
              </a:rPr>
              <a:t>розкривається</a:t>
            </a:r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latin typeface="CIDFont+F1"/>
              </a:rPr>
              <a:t>зміст</a:t>
            </a:r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latin typeface="CIDFont+F1"/>
              </a:rPr>
              <a:t>освітнього</a:t>
            </a:r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 стандарту (</a:t>
            </a:r>
            <a:r>
              <a:rPr lang="ru-RU" sz="2400" b="1" dirty="0" err="1" smtClean="0">
                <a:solidFill>
                  <a:srgbClr val="663300"/>
                </a:solidFill>
                <a:latin typeface="CIDFont+F1"/>
              </a:rPr>
              <a:t>що</a:t>
            </a:r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 повинен знати та </a:t>
            </a:r>
            <a:r>
              <a:rPr lang="ru-RU" sz="2400" b="1" dirty="0" err="1" smtClean="0">
                <a:solidFill>
                  <a:srgbClr val="663300"/>
                </a:solidFill>
                <a:latin typeface="CIDFont+F1"/>
              </a:rPr>
              <a:t>вміти</a:t>
            </a:r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latin typeface="CIDFont+F1"/>
              </a:rPr>
              <a:t>майбутній</a:t>
            </a:r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latin typeface="CIDFont+F1"/>
              </a:rPr>
              <a:t>кваліфікований</a:t>
            </a:r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latin typeface="CIDFont+F1"/>
              </a:rPr>
              <a:t>робітник</a:t>
            </a:r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latin typeface="CIDFont+F1"/>
              </a:rPr>
              <a:t>опанувавши</a:t>
            </a:r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 той </a:t>
            </a:r>
            <a:r>
              <a:rPr lang="ru-RU" sz="2400" b="1" dirty="0" err="1" smtClean="0">
                <a:solidFill>
                  <a:srgbClr val="663300"/>
                </a:solidFill>
                <a:latin typeface="CIDFont+F1"/>
              </a:rPr>
              <a:t>чи</a:t>
            </a:r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latin typeface="CIDFont+F1"/>
              </a:rPr>
              <a:t>інший</a:t>
            </a:r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 результат </a:t>
            </a:r>
            <a:r>
              <a:rPr lang="ru-RU" sz="2400" b="1" dirty="0" err="1" smtClean="0">
                <a:solidFill>
                  <a:srgbClr val="663300"/>
                </a:solidFill>
                <a:latin typeface="CIDFont+F1"/>
              </a:rPr>
              <a:t>навчання</a:t>
            </a:r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/</a:t>
            </a:r>
            <a:r>
              <a:rPr lang="ru-RU" sz="2400" b="1" dirty="0" err="1" smtClean="0">
                <a:solidFill>
                  <a:srgbClr val="663300"/>
                </a:solidFill>
                <a:latin typeface="CIDFont+F1"/>
              </a:rPr>
              <a:t>навчальний</a:t>
            </a:r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 модуль) разом </a:t>
            </a:r>
            <a:r>
              <a:rPr lang="ru-RU" sz="2400" b="1" dirty="0">
                <a:solidFill>
                  <a:srgbClr val="663300"/>
                </a:solidFill>
                <a:latin typeface="CIDFont+F1"/>
              </a:rPr>
              <a:t>з </a:t>
            </a:r>
            <a:r>
              <a:rPr lang="ru-RU" sz="2400" b="1" dirty="0" err="1">
                <a:solidFill>
                  <a:srgbClr val="663300"/>
                </a:solidFill>
                <a:latin typeface="CIDFont+F1"/>
              </a:rPr>
              <a:t>критеріями</a:t>
            </a:r>
            <a:r>
              <a:rPr lang="ru-RU" sz="2400" b="1" dirty="0">
                <a:solidFill>
                  <a:srgbClr val="663300"/>
                </a:solidFill>
                <a:latin typeface="CIDFont+F1"/>
              </a:rPr>
              <a:t> </a:t>
            </a:r>
            <a:r>
              <a:rPr lang="ru-RU" sz="2400" b="1" dirty="0" err="1">
                <a:solidFill>
                  <a:srgbClr val="663300"/>
                </a:solidFill>
                <a:latin typeface="CIDFont+F1"/>
              </a:rPr>
              <a:t>оцінки</a:t>
            </a:r>
            <a:r>
              <a:rPr lang="ru-RU" sz="2400" b="1" dirty="0">
                <a:solidFill>
                  <a:srgbClr val="663300"/>
                </a:solidFill>
                <a:latin typeface="CIDFont+F1"/>
              </a:rPr>
              <a:t> </a:t>
            </a:r>
            <a:r>
              <a:rPr lang="ru-RU" sz="2400" b="1" dirty="0" err="1">
                <a:solidFill>
                  <a:srgbClr val="663300"/>
                </a:solidFill>
                <a:latin typeface="CIDFont+F1"/>
              </a:rPr>
              <a:t>досягнутого</a:t>
            </a:r>
            <a:r>
              <a:rPr lang="ru-RU" sz="2400" b="1" dirty="0">
                <a:solidFill>
                  <a:srgbClr val="663300"/>
                </a:solidFill>
                <a:latin typeface="CIDFont+F1"/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latin typeface="CIDFont+F1"/>
              </a:rPr>
              <a:t>рівня</a:t>
            </a:r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, </a:t>
            </a:r>
            <a:r>
              <a:rPr lang="ru-RU" sz="2400" b="1" dirty="0" err="1" smtClean="0">
                <a:solidFill>
                  <a:srgbClr val="663300"/>
                </a:solidFill>
                <a:latin typeface="CIDFont+F1"/>
              </a:rPr>
              <a:t>засобами</a:t>
            </a:r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latin typeface="CIDFont+F1"/>
              </a:rPr>
              <a:t>навчання</a:t>
            </a:r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latin typeface="CIDFont+F1"/>
              </a:rPr>
              <a:t>тощо</a:t>
            </a:r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. </a:t>
            </a:r>
            <a:r>
              <a:rPr lang="ru-RU" sz="2400" b="1" dirty="0">
                <a:solidFill>
                  <a:srgbClr val="663300"/>
                </a:solidFill>
                <a:latin typeface="CIDFont+F1"/>
              </a:rPr>
              <a:t/>
            </a:r>
            <a:br>
              <a:rPr lang="ru-RU" sz="2400" b="1" dirty="0">
                <a:solidFill>
                  <a:srgbClr val="663300"/>
                </a:solidFill>
                <a:latin typeface="CIDFont+F1"/>
              </a:rPr>
            </a:br>
            <a:endParaRPr lang="ru-RU" sz="2400" b="1" dirty="0">
              <a:solidFill>
                <a:srgbClr val="663300"/>
              </a:solidFill>
              <a:latin typeface="CIDFont+F1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8145" y="4326256"/>
            <a:ext cx="81561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3</a:t>
            </a:r>
            <a:r>
              <a:rPr lang="ru-RU" b="1" dirty="0" smtClean="0">
                <a:solidFill>
                  <a:srgbClr val="663300"/>
                </a:solidFill>
                <a:latin typeface="CIDFont+F1"/>
              </a:rPr>
              <a:t>. </a:t>
            </a:r>
            <a:r>
              <a:rPr lang="ru-RU" sz="2400" b="1" dirty="0" err="1">
                <a:solidFill>
                  <a:srgbClr val="663300"/>
                </a:solidFill>
                <a:latin typeface="CIDFont+F1"/>
              </a:rPr>
              <a:t>Інтеграція</a:t>
            </a:r>
            <a:r>
              <a:rPr lang="ru-RU" sz="2400" b="1" dirty="0">
                <a:solidFill>
                  <a:srgbClr val="663300"/>
                </a:solidFill>
                <a:latin typeface="CIDFont+F1"/>
              </a:rPr>
              <a:t> </a:t>
            </a:r>
            <a:r>
              <a:rPr lang="ru-RU" sz="2400" b="1" dirty="0" err="1">
                <a:solidFill>
                  <a:srgbClr val="663300"/>
                </a:solidFill>
                <a:latin typeface="CIDFont+F1"/>
              </a:rPr>
              <a:t>ключових</a:t>
            </a:r>
            <a:r>
              <a:rPr lang="ru-RU" sz="2400" b="1" dirty="0">
                <a:solidFill>
                  <a:srgbClr val="663300"/>
                </a:solidFill>
                <a:latin typeface="CIDFont+F1"/>
              </a:rPr>
              <a:t> компетентностей </a:t>
            </a:r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в </a:t>
            </a:r>
            <a:r>
              <a:rPr lang="ru-RU" sz="2400" b="1" dirty="0" err="1" smtClean="0">
                <a:solidFill>
                  <a:srgbClr val="663300"/>
                </a:solidFill>
                <a:latin typeface="CIDFont+F1"/>
              </a:rPr>
              <a:t>навчальні</a:t>
            </a:r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latin typeface="CIDFont+F1"/>
              </a:rPr>
              <a:t>модулі</a:t>
            </a:r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/</a:t>
            </a:r>
            <a:r>
              <a:rPr lang="ru-RU" sz="2400" b="1" dirty="0" err="1" smtClean="0">
                <a:solidFill>
                  <a:srgbClr val="663300"/>
                </a:solidFill>
                <a:latin typeface="CIDFont+F1"/>
              </a:rPr>
              <a:t>результати</a:t>
            </a:r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latin typeface="CIDFont+F1"/>
              </a:rPr>
              <a:t>навчання</a:t>
            </a:r>
            <a:endParaRPr lang="ru-RU" sz="2400" b="1" dirty="0" smtClean="0">
              <a:solidFill>
                <a:srgbClr val="663300"/>
              </a:solidFill>
              <a:latin typeface="CIDFont+F1"/>
            </a:endParaRPr>
          </a:p>
          <a:p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4. </a:t>
            </a:r>
            <a:r>
              <a:rPr lang="ru-RU" sz="2400" b="1" dirty="0" err="1">
                <a:solidFill>
                  <a:srgbClr val="663300"/>
                </a:solidFill>
                <a:latin typeface="CIDFont+F1"/>
              </a:rPr>
              <a:t>Можливість</a:t>
            </a:r>
            <a:r>
              <a:rPr lang="ru-RU" sz="2400" b="1" dirty="0">
                <a:solidFill>
                  <a:srgbClr val="663300"/>
                </a:solidFill>
                <a:latin typeface="CIDFont+F1"/>
              </a:rPr>
              <a:t> </a:t>
            </a:r>
            <a:r>
              <a:rPr lang="ru-RU" sz="2400" b="1" dirty="0" err="1">
                <a:solidFill>
                  <a:srgbClr val="663300"/>
                </a:solidFill>
                <a:latin typeface="CIDFont+F1"/>
              </a:rPr>
              <a:t>організації</a:t>
            </a:r>
            <a:r>
              <a:rPr lang="ru-RU" sz="2400" b="1" dirty="0">
                <a:solidFill>
                  <a:srgbClr val="663300"/>
                </a:solidFill>
                <a:latin typeface="CIDFont+F1"/>
              </a:rPr>
              <a:t> </a:t>
            </a:r>
            <a:r>
              <a:rPr lang="ru-RU" sz="2400" b="1" dirty="0" err="1">
                <a:solidFill>
                  <a:srgbClr val="663300"/>
                </a:solidFill>
                <a:latin typeface="CIDFont+F1"/>
              </a:rPr>
              <a:t>гнучкої</a:t>
            </a:r>
            <a:r>
              <a:rPr lang="ru-RU" sz="2400" b="1" dirty="0">
                <a:solidFill>
                  <a:srgbClr val="663300"/>
                </a:solidFill>
                <a:latin typeface="CIDFont+F1"/>
              </a:rPr>
              <a:t> </a:t>
            </a:r>
            <a:r>
              <a:rPr lang="ru-RU" sz="2400" b="1" dirty="0" err="1">
                <a:solidFill>
                  <a:srgbClr val="663300"/>
                </a:solidFill>
                <a:latin typeface="CIDFont+F1"/>
              </a:rPr>
              <a:t>системи</a:t>
            </a:r>
            <a:r>
              <a:rPr lang="ru-RU" sz="2400" b="1" dirty="0">
                <a:solidFill>
                  <a:srgbClr val="663300"/>
                </a:solidFill>
                <a:latin typeface="CIDFont+F1"/>
              </a:rPr>
              <a:t> </a:t>
            </a:r>
            <a:r>
              <a:rPr lang="ru-RU" sz="2400" b="1" dirty="0" err="1">
                <a:solidFill>
                  <a:srgbClr val="663300"/>
                </a:solidFill>
                <a:latin typeface="CIDFont+F1"/>
              </a:rPr>
              <a:t>навчання</a:t>
            </a:r>
            <a:r>
              <a:rPr lang="ru-RU" sz="2400" b="1" dirty="0">
                <a:solidFill>
                  <a:srgbClr val="663300"/>
                </a:solidFill>
                <a:latin typeface="CIDFont+F1"/>
              </a:rPr>
              <a:t> для </a:t>
            </a:r>
            <a:r>
              <a:rPr lang="ru-RU" sz="2400" b="1" dirty="0" err="1">
                <a:solidFill>
                  <a:srgbClr val="663300"/>
                </a:solidFill>
                <a:latin typeface="CIDFont+F1"/>
              </a:rPr>
              <a:t>різних</a:t>
            </a:r>
            <a:r>
              <a:rPr lang="ru-RU" sz="2400" b="1" dirty="0">
                <a:solidFill>
                  <a:srgbClr val="663300"/>
                </a:solidFill>
                <a:latin typeface="CIDFont+F1"/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latin typeface="CIDFont+F1"/>
              </a:rPr>
              <a:t>категорій</a:t>
            </a:r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latin typeface="CIDFont+F1"/>
              </a:rPr>
              <a:t>здобувачів</a:t>
            </a:r>
            <a:r>
              <a:rPr lang="ru-RU" sz="2400" b="1" dirty="0" smtClean="0">
                <a:solidFill>
                  <a:srgbClr val="663300"/>
                </a:solidFill>
                <a:latin typeface="CIDFont+F1"/>
              </a:rPr>
              <a:t> </a:t>
            </a:r>
            <a:r>
              <a:rPr lang="ru-RU" sz="2400" b="1" dirty="0" err="1">
                <a:solidFill>
                  <a:srgbClr val="663300"/>
                </a:solidFill>
                <a:latin typeface="CIDFont+F1"/>
              </a:rPr>
              <a:t>освітніх</a:t>
            </a:r>
            <a:r>
              <a:rPr lang="ru-RU" sz="2400" b="1" dirty="0">
                <a:solidFill>
                  <a:srgbClr val="663300"/>
                </a:solidFill>
                <a:latin typeface="CIDFont+F1"/>
              </a:rPr>
              <a:t> </a:t>
            </a:r>
            <a:r>
              <a:rPr lang="ru-RU" sz="2400" b="1" dirty="0" err="1">
                <a:solidFill>
                  <a:srgbClr val="663300"/>
                </a:solidFill>
                <a:latin typeface="CIDFont+F1"/>
              </a:rPr>
              <a:t>послуг</a:t>
            </a:r>
            <a:r>
              <a:rPr lang="ru-RU" sz="2400" b="1" dirty="0">
                <a:solidFill>
                  <a:srgbClr val="663300"/>
                </a:solidFill>
                <a:latin typeface="CIDFont+F1"/>
              </a:rPr>
              <a:t> </a:t>
            </a:r>
            <a:br>
              <a:rPr lang="ru-RU" sz="2400" b="1" dirty="0">
                <a:solidFill>
                  <a:srgbClr val="663300"/>
                </a:solidFill>
                <a:latin typeface="CIDFont+F1"/>
              </a:rPr>
            </a:br>
            <a:r>
              <a:rPr lang="ru-RU" sz="2400" b="1" dirty="0">
                <a:solidFill>
                  <a:srgbClr val="663300"/>
                </a:solidFill>
                <a:latin typeface="CIDFont+F1"/>
              </a:rPr>
              <a:t/>
            </a:r>
            <a:br>
              <a:rPr lang="ru-RU" sz="2400" b="1" dirty="0">
                <a:solidFill>
                  <a:srgbClr val="663300"/>
                </a:solidFill>
                <a:latin typeface="CIDFont+F1"/>
              </a:rPr>
            </a:br>
            <a:endParaRPr lang="ru-RU" sz="2400" b="1" dirty="0">
              <a:solidFill>
                <a:srgbClr val="663300"/>
              </a:solidFill>
              <a:latin typeface="CIDFont+F1"/>
            </a:endParaRPr>
          </a:p>
        </p:txBody>
      </p:sp>
    </p:spTree>
    <p:extLst>
      <p:ext uri="{BB962C8B-B14F-4D97-AF65-F5344CB8AC3E}">
        <p14:creationId xmlns:p14="http://schemas.microsoft.com/office/powerpoint/2010/main" val="4486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9405" y="1194495"/>
            <a:ext cx="10453189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Освітня програма може бути оформлена у вигляді </a:t>
            </a:r>
            <a:r>
              <a:rPr lang="uk-UA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єдиного </a:t>
            </a:r>
            <a:r>
              <a:rPr lang="uk-UA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пакета</a:t>
            </a: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тобто освітня програма на професію.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 у кожного педагога (викладача чи майстра в/н)  повинна бути освітня програма для навчання здобувачів професійної освіти окремому предмету/модулю/результату навчання.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2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54744"/>
            <a:ext cx="11810609" cy="6555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337" y="2228046"/>
            <a:ext cx="6272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C00000"/>
                </a:solidFill>
              </a:rPr>
              <a:t>До вашої уваги зразки освітніх програм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322</Words>
  <Application>Microsoft Office PowerPoint</Application>
  <PresentationFormat>Произвольный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Виктор Вячеславович</cp:lastModifiedBy>
  <cp:revision>28</cp:revision>
  <dcterms:created xsi:type="dcterms:W3CDTF">2021-01-28T20:33:00Z</dcterms:created>
  <dcterms:modified xsi:type="dcterms:W3CDTF">2022-10-05T17:30:09Z</dcterms:modified>
  <cp:contentStatus/>
</cp:coreProperties>
</file>