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notesMasterIdLst>
    <p:notesMasterId r:id="rId19"/>
  </p:notesMasterIdLst>
  <p:sldIdLst>
    <p:sldId id="256" r:id="rId4"/>
    <p:sldId id="257" r:id="rId5"/>
    <p:sldId id="265" r:id="rId6"/>
    <p:sldId id="266" r:id="rId7"/>
    <p:sldId id="281" r:id="rId8"/>
    <p:sldId id="274" r:id="rId9"/>
    <p:sldId id="269" r:id="rId10"/>
    <p:sldId id="270" r:id="rId11"/>
    <p:sldId id="271" r:id="rId12"/>
    <p:sldId id="272" r:id="rId13"/>
    <p:sldId id="277" r:id="rId14"/>
    <p:sldId id="279" r:id="rId15"/>
    <p:sldId id="280" r:id="rId16"/>
    <p:sldId id="275" r:id="rId17"/>
    <p:sldId id="264" r:id="rId18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6;&#1072;&#1073;&#1086;&#1095;&#1080;&#1081;%20&#1089;&#1090;&#1086;&#1083;\&#1058;&#1072;&#1073;&#1083;&#1080;&#1094;&#1110;%20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6;&#1072;&#1073;&#1086;&#1095;&#1080;&#1081;%20&#1089;&#1090;&#1086;&#1083;\&#1058;&#1072;&#1073;&#1083;&#1080;&#1094;&#1110;%20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6;&#1072;&#1073;&#1086;&#1095;&#1080;&#1081;%20&#1089;&#1090;&#1086;&#1083;\&#1058;&#1072;&#1073;&#1083;&#1080;&#1094;&#1110;%202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6;&#1072;&#1073;&#1086;&#1095;&#1080;&#1081;%20&#1089;&#1090;&#1086;&#1083;\&#1058;&#1072;&#1073;&#1083;&#1080;&#1094;&#1110;%202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6;&#1072;&#1073;&#1086;&#1095;&#1080;&#1081;%20&#1089;&#1090;&#1086;&#1083;\&#1058;&#1072;&#1073;&#1083;&#1080;&#1094;&#1110;%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2514435695538165E-2"/>
          <c:y val="1.3888888888888931E-2"/>
          <c:w val="0.53888888888888964"/>
          <c:h val="0.89814814814814914"/>
        </c:manualLayout>
      </c:layout>
      <c:pieChart>
        <c:varyColors val="1"/>
        <c:ser>
          <c:idx val="0"/>
          <c:order val="0"/>
          <c:cat>
            <c:strRef>
              <c:f>'дыаграма кер'!$B$1:$J$1</c:f>
              <c:strCache>
                <c:ptCount val="9"/>
                <c:pt idx="0">
                  <c:v>Українська інженерно-педагогічна
 академія (17)</c:v>
                </c:pt>
                <c:pt idx="1">
                  <c:v>ДВНЗ «Університет менеджменту освіти» НАПН України (17)</c:v>
                </c:pt>
                <c:pt idx="2">
                  <c:v>Харківський національний педагогічний університет ім. Г.С. Сковороди (4)</c:v>
                </c:pt>
                <c:pt idx="3">
                  <c:v>Онлайн платформи(3)</c:v>
                </c:pt>
                <c:pt idx="4">
                  <c:v>НМЦ ПТО у Харківській області (3)</c:v>
                </c:pt>
                <c:pt idx="5">
                  <c:v>Сумський державний університет (3)</c:v>
                </c:pt>
                <c:pt idx="6">
                  <c:v>International Historical (1)
 Biographical Institute</c:v>
                </c:pt>
                <c:pt idx="7">
                  <c:v>Білоцерківський інститутут (4)
 неперервної освіти</c:v>
                </c:pt>
                <c:pt idx="8">
                  <c:v>КВНЗ “Харківська академія (3)
неперервної освіти»</c:v>
                </c:pt>
              </c:strCache>
            </c:strRef>
          </c:cat>
          <c:val>
            <c:numRef>
              <c:f>'дыаграма кер'!$B$2:$J$2</c:f>
              <c:numCache>
                <c:formatCode>General</c:formatCode>
                <c:ptCount val="9"/>
                <c:pt idx="0">
                  <c:v>17</c:v>
                </c:pt>
                <c:pt idx="1">
                  <c:v>17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4</c:v>
                </c:pt>
                <c:pt idx="8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D9-4375-971E-19B145D8CC03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57669575678040408"/>
          <c:y val="0"/>
          <c:w val="0.42293990397316794"/>
          <c:h val="1"/>
        </c:manualLayout>
      </c:layout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cat>
            <c:strRef>
              <c:f>'викл ЗО'!$B$1:$J$1</c:f>
              <c:strCache>
                <c:ptCount val="9"/>
                <c:pt idx="0">
                  <c:v>Українська інженерно-педагогічна 
 академія (20)</c:v>
                </c:pt>
                <c:pt idx="1">
                  <c:v>Харківський національний 
університет ім. В.Н.Каразіна (39)</c:v>
                </c:pt>
                <c:pt idx="2">
                  <c:v>Харківський національний педагогічний
університет ім. Г.С. Сковороди (50)</c:v>
                </c:pt>
                <c:pt idx="3">
                  <c:v>Онлайн платформи (12)</c:v>
                </c:pt>
                <c:pt idx="4">
                  <c:v>НМЦ ПТО у Харківській області (4)</c:v>
                </c:pt>
                <c:pt idx="5">
                  <c:v>Сумський державний університет (3)</c:v>
                </c:pt>
                <c:pt idx="6">
                  <c:v>Донецький обласний інститут післядипломної педагогічної освіти (5)</c:v>
                </c:pt>
                <c:pt idx="7">
                  <c:v>КВНЗ “Харківська академія 
неперервної освіти» (19)</c:v>
                </c:pt>
                <c:pt idx="8">
                  <c:v>Інші заклади освіти (4)</c:v>
                </c:pt>
              </c:strCache>
            </c:strRef>
          </c:cat>
          <c:val>
            <c:numRef>
              <c:f>'викл ЗО'!$B$2:$J$2</c:f>
              <c:numCache>
                <c:formatCode>General</c:formatCode>
                <c:ptCount val="9"/>
                <c:pt idx="0">
                  <c:v>20</c:v>
                </c:pt>
                <c:pt idx="1">
                  <c:v>39</c:v>
                </c:pt>
                <c:pt idx="2">
                  <c:v>50</c:v>
                </c:pt>
                <c:pt idx="3">
                  <c:v>12</c:v>
                </c:pt>
                <c:pt idx="4">
                  <c:v>4</c:v>
                </c:pt>
                <c:pt idx="5">
                  <c:v>3</c:v>
                </c:pt>
                <c:pt idx="6">
                  <c:v>5</c:v>
                </c:pt>
                <c:pt idx="7">
                  <c:v>19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33-4C38-8E7E-E136E87468D5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63394961750777834"/>
          <c:y val="0"/>
          <c:w val="0.35216147803588632"/>
          <c:h val="1"/>
        </c:manualLayout>
      </c:layout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cat>
            <c:strRef>
              <c:f>'викл п'!$B$1:$H$1</c:f>
              <c:strCache>
                <c:ptCount val="7"/>
                <c:pt idx="0">
                  <c:v>Українська інженерно-педагогічна (42)
 академія</c:v>
                </c:pt>
                <c:pt idx="1">
                  <c:v>Онлайн платформи (8)</c:v>
                </c:pt>
                <c:pt idx="2">
                  <c:v>НМЦ ПТО у Харківській області (8)</c:v>
                </c:pt>
                <c:pt idx="3">
                  <c:v>Сумський державний університет (4)</c:v>
                </c:pt>
                <c:pt idx="4">
                  <c:v>Білоцерківський інститутут
 неперервної освіти (28)</c:v>
                </c:pt>
                <c:pt idx="5">
                  <c:v>ДНЗ «Регіональний Центр»; НПЦ з професії «Електрозварник ручного зварювання» (6)</c:v>
                </c:pt>
                <c:pt idx="6">
                  <c:v>Інші заклади освіти (3)</c:v>
                </c:pt>
              </c:strCache>
            </c:strRef>
          </c:cat>
          <c:val>
            <c:numRef>
              <c:f>'викл п'!$B$2:$H$2</c:f>
              <c:numCache>
                <c:formatCode>General</c:formatCode>
                <c:ptCount val="7"/>
                <c:pt idx="0">
                  <c:v>42</c:v>
                </c:pt>
                <c:pt idx="1">
                  <c:v>8</c:v>
                </c:pt>
                <c:pt idx="2">
                  <c:v>8</c:v>
                </c:pt>
                <c:pt idx="3">
                  <c:v>4</c:v>
                </c:pt>
                <c:pt idx="4">
                  <c:v>28</c:v>
                </c:pt>
                <c:pt idx="5">
                  <c:v>6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8A-4133-B9C3-5D458CEB1D9A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64204308836395463"/>
          <c:y val="0"/>
          <c:w val="0.34129024496937876"/>
          <c:h val="1"/>
        </c:manualLayout>
      </c:layout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7222222222222224E-3"/>
          <c:y val="6.6496653316259383E-2"/>
          <c:w val="0.53888888888888964"/>
          <c:h val="0.89814814814814814"/>
        </c:manualLayout>
      </c:layout>
      <c:pieChart>
        <c:varyColors val="1"/>
        <c:ser>
          <c:idx val="0"/>
          <c:order val="0"/>
          <c:cat>
            <c:strRef>
              <c:f>майст!$B$1:$I$1</c:f>
              <c:strCache>
                <c:ptCount val="8"/>
                <c:pt idx="0">
                  <c:v>Українська інженерно-педагогічна академія (70)</c:v>
                </c:pt>
                <c:pt idx="1">
                  <c:v>Онлайн платформи (19)</c:v>
                </c:pt>
                <c:pt idx="2">
                  <c:v>НМЦ ПТО у Хмельницькій області (4)</c:v>
                </c:pt>
                <c:pt idx="3">
                  <c:v>Сумський державний університет (3)</c:v>
                </c:pt>
                <c:pt idx="4">
                  <c:v>Білоцерківський інститутут
 неперервної освіти (38)</c:v>
                </c:pt>
                <c:pt idx="5">
                  <c:v>ДНЗ «Регіональний Центр»; НПЦ з професії «Електрозварник ручного зварювання» (21)</c:v>
                </c:pt>
                <c:pt idx="6">
                  <c:v>EU4Skills (10)</c:v>
                </c:pt>
                <c:pt idx="7">
                  <c:v>Інші заклади освіти (1)</c:v>
                </c:pt>
              </c:strCache>
            </c:strRef>
          </c:cat>
          <c:val>
            <c:numRef>
              <c:f>майст!$B$2:$I$2</c:f>
              <c:numCache>
                <c:formatCode>General</c:formatCode>
                <c:ptCount val="8"/>
                <c:pt idx="0">
                  <c:v>70</c:v>
                </c:pt>
                <c:pt idx="1">
                  <c:v>19</c:v>
                </c:pt>
                <c:pt idx="2">
                  <c:v>4</c:v>
                </c:pt>
                <c:pt idx="3">
                  <c:v>3</c:v>
                </c:pt>
                <c:pt idx="4">
                  <c:v>38</c:v>
                </c:pt>
                <c:pt idx="5">
                  <c:v>21</c:v>
                </c:pt>
                <c:pt idx="6">
                  <c:v>10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8E-415C-9620-81816F98F94D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56707818930041154"/>
          <c:y val="0"/>
          <c:w val="0.41111111111111109"/>
          <c:h val="1"/>
        </c:manualLayout>
      </c:layout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cat>
            <c:strRef>
              <c:f>ынш!$B$1:$H$1</c:f>
              <c:strCache>
                <c:ptCount val="7"/>
                <c:pt idx="0">
                  <c:v>ХНУ ім. В.Н.Каразіна (1)</c:v>
                </c:pt>
                <c:pt idx="1">
                  <c:v>Харківський національний педагогічний університет ім. Г.С. Сковороди (9)</c:v>
                </c:pt>
                <c:pt idx="2">
                  <c:v>Онлайн платформи (2)</c:v>
                </c:pt>
                <c:pt idx="3">
                  <c:v>Ізмаїльський державний гуманітарний університет (6)</c:v>
                </c:pt>
                <c:pt idx="4">
                  <c:v>Сумський державний університет (1)</c:v>
                </c:pt>
                <c:pt idx="5">
                  <c:v>Донецький обласний інститут післядипломної педагогічної освіти (1)</c:v>
                </c:pt>
                <c:pt idx="6">
                  <c:v>КВНЗ “Харківська академія неперервної освіти» (4)</c:v>
                </c:pt>
              </c:strCache>
            </c:strRef>
          </c:cat>
          <c:val>
            <c:numRef>
              <c:f>ынш!$B$2:$H$2</c:f>
              <c:numCache>
                <c:formatCode>General</c:formatCode>
                <c:ptCount val="7"/>
                <c:pt idx="0">
                  <c:v>1</c:v>
                </c:pt>
                <c:pt idx="1">
                  <c:v>9</c:v>
                </c:pt>
                <c:pt idx="2">
                  <c:v>2</c:v>
                </c:pt>
                <c:pt idx="3">
                  <c:v>6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EE-41A4-8407-4A7DD6EFBAFF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65429308836395461"/>
          <c:y val="1.0439688628665025E-2"/>
          <c:w val="0.34015135608048974"/>
          <c:h val="0.97023167379668163"/>
        </c:manualLayout>
      </c:layout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7EA52-E2FA-44F6-A428-B1353AA6DC9D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892B0-F5D7-4344-B1FA-F691D7F26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892B0-F5D7-4344-B1FA-F691D7F26FE9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77160" y="5318280"/>
            <a:ext cx="859644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77160" y="531828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5082120" y="531828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2767680" cy="7218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83440" y="4527360"/>
            <a:ext cx="2767680" cy="7218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490080" y="4527360"/>
            <a:ext cx="2767680" cy="7218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77160" y="5318280"/>
            <a:ext cx="2767680" cy="7218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3583440" y="5318280"/>
            <a:ext cx="2767680" cy="7218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6490080" y="5318280"/>
            <a:ext cx="2767680" cy="7218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77160" y="4527360"/>
            <a:ext cx="8596440" cy="1513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151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151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151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77160" y="1932120"/>
            <a:ext cx="8596440" cy="1203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151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77160" y="531828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77160" y="4527360"/>
            <a:ext cx="8596440" cy="1513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151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82120" y="531828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77160" y="5318280"/>
            <a:ext cx="859644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77160" y="5318280"/>
            <a:ext cx="859644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77160" y="531828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082120" y="531828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2767680" cy="7218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83440" y="4527360"/>
            <a:ext cx="2767680" cy="7218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490080" y="4527360"/>
            <a:ext cx="2767680" cy="7218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77160" y="5318280"/>
            <a:ext cx="2767680" cy="7218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83440" y="5318280"/>
            <a:ext cx="2767680" cy="7218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490080" y="5318280"/>
            <a:ext cx="2767680" cy="7218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677160" y="4527360"/>
            <a:ext cx="8596440" cy="1513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151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151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151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151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ubTitle"/>
          </p:nvPr>
        </p:nvSpPr>
        <p:spPr>
          <a:xfrm>
            <a:off x="677160" y="1932120"/>
            <a:ext cx="8596440" cy="1203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151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677160" y="531828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151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5082120" y="531828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77160" y="5318280"/>
            <a:ext cx="859644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677160" y="5318280"/>
            <a:ext cx="859644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77160" y="531828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5082120" y="531828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2767680" cy="7218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3583440" y="4527360"/>
            <a:ext cx="2767680" cy="7218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6490080" y="4527360"/>
            <a:ext cx="2767680" cy="7218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body"/>
          </p:nvPr>
        </p:nvSpPr>
        <p:spPr>
          <a:xfrm>
            <a:off x="677160" y="5318280"/>
            <a:ext cx="2767680" cy="7218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7" name="PlaceHolder 6"/>
          <p:cNvSpPr>
            <a:spLocks noGrp="1"/>
          </p:cNvSpPr>
          <p:nvPr>
            <p:ph type="body"/>
          </p:nvPr>
        </p:nvSpPr>
        <p:spPr>
          <a:xfrm>
            <a:off x="3583440" y="5318280"/>
            <a:ext cx="2767680" cy="7218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8" name="PlaceHolder 7"/>
          <p:cNvSpPr>
            <a:spLocks noGrp="1"/>
          </p:cNvSpPr>
          <p:nvPr>
            <p:ph type="body"/>
          </p:nvPr>
        </p:nvSpPr>
        <p:spPr>
          <a:xfrm>
            <a:off x="6490080" y="5318280"/>
            <a:ext cx="2767680" cy="7218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151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151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77160" y="1932120"/>
            <a:ext cx="8596440" cy="1203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151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77160" y="531828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151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082120" y="531828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77160" y="5318280"/>
            <a:ext cx="8596440" cy="721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28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6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12" name="Straight Connector 31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Isosceles Triangle 2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Isosceles Triangle 3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Isosceles Triangle 18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5400" b="0" strike="noStrike" spc="-1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lang="en-US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47AFF9B-59BA-4308-B5E8-8D4B39263AC7}" type="datetime">
              <a:rPr lang="en-US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8/27/2022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68A4E39-91CF-4C56-8D0D-EAE9C14538E4}" type="slidenum">
              <a:rPr lang="en-US" sz="900" b="0" strike="noStrike" spc="-1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4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lang="en-US" sz="1600" b="0" strike="noStrike" spc="-1">
              <a:solidFill>
                <a:srgbClr val="404040"/>
              </a:solidFill>
              <a:latin typeface="Trebuchet MS"/>
            </a:endParaRP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lang="en-US" sz="1400" b="0" strike="noStrike" spc="-1">
              <a:solidFill>
                <a:srgbClr val="404040"/>
              </a:solidFill>
              <a:latin typeface="Trebuchet MS"/>
            </a:endParaRP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9A87074-EC9B-4BBD-AC7B-EFA9F064C9A7}" type="datetime">
              <a:rPr lang="en-US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8/27/2022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73FE827-BFCE-4B60-8885-F7EAB9637E17}" type="slidenum">
              <a:rPr lang="en-US" sz="900" b="0" strike="noStrike" spc="-1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en-US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68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69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0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1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2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3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4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5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6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7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400" b="0" strike="noStrike" spc="-1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lang="en-US" sz="4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15134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C56872C-F9E1-4143-AC01-538B895FF986}" type="datetime">
              <a:rPr lang="en-US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8/27/2022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069C723-7594-4A58-AF7D-ED6F651F45D9}" type="slidenum">
              <a:rPr lang="en-US" sz="900" b="0" strike="noStrike" spc="-1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en-US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Подзаголовок 2"/>
          <p:cNvSpPr txBox="1"/>
          <p:nvPr/>
        </p:nvSpPr>
        <p:spPr>
          <a:xfrm>
            <a:off x="1914480" y="4448280"/>
            <a:ext cx="7229520" cy="1096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endParaRPr lang="uk-UA" sz="2400" i="1" spc="-1" dirty="0" smtClean="0">
              <a:solidFill>
                <a:srgbClr val="90C226"/>
              </a:solidFill>
              <a:latin typeface="Trebuchet MS"/>
            </a:endParaRPr>
          </a:p>
          <a:p>
            <a:pPr algn="r">
              <a:lnSpc>
                <a:spcPct val="100000"/>
              </a:lnSpc>
              <a:tabLst>
                <a:tab pos="0" algn="l"/>
              </a:tabLst>
            </a:pPr>
            <a:endParaRPr lang="uk-UA" sz="2400" i="1" spc="-1" dirty="0" smtClean="0">
              <a:solidFill>
                <a:srgbClr val="90C226"/>
              </a:solidFill>
              <a:latin typeface="Trebuchet MS"/>
            </a:endParaRPr>
          </a:p>
          <a:p>
            <a:pPr algn="r">
              <a:lnSpc>
                <a:spcPct val="100000"/>
              </a:lnSpc>
              <a:tabLst>
                <a:tab pos="0" algn="l"/>
              </a:tabLst>
            </a:pPr>
            <a:endParaRPr lang="uk-UA" sz="2400" i="1" spc="-1" dirty="0" smtClean="0">
              <a:solidFill>
                <a:srgbClr val="90C226"/>
              </a:solidFill>
              <a:latin typeface="Trebuchet MS"/>
            </a:endParaRPr>
          </a:p>
          <a:p>
            <a:pPr algn="r">
              <a:lnSpc>
                <a:spcPct val="100000"/>
              </a:lnSpc>
              <a:tabLst>
                <a:tab pos="0" algn="l"/>
              </a:tabLst>
            </a:pPr>
            <a:endParaRPr lang="uk-UA" sz="2400" i="1" spc="-1" dirty="0" smtClean="0">
              <a:solidFill>
                <a:srgbClr val="90C226"/>
              </a:solidFill>
              <a:latin typeface="Trebuchet MS"/>
            </a:endParaRPr>
          </a:p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uk-UA" sz="2400" i="1" spc="-1" dirty="0" smtClean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Целуйко Валентина, методист</a:t>
            </a:r>
            <a:endParaRPr lang="en-US" sz="2400" b="0" strike="noStrike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20" name="TextBox 4"/>
          <p:cNvSpPr/>
          <p:nvPr/>
        </p:nvSpPr>
        <p:spPr>
          <a:xfrm>
            <a:off x="807720" y="1798320"/>
            <a:ext cx="9281160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685800">
              <a:lnSpc>
                <a:spcPct val="100000"/>
              </a:lnSpc>
            </a:pPr>
            <a:r>
              <a:rPr lang="uk-UA" sz="4000" b="1" i="1" dirty="0" smtClean="0">
                <a:solidFill>
                  <a:schemeClr val="accent2"/>
                </a:solidFill>
                <a:latin typeface="Raleway"/>
              </a:rPr>
              <a:t>Підвищення кваліфікації педагогічних працівників: диверсифікація форм та суб’єктів</a:t>
            </a:r>
            <a:endParaRPr lang="en-US" sz="4000" b="1" i="1" dirty="0">
              <a:solidFill>
                <a:schemeClr val="accent2"/>
              </a:solidFill>
              <a:latin typeface="Raleway"/>
            </a:endParaRPr>
          </a:p>
        </p:txBody>
      </p:sp>
      <p:sp>
        <p:nvSpPr>
          <p:cNvPr id="221" name="TextBox 1"/>
          <p:cNvSpPr/>
          <p:nvPr/>
        </p:nvSpPr>
        <p:spPr>
          <a:xfrm>
            <a:off x="1950720" y="638280"/>
            <a:ext cx="697992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1800" b="0" strike="noStrike" spc="-1" dirty="0" smtClean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НАУКОВО-МЕТОДИЧНИЙ ЦЕНТР ПРОФЕСІЙНО-ТЕХНІЧНОЇ ОСВІТИ В ХАРКІВСЬКІЙ ОБЛАСТІ</a:t>
            </a:r>
            <a:endParaRPr lang="en-US" sz="1800" b="0" strike="noStrike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/>
          <a:srcRect l="13429" t="17126" r="13951" b="7094"/>
          <a:stretch/>
        </p:blipFill>
        <p:spPr>
          <a:xfrm>
            <a:off x="0" y="4279901"/>
            <a:ext cx="4394200" cy="2578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951480" y="290640"/>
            <a:ext cx="8596440" cy="1004760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Майстри в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                             Інші 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</a:rPr>
              <a:t>педпрацівники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971550"/>
          <a:ext cx="4937760" cy="588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135880" y="899160"/>
          <a:ext cx="4937760" cy="573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t="15455" r="15666"/>
          <a:stretch>
            <a:fillRect/>
          </a:stretch>
        </p:blipFill>
        <p:spPr>
          <a:xfrm>
            <a:off x="0" y="396240"/>
            <a:ext cx="5029200" cy="2834640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/>
          <a:srcRect l="-169" t="16421" r="5593"/>
          <a:stretch>
            <a:fillRect/>
          </a:stretch>
        </p:blipFill>
        <p:spPr>
          <a:xfrm>
            <a:off x="5074920" y="320040"/>
            <a:ext cx="5669280" cy="30251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 t="13937" r="5577"/>
          <a:stretch>
            <a:fillRect/>
          </a:stretch>
        </p:blipFill>
        <p:spPr>
          <a:xfrm>
            <a:off x="0" y="3779520"/>
            <a:ext cx="6007398" cy="3078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rcRect l="2651" t="19244" r="32781"/>
          <a:stretch>
            <a:fillRect/>
          </a:stretch>
        </p:blipFill>
        <p:spPr>
          <a:xfrm>
            <a:off x="6004560" y="3352800"/>
            <a:ext cx="562356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920" y="0"/>
            <a:ext cx="8596440" cy="777240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accent6"/>
                </a:solidFill>
              </a:rPr>
              <a:t>Освітні майданчики з безкоштовними </a:t>
            </a:r>
            <a:r>
              <a:rPr lang="uk-UA" sz="2400" b="1" dirty="0" err="1" smtClean="0">
                <a:solidFill>
                  <a:schemeClr val="accent6"/>
                </a:solidFill>
              </a:rPr>
              <a:t>онлайн-курсами</a:t>
            </a:r>
            <a:endParaRPr lang="ru-RU" dirty="0">
              <a:solidFill>
                <a:schemeClr val="accent6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19666"/>
          <a:ext cx="11780520" cy="2906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840"/>
                <a:gridCol w="3967480"/>
                <a:gridCol w="3886200"/>
              </a:tblGrid>
              <a:tr h="412458">
                <a:tc>
                  <a:txBody>
                    <a:bodyPr/>
                    <a:lstStyle/>
                    <a:p>
                      <a:r>
                        <a:rPr lang="ru-RU" sz="2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Prometheus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EdEra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WiseCow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9276">
                <a:tc>
                  <a:txBody>
                    <a:bodyPr/>
                    <a:lstStyle/>
                    <a:p>
                      <a:r>
                        <a:rPr lang="uk-UA" sz="2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програмування, англійська, маркетинг, побудова </a:t>
                      </a:r>
                      <a:r>
                        <a:rPr lang="uk-UA" sz="2400" kern="1200" noProof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онлайн-бізнесу</a:t>
                      </a:r>
                      <a:r>
                        <a:rPr lang="uk-UA" sz="2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агрономія, дизайн, економіка, управління персоналом, письменність</a:t>
                      </a:r>
                      <a:endParaRPr lang="uk-UA" sz="2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захисту</a:t>
                      </a:r>
                      <a:r>
                        <a:rPr lang="uk-UA" sz="2400" kern="1200" baseline="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прав, історії України, англійська</a:t>
                      </a:r>
                      <a:r>
                        <a:rPr lang="uk-UA" sz="2400" kern="1200" baseline="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мова, підприємництво, програмування, українська</a:t>
                      </a:r>
                      <a:r>
                        <a:rPr lang="uk-UA" sz="2400" kern="1200" baseline="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мова та література, біологія, математика</a:t>
                      </a:r>
                      <a:endParaRPr lang="uk-UA" sz="2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література, кіно, мистецтво, історія, журналістика, мода, міста і соціум</a:t>
                      </a:r>
                      <a:endParaRPr lang="uk-UA" sz="2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733800"/>
          <a:ext cx="11780519" cy="288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844"/>
                <a:gridCol w="3926844"/>
                <a:gridCol w="3926831"/>
              </a:tblGrid>
              <a:tr h="372096">
                <a:tc>
                  <a:txBody>
                    <a:bodyPr/>
                    <a:lstStyle/>
                    <a:p>
                      <a:r>
                        <a:rPr lang="ru-RU" sz="2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Google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ВУМ </a:t>
                      </a:r>
                      <a:r>
                        <a:rPr lang="ru-RU" sz="2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online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EduHub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32064">
                <a:tc>
                  <a:txBody>
                    <a:bodyPr/>
                    <a:lstStyle/>
                    <a:p>
                      <a:r>
                        <a:rPr lang="uk-UA" sz="2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основи програмування, мистецтво публічних виступів, </a:t>
                      </a:r>
                      <a:r>
                        <a:rPr lang="uk-UA" sz="2400" kern="1200" noProof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онлайн-маркетинг</a:t>
                      </a:r>
                      <a:endParaRPr lang="uk-UA" sz="2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правова грамотність, </a:t>
                      </a:r>
                      <a:r>
                        <a:rPr lang="uk-UA" sz="2400" kern="1200" noProof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проєктний</a:t>
                      </a:r>
                      <a:r>
                        <a:rPr lang="uk-UA" sz="2400" kern="1200" baseline="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400" kern="1200" noProof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менеджмен</a:t>
                      </a:r>
                      <a:r>
                        <a:rPr lang="uk-UA" sz="2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креативне мислення, батьківство, фінанси </a:t>
                      </a:r>
                      <a:endParaRPr lang="uk-UA" sz="2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 продажі і комунікації, управління людьми, екологія, ораторське мистецтво, критичне мислення, маркетинг, розвиток пам'яті</a:t>
                      </a:r>
                      <a:endParaRPr lang="uk-UA" sz="2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4360" y="393115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6"/>
                </a:solidFill>
              </a:rPr>
              <a:t>Освітні майданчики з безкоштовними </a:t>
            </a:r>
            <a:r>
              <a:rPr lang="uk-UA" sz="2400" b="1" dirty="0" err="1" smtClean="0">
                <a:solidFill>
                  <a:schemeClr val="accent6"/>
                </a:solidFill>
              </a:rPr>
              <a:t>онлайн-курсами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1" y="1051560"/>
          <a:ext cx="11628119" cy="2681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134"/>
                <a:gridCol w="3491512"/>
                <a:gridCol w="4337473"/>
              </a:tblGrid>
              <a:tr h="351279">
                <a:tc>
                  <a:txBody>
                    <a:bodyPr/>
                    <a:lstStyle/>
                    <a:p>
                      <a:r>
                        <a:rPr lang="uk-UA" sz="2400" b="1" kern="1200" noProof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Impactorium</a:t>
                      </a:r>
                      <a:endParaRPr lang="uk-UA" sz="2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kern="1200" noProof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Coursera</a:t>
                      </a:r>
                      <a:endParaRPr lang="uk-UA" sz="2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kern="1200" noProof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TED</a:t>
                      </a:r>
                      <a:endParaRPr lang="uk-UA" sz="2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24281">
                <a:tc>
                  <a:txBody>
                    <a:bodyPr/>
                    <a:lstStyle/>
                    <a:p>
                      <a:r>
                        <a:rPr lang="uk-UA" sz="2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фінансова грамотність, </a:t>
                      </a:r>
                      <a:r>
                        <a:rPr lang="uk-UA" sz="2400" kern="1200" noProof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нефінансова</a:t>
                      </a:r>
                      <a:r>
                        <a:rPr lang="uk-UA" sz="2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звітність, </a:t>
                      </a:r>
                      <a:r>
                        <a:rPr lang="uk-UA" sz="2400" kern="1200" noProof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Skills</a:t>
                      </a:r>
                      <a:r>
                        <a:rPr lang="uk-UA" sz="2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400" kern="1200" noProof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Lab</a:t>
                      </a:r>
                      <a:r>
                        <a:rPr lang="uk-UA" sz="2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успішна кар’єра, корпоративна соціальна відповідальність</a:t>
                      </a:r>
                      <a:endParaRPr lang="uk-UA" sz="2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розвиток</a:t>
                      </a:r>
                      <a:r>
                        <a:rPr lang="uk-UA" sz="2400" kern="1200" baseline="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бізнесу, комп'ютерні технології, особистий розвиток, вивчення різних мов</a:t>
                      </a:r>
                      <a:endParaRPr lang="uk-UA" sz="2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наука, мистецтво, дизайн, політика, культура, бізнес, глобальні проблеми, технології та розваги.</a:t>
                      </a:r>
                      <a:endParaRPr lang="uk-UA" sz="2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43840" y="3798146"/>
          <a:ext cx="11643360" cy="2902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120"/>
                <a:gridCol w="4385651"/>
                <a:gridCol w="3376589"/>
              </a:tblGrid>
              <a:tr h="386153">
                <a:tc>
                  <a:txBody>
                    <a:bodyPr/>
                    <a:lstStyle/>
                    <a:p>
                      <a:r>
                        <a:rPr lang="uk-UA" sz="2400" b="1" kern="1200" noProof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ПостНаука</a:t>
                      </a:r>
                      <a:endParaRPr lang="uk-UA" sz="2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kern="1200" noProof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Khan</a:t>
                      </a:r>
                      <a:r>
                        <a:rPr lang="uk-UA" sz="2400" b="1" kern="1200" noProof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400" b="1" kern="1200" noProof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Academy</a:t>
                      </a:r>
                      <a:endParaRPr lang="uk-UA" sz="2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kern="1200" noProof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Stepik</a:t>
                      </a:r>
                      <a:endParaRPr lang="uk-UA" sz="2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5101">
                <a:tc>
                  <a:txBody>
                    <a:bodyPr/>
                    <a:lstStyle/>
                    <a:p>
                      <a:r>
                        <a:rPr lang="uk-UA" sz="2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астрономія, біологія, культура, економіка, медицина, історія, математика, право, психологія</a:t>
                      </a:r>
                      <a:endParaRPr lang="uk-UA" sz="2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математика, історія, охорона здоров'я та медицина, фінанси, фізика, хімія, біологія, астрономія, економіка, космологія</a:t>
                      </a:r>
                      <a:endParaRPr lang="uk-UA" sz="2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програмування, вивчення мов, дизайн, біологія та медицина, статистика та аналіз даних, риторика</a:t>
                      </a:r>
                      <a:r>
                        <a:rPr lang="uk-UA" sz="2400" kern="1200" baseline="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 філософія</a:t>
                      </a:r>
                      <a:endParaRPr lang="uk-UA" sz="2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9660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Заголовок 3"/>
          <p:cNvSpPr txBox="1"/>
          <p:nvPr/>
        </p:nvSpPr>
        <p:spPr>
          <a:xfrm rot="20827676">
            <a:off x="677160" y="1950720"/>
            <a:ext cx="8649720" cy="2576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8800" b="1" i="1" strike="noStrike" spc="-1" dirty="0" smtClean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Дякую за увагу</a:t>
            </a:r>
          </a:p>
          <a:p>
            <a:pPr algn="ctr">
              <a:lnSpc>
                <a:spcPct val="100000"/>
              </a:lnSpc>
            </a:pPr>
            <a:endParaRPr lang="uk-UA" sz="4400" b="1" i="1" spc="-1" dirty="0" smtClean="0">
              <a:solidFill>
                <a:schemeClr val="accent1">
                  <a:lumMod val="40000"/>
                  <a:lumOff val="60000"/>
                </a:schemeClr>
              </a:solidFill>
              <a:latin typeface="Trebuchet MS"/>
            </a:endParaRPr>
          </a:p>
          <a:p>
            <a:pPr algn="ctr">
              <a:lnSpc>
                <a:spcPct val="100000"/>
              </a:lnSpc>
            </a:pPr>
            <a:endParaRPr lang="en-US" sz="4400" b="1" strike="noStrike" spc="-1" dirty="0">
              <a:solidFill>
                <a:schemeClr val="accent1">
                  <a:lumMod val="40000"/>
                  <a:lumOff val="60000"/>
                </a:schemeClr>
              </a:solidFill>
              <a:latin typeface="Trebuchet MS"/>
            </a:endParaRPr>
          </a:p>
        </p:txBody>
      </p:sp>
      <p:sp>
        <p:nvSpPr>
          <p:cNvPr id="261" name="Текст 4"/>
          <p:cNvSpPr txBox="1"/>
          <p:nvPr/>
        </p:nvSpPr>
        <p:spPr>
          <a:xfrm>
            <a:off x="677160" y="4527360"/>
            <a:ext cx="8596440" cy="15134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/>
          <a:srcRect l="13429" t="17126" r="13951" b="7094"/>
          <a:stretch/>
        </p:blipFill>
        <p:spPr>
          <a:xfrm>
            <a:off x="3050541" y="4279901"/>
            <a:ext cx="4394200" cy="2578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Заголовок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 defTabSz="685800"/>
            <a:r>
              <a:rPr lang="uk-UA" sz="4400" b="1" dirty="0" smtClean="0">
                <a:solidFill>
                  <a:schemeClr val="accent2"/>
                </a:solidFill>
                <a:latin typeface="Raleway"/>
              </a:rPr>
              <a:t>Нормативно-правові документи</a:t>
            </a:r>
          </a:p>
          <a:p>
            <a:pPr algn="ctr" defTabSz="685800"/>
            <a:endParaRPr lang="en-US" sz="4400" b="1" dirty="0">
              <a:solidFill>
                <a:schemeClr val="accent2"/>
              </a:solidFill>
              <a:latin typeface="Raleway"/>
            </a:endParaRP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xmlns="" id="{C31AB32D-798F-46B0-9B98-5403452F0FA5}"/>
              </a:ext>
            </a:extLst>
          </p:cNvPr>
          <p:cNvSpPr txBox="1">
            <a:spLocks/>
          </p:cNvSpPr>
          <p:nvPr/>
        </p:nvSpPr>
        <p:spPr>
          <a:xfrm>
            <a:off x="365759" y="2240280"/>
            <a:ext cx="10287001" cy="376428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301625">
              <a:lnSpc>
                <a:spcPct val="120000"/>
              </a:lnSpc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«Про освіту»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 05.09.2017 №2145-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VIII (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із змінами)</a:t>
            </a:r>
          </a:p>
          <a:p>
            <a:pPr marL="446088" indent="-301625">
              <a:lnSpc>
                <a:spcPct val="120000"/>
              </a:lnSpc>
              <a:spcBef>
                <a:spcPts val="0"/>
              </a:spcBef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46088" indent="-301625">
              <a:lnSpc>
                <a:spcPct val="120000"/>
              </a:lnSpc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«Про професійно-технічну освіту»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від 10.02.1998 №103/98-ВР (із змінами)</a:t>
            </a:r>
          </a:p>
          <a:p>
            <a:pPr marL="446088" indent="-301625">
              <a:lnSpc>
                <a:spcPct val="120000"/>
              </a:lnSpc>
              <a:spcBef>
                <a:spcPts val="0"/>
              </a:spcBef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46088" indent="-301625">
              <a:lnSpc>
                <a:spcPct val="120000"/>
              </a:lnSpc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Постанова Кабінету Міністрів України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«Порядок підвищення кваліфікації педагогічних та науково-педагогічних працівників»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 21.08.2019 №800 (із змінами)</a:t>
            </a:r>
          </a:p>
          <a:p>
            <a:pPr marL="446088" indent="-301625">
              <a:lnSpc>
                <a:spcPct val="120000"/>
              </a:lnSpc>
              <a:spcBef>
                <a:spcPts val="0"/>
              </a:spcBef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46088" indent="-301625">
              <a:lnSpc>
                <a:spcPct val="120000"/>
              </a:lnSpc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Лист Міністерства освіти і науки України  від 15.03.2022 № 1/3454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«Про перенесення атестації педагогічних працівників у 2022 році»</a:t>
            </a:r>
          </a:p>
          <a:p>
            <a:pPr lvl="0" algn="just">
              <a:buNone/>
            </a:pPr>
            <a:endParaRPr lang="ru-RU" sz="1600" dirty="0" smtClean="0"/>
          </a:p>
          <a:p>
            <a:pPr marL="446088" indent="-301625">
              <a:lnSpc>
                <a:spcPct val="120000"/>
              </a:lnSpc>
              <a:spcBef>
                <a:spcPts val="0"/>
              </a:spcBef>
            </a:pPr>
            <a:endParaRPr lang="uk-UA" sz="1550" dirty="0">
              <a:latin typeface="+mj-lt"/>
            </a:endParaRPr>
          </a:p>
          <a:p>
            <a:pPr marL="446088" indent="-301625">
              <a:lnSpc>
                <a:spcPct val="120000"/>
              </a:lnSpc>
              <a:spcBef>
                <a:spcPts val="0"/>
              </a:spcBef>
            </a:pPr>
            <a:endParaRPr lang="uk-UA" sz="800" dirty="0">
              <a:latin typeface="+mj-lt"/>
            </a:endParaRPr>
          </a:p>
        </p:txBody>
      </p:sp>
      <p:pic>
        <p:nvPicPr>
          <p:cNvPr id="4" name="Рисунок 8"/>
          <p:cNvPicPr/>
          <p:nvPr/>
        </p:nvPicPr>
        <p:blipFill>
          <a:blip r:embed="rId3" cstate="print"/>
          <a:stretch/>
        </p:blipFill>
        <p:spPr>
          <a:xfrm>
            <a:off x="10075440" y="477960"/>
            <a:ext cx="1722600" cy="1145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91"/>
            <a:ext cx="4526280" cy="686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2026920"/>
            <a:ext cx="2834640" cy="201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Потреби педагога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9040" y="1950720"/>
            <a:ext cx="2804160" cy="2087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Фінансова можливість закладу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23360" y="1447800"/>
            <a:ext cx="2727960" cy="3017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Річний план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6812280" y="2910840"/>
            <a:ext cx="62484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169920" y="3032760"/>
            <a:ext cx="7620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8041" y="4998720"/>
            <a:ext cx="1750708" cy="141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2840" y="4343400"/>
            <a:ext cx="2697480" cy="202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87240" y="182880"/>
            <a:ext cx="4953000" cy="960120"/>
          </a:xfrm>
        </p:spPr>
        <p:txBody>
          <a:bodyPr/>
          <a:lstStyle/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cs typeface="Raavi" pitchFamily="2"/>
              </a:rPr>
              <a:t>Критерії при затвердженні річного плану</a:t>
            </a:r>
            <a:endParaRPr lang="ru-RU" sz="2800" dirty="0">
              <a:solidFill>
                <a:schemeClr val="accent2">
                  <a:lumMod val="75000"/>
                </a:schemeClr>
              </a:solidFill>
              <a:cs typeface="Raavi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" y="777240"/>
            <a:ext cx="11521440" cy="960120"/>
          </a:xfrm>
        </p:spPr>
        <p:txBody>
          <a:bodyPr/>
          <a:lstStyle/>
          <a:p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  <a:cs typeface="Raavi" pitchFamily="2"/>
              </a:rPr>
              <a:t>Алгоритм дій педагогічного працівника:</a:t>
            </a:r>
            <a:endParaRPr lang="ru-RU" sz="4000" dirty="0">
              <a:solidFill>
                <a:schemeClr val="accent2">
                  <a:lumMod val="75000"/>
                </a:schemeClr>
              </a:solidFill>
              <a:cs typeface="Raavi" pitchFamily="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707640" y="1935480"/>
            <a:ext cx="8596440" cy="4282440"/>
          </a:xfrm>
        </p:spPr>
        <p:txBody>
          <a:bodyPr/>
          <a:lstStyle/>
          <a:p>
            <a:r>
              <a:rPr lang="ru-RU" sz="2400" dirty="0" smtClean="0"/>
              <a:t>- </a:t>
            </a:r>
            <a:r>
              <a:rPr lang="uk-UA" sz="2400" dirty="0" smtClean="0"/>
              <a:t>подати пропозицію до плану підвищення кваліфікації на відповідний рік; </a:t>
            </a:r>
          </a:p>
          <a:p>
            <a:r>
              <a:rPr lang="uk-UA" sz="2400" dirty="0" smtClean="0"/>
              <a:t>- оформити заяву про направлення на підвищення кваліфікації; </a:t>
            </a:r>
          </a:p>
          <a:p>
            <a:r>
              <a:rPr lang="uk-UA" sz="2400" dirty="0" smtClean="0"/>
              <a:t>- оформити заяву про прийняття на підвищення кваліфікації; </a:t>
            </a:r>
          </a:p>
          <a:p>
            <a:r>
              <a:rPr lang="uk-UA" sz="2400" dirty="0" smtClean="0"/>
              <a:t>- оформити клопотання про визнання педагогічною радою результатів підвищення кваліфікації; </a:t>
            </a:r>
          </a:p>
          <a:p>
            <a:r>
              <a:rPr lang="uk-UA" sz="2400" dirty="0" smtClean="0"/>
              <a:t>- надати копії отриманих документів про підвищення кваліфікації.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70480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НАПРЯМИ ПІДВИЩЕННЯ КВАЛІФІКАЦІЇ І КОМПЕТЕНТНОСТЕЙ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Розвиток професійних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(знання навчального предмета, фахових методик, технологій) .</a:t>
            </a:r>
          </a:p>
          <a:p>
            <a:endParaRPr lang="uk-UA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Формування у здобувачів освіти спільних для ключових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вмінь, визначених Законом України «Про освіту», а саме: 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 вільне володіння державною мовою; 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 здатність спілкуватися рідною (у разі відмінності від державної) та іноземними мовами; 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 математична компетентність; 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 компетентності у галузі природничих наук, техніки і технологій; 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інноваційність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 екологічна компетентність; 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 інформаційно-комунікаційна компетентність; 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 навчання впродовж життя; 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 громадянські та соціальні компетентності, пов’язані з ідеями демократії, справедливості, рівності, прав людини, добробуту та здорового способу життя, з усвідомленням рівних прав і можливостей; 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 культурна компетентність; 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 підприємливість та фінансова грамотність; 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інші компетентності, передбачені стандартом освіти.</a:t>
            </a:r>
          </a:p>
          <a:p>
            <a:pPr>
              <a:buFontTx/>
              <a:buChar char="-"/>
            </a:pPr>
            <a:endParaRPr lang="uk-UA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Психолого-фізіологічні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особливості здобувачів освіти певного віку, основи андрагогіки .</a:t>
            </a:r>
          </a:p>
          <a:p>
            <a:endParaRPr lang="uk-UA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Створення безпечного та інклюзивного освітнього середовища, особливості (специфіка) інклюзивного навчання, забезпечення додаткової підтримки в освітньому процесі дітей з особливими освітніми потребами .</a:t>
            </a:r>
          </a:p>
          <a:p>
            <a:r>
              <a:rPr lang="uk-UA" sz="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Використання інформаційно-комунікативних та цифрових технологій в освітньому процесі, включаючи електронне навчання, інформаційну та кібернетичну безпеку.</a:t>
            </a:r>
          </a:p>
          <a:p>
            <a:endParaRPr lang="uk-UA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Мовленнєва, цифрова, комунікаційна, інклюзивна, емоційно-етична компетентність. </a:t>
            </a:r>
          </a:p>
          <a:p>
            <a:endParaRPr lang="uk-UA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Розвиток управлінської компетентності (для керівників закладів освіти та їх заступників) .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Формування професійних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галузевого спрямування, опанування новітніми виробничими технологіями, ознайомлення із сучасним устаткуванням, обладнанням, технікою, станом і тенденціями розвитку галузі економіки, підприємства, організації та установи, вимогами до рівня кваліфікації працівників за відповідними професіями .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Формування педагогіки партнерства, дотримання академічної доброчесності, запобігання та припинення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(цькування), порушення гідності дітей, формування у них культури нетерпимості до проявів дискримінації та корупції, надання дітям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домедичної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допомоги тощо 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3360" y="0"/>
          <a:ext cx="11658600" cy="66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7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80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44640">
                <a:tc>
                  <a:txBody>
                    <a:bodyPr/>
                    <a:lstStyle/>
                    <a:p>
                      <a:r>
                        <a:rPr lang="uk-UA" sz="2400" b="1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Порадник для </a:t>
                      </a:r>
                      <a:r>
                        <a:rPr lang="uk-UA" sz="2400" b="1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самооцінювання</a:t>
                      </a:r>
                      <a:endParaRPr lang="uk-UA" sz="2400" b="1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1400" b="1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400" b="1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b="1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Подумайте, чи є щось, чого б Вам давно хотілося навчитися (чи вдосконалити)? </a:t>
                      </a:r>
                    </a:p>
                    <a:p>
                      <a:r>
                        <a:rPr lang="uk-UA" sz="1400" b="1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2. Ознайомтеся із переліком рекомендованих напрямів підвищення кваліфікації </a:t>
                      </a:r>
                    </a:p>
                    <a:p>
                      <a:r>
                        <a:rPr lang="uk-UA" sz="1400" b="1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3. Ознайомтеся із професійним стандартом </a:t>
                      </a:r>
                    </a:p>
                    <a:p>
                      <a:r>
                        <a:rPr lang="uk-UA" sz="1400" b="1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4.Дайте відповіді на запитання нижче та подумайте, чи потрібно Вам врахувати щось із цього при плануванні свого підвищення кваліфікації. </a:t>
                      </a:r>
                    </a:p>
                    <a:p>
                      <a:r>
                        <a:rPr lang="uk-UA" sz="1400" b="1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Ви викладаєте один чи кілька предметів? Які? Якщо кілька – які з них викладаєте довше, а які – недавно. </a:t>
                      </a:r>
                    </a:p>
                    <a:p>
                      <a:r>
                        <a:rPr lang="uk-UA" sz="1400" b="1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Чи є Ви керівником / керівницею закладу освіти? Як давно? Чи протягом першого року після призначення на посаду Ви проходили вже курс підвищення кваліфікації з управлінської діяльності обсягом не менше 90 навчальних годин? </a:t>
                      </a:r>
                    </a:p>
                    <a:p>
                      <a:r>
                        <a:rPr lang="uk-UA" sz="1400" b="1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Над якими темами й завданнями працює колектив закладу (стратегічний план, освітня програма тощо)? Які у зв’язку з цим виникають потреби у професійному зростанні? </a:t>
                      </a:r>
                    </a:p>
                    <a:p>
                      <a:r>
                        <a:rPr lang="uk-UA" sz="1400" b="1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Чи змінилося щось у Вашому закладі освіти / класі останнім часом (наприклад, з’явилися діти з інвалідністю чи з національних меншин, чи були конфлікти з батьками, чи почалося запровадження якоїсь нової програми)? </a:t>
                      </a:r>
                    </a:p>
                    <a:p>
                      <a:r>
                        <a:rPr lang="uk-UA" sz="1400" b="1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Які виклики постають перед освітою у світовому масштабі та з урахуванням міжнародних зобов’язань України ? А які на національному, регіональному й місцевому рівні (перспективні програми розвитку, стратегії тощо органів місцевого самоврядування)? </a:t>
                      </a:r>
                    </a:p>
                    <a:p>
                      <a:r>
                        <a:rPr lang="uk-UA" sz="1400" b="1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Які новації з’явилися в освіті, викладанні, методиках останнім часом? </a:t>
                      </a:r>
                    </a:p>
                    <a:p>
                      <a:r>
                        <a:rPr lang="uk-UA" sz="1400" b="1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Про що Ви чули / читали? Про що розповідали колеги? Що Вас зацікавило? </a:t>
                      </a:r>
                    </a:p>
                    <a:p>
                      <a:r>
                        <a:rPr lang="uk-UA" sz="1400" b="1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Які пропозиції у сфері  підвищення педагогічної кваліфікації наявні в найзручнішому для Вас доступі? </a:t>
                      </a:r>
                    </a:p>
                    <a:p>
                      <a:endParaRPr lang="uk-UA" sz="1400" b="1" kern="1200" baseline="0" noProof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Усі виписані та позначені напрями організуйте у три блоки: 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uk-UA" sz="1400" b="1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із чого розпочати одразу, </a:t>
                      </a:r>
                    </a:p>
                    <a:p>
                      <a:r>
                        <a:rPr lang="uk-UA" sz="1400" b="1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 що </a:t>
                      </a:r>
                      <a:r>
                        <a:rPr lang="uk-UA" sz="1400" b="1" kern="1200" baseline="0" noProof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відтермінувати</a:t>
                      </a:r>
                      <a:r>
                        <a:rPr lang="uk-UA" sz="1400" b="1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перспективі на 3-4-5 років, </a:t>
                      </a:r>
                    </a:p>
                    <a:p>
                      <a:r>
                        <a:rPr lang="uk-UA" sz="1400" b="1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що потребує докладнішого вивчення й продумування, консультації з колегами, керівництвом. </a:t>
                      </a:r>
                    </a:p>
                    <a:p>
                      <a:r>
                        <a:rPr lang="uk-UA" sz="1400" b="1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Проаналізуйте, які можливості, де, у яких суб’єктів підвищення кваліфікації, за якою ціною доступні за напрямками першого блоку («розпочати одразу»). </a:t>
                      </a:r>
                    </a:p>
                    <a:p>
                      <a:r>
                        <a:rPr lang="uk-UA" sz="1400" b="1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За результатами </a:t>
                      </a:r>
                      <a:r>
                        <a:rPr lang="uk-UA" sz="1400" b="1" kern="1200" baseline="0" noProof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самооцінювання</a:t>
                      </a:r>
                      <a:r>
                        <a:rPr lang="uk-UA" sz="1400" b="1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й аналізу можливостей можете сформувати індивідуальний план професійного розвитку на найближчий рік та ширший – на кілька наступних років. Цей план визначить Вашу траєкторію професійного розвитку – персональний шлях реалізації професійного потенціалу, що ґрунтується на вільному виборі закладу освіти, установи, організації, іншого суб'єкта освітньої діяльності, видів, форм, темпу здобуття освіти та освітньої програми в межах здобуття освіти дорослих (постанова КМУ від 29.07.2020 № 672) </a:t>
                      </a:r>
                      <a:endParaRPr lang="uk-UA" sz="1400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28600" y="0"/>
            <a:ext cx="9113520" cy="661080"/>
          </a:xfrm>
        </p:spPr>
        <p:txBody>
          <a:bodyPr/>
          <a:lstStyle/>
          <a:p>
            <a:pPr>
              <a:buNone/>
            </a:pP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Суб'єкти підвищення кваліфікації , де підвищували кваліфікацію педагогічні працівники ЗП(</a:t>
            </a:r>
            <a:r>
              <a:rPr lang="uk-UA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ПТ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)О  у 202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/202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н.р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717" y="579370"/>
            <a:ext cx="11519163" cy="627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160" y="304800"/>
            <a:ext cx="8596440" cy="426720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Керівні кадри ЗП(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</a:rPr>
              <a:t>ПТ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)О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05840" y="929640"/>
          <a:ext cx="8001000" cy="537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79040" y="199200"/>
            <a:ext cx="8596440" cy="791400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Викладачі 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</a:rPr>
              <a:t>ЗОП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Викладачі ПТП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50" y="1127760"/>
          <a:ext cx="5353050" cy="573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806440" y="731520"/>
          <a:ext cx="4572000" cy="612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2740</TotalTime>
  <Words>1007</Words>
  <Application>Microsoft Office PowerPoint</Application>
  <PresentationFormat>Произвольный</PresentationFormat>
  <Paragraphs>108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Office Theme</vt:lpstr>
      <vt:lpstr>Office Theme</vt:lpstr>
      <vt:lpstr>Office Theme</vt:lpstr>
      <vt:lpstr>Слайд 1</vt:lpstr>
      <vt:lpstr>Слайд 2</vt:lpstr>
      <vt:lpstr>Критерії при затвердженні річного плану</vt:lpstr>
      <vt:lpstr>Алгоритм дій педагогічного працівника:</vt:lpstr>
      <vt:lpstr>Слайд 5</vt:lpstr>
      <vt:lpstr>Слайд 6</vt:lpstr>
      <vt:lpstr>Слайд 7</vt:lpstr>
      <vt:lpstr>Керівні кадри ЗП(ПТ)О</vt:lpstr>
      <vt:lpstr>Слайд 9</vt:lpstr>
      <vt:lpstr>Слайд 10</vt:lpstr>
      <vt:lpstr>Слайд 11</vt:lpstr>
      <vt:lpstr>Освітні майданчики з безкоштовними онлайн-курсами</vt:lpstr>
      <vt:lpstr>Слайд 13</vt:lpstr>
      <vt:lpstr>Слайд 14</vt:lpstr>
      <vt:lpstr>Слайд 15</vt:lpstr>
    </vt:vector>
  </TitlesOfParts>
  <Company>НИИМ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Випускна робота слухача Школи створення smart-комплексів навчальних дисциплін</dc:title>
  <dc:subject/>
  <dc:creator>IIA</dc:creator>
  <dc:description/>
  <cp:lastModifiedBy>admin</cp:lastModifiedBy>
  <cp:revision>248</cp:revision>
  <dcterms:created xsi:type="dcterms:W3CDTF">2021-03-20T17:46:29Z</dcterms:created>
  <dcterms:modified xsi:type="dcterms:W3CDTF">2022-08-27T07:17:19Z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15</vt:i4>
  </property>
</Properties>
</file>