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0" autoAdjust="0"/>
    <p:restoredTop sz="94635" autoAdjust="0"/>
  </p:normalViewPr>
  <p:slideViewPr>
    <p:cSldViewPr>
      <p:cViewPr>
        <p:scale>
          <a:sx n="80" d="100"/>
          <a:sy n="80" d="100"/>
        </p:scale>
        <p:origin x="-960" y="-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29.08.2022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29.08.2022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29.08.2022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29.08.2022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29.08.2022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29.08.2022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hyperlink" Target="https://www.videograbber.net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videosoftdev.com/free-video-editor" TargetMode="External"/><Relationship Id="rId5" Type="http://schemas.openxmlformats.org/officeDocument/2006/relationships/hyperlink" Target="https://videobolt.net/" TargetMode="Externa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00100" y="533400"/>
            <a:ext cx="7929618" cy="2868168"/>
          </a:xfrm>
        </p:spPr>
        <p:txBody>
          <a:bodyPr/>
          <a:lstStyle/>
          <a:p>
            <a:pPr algn="ctr"/>
            <a:r>
              <a:rPr lang="uk-UA" dirty="0" smtClean="0"/>
              <a:t>Проектування профорієнтаційної стратегії ЗП(ПТ)О в умовах дистанційного навчання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57554" y="4929198"/>
            <a:ext cx="5114778" cy="1101248"/>
          </a:xfrm>
        </p:spPr>
        <p:txBody>
          <a:bodyPr>
            <a:normAutofit fontScale="85000" lnSpcReduction="10000"/>
          </a:bodyPr>
          <a:lstStyle/>
          <a:p>
            <a:r>
              <a:rPr lang="uk-UA" sz="2400" b="1" smtClean="0">
                <a:solidFill>
                  <a:schemeClr val="bg1"/>
                </a:solidFill>
                <a:latin typeface="Times New Roman"/>
                <a:ea typeface="Calibri"/>
              </a:rPr>
              <a:t>Ольга МАРИНКА-СИРОМЯТНІКОВА</a:t>
            </a:r>
            <a:r>
              <a:rPr lang="uk-UA" sz="2400" b="1" dirty="0" smtClean="0">
                <a:solidFill>
                  <a:schemeClr val="bg1"/>
                </a:solidFill>
                <a:latin typeface="Times New Roman"/>
                <a:ea typeface="Calibri"/>
              </a:rPr>
              <a:t>,  </a:t>
            </a:r>
          </a:p>
          <a:p>
            <a:r>
              <a:rPr lang="uk-UA" sz="2400" b="1" dirty="0" smtClean="0">
                <a:solidFill>
                  <a:schemeClr val="bg1"/>
                </a:solidFill>
                <a:latin typeface="Times New Roman"/>
                <a:ea typeface="Calibri"/>
              </a:rPr>
              <a:t>методист НМЦ ПТО у Харківській області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28662" y="285728"/>
            <a:ext cx="7929618" cy="1472766"/>
          </a:xfrm>
        </p:spPr>
        <p:txBody>
          <a:bodyPr/>
          <a:lstStyle/>
          <a:p>
            <a:pPr algn="ctr"/>
            <a:r>
              <a:rPr lang="uk-UA" dirty="0" smtClean="0"/>
              <a:t>Етапи профорієнтаційної  роботи в ЗП(</a:t>
            </a:r>
            <a:r>
              <a:rPr lang="uk-UA" dirty="0" err="1" smtClean="0"/>
              <a:t>ПТ</a:t>
            </a:r>
            <a:r>
              <a:rPr lang="uk-UA" dirty="0" smtClean="0"/>
              <a:t>)О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14580" y="2000240"/>
            <a:ext cx="6429420" cy="928694"/>
          </a:xfrm>
        </p:spPr>
        <p:txBody>
          <a:bodyPr>
            <a:normAutofit lnSpcReduction="10000"/>
          </a:bodyPr>
          <a:lstStyle/>
          <a:p>
            <a:pPr algn="l"/>
            <a:r>
              <a:rPr lang="ru-RU" b="1" dirty="0" smtClean="0">
                <a:solidFill>
                  <a:srgbClr val="FFFF00"/>
                </a:solidFill>
              </a:rPr>
              <a:t>«</a:t>
            </a:r>
            <a:r>
              <a:rPr lang="uk-UA" b="1" dirty="0" smtClean="0">
                <a:solidFill>
                  <a:srgbClr val="FFFF00"/>
                </a:solidFill>
              </a:rPr>
              <a:t>Моє професійне майбутнє</a:t>
            </a:r>
            <a:r>
              <a:rPr lang="ru-RU" b="1" dirty="0" smtClean="0">
                <a:solidFill>
                  <a:srgbClr val="FFFF00"/>
                </a:solidFill>
              </a:rPr>
              <a:t>» </a:t>
            </a:r>
            <a:r>
              <a:rPr lang="ru-RU" dirty="0" err="1" smtClean="0"/>
              <a:t>Націлений</a:t>
            </a:r>
            <a:r>
              <a:rPr lang="ru-RU" dirty="0" smtClean="0"/>
              <a:t> на </a:t>
            </a:r>
            <a:r>
              <a:rPr lang="ru-RU" dirty="0" err="1" smtClean="0"/>
              <a:t>розвиток</a:t>
            </a:r>
            <a:r>
              <a:rPr lang="ru-RU" dirty="0" smtClean="0"/>
              <a:t> у </a:t>
            </a:r>
            <a:r>
              <a:rPr lang="ru-RU" dirty="0" err="1" smtClean="0"/>
              <a:t>абітурієнтів</a:t>
            </a:r>
            <a:r>
              <a:rPr lang="ru-RU" dirty="0" smtClean="0"/>
              <a:t> </a:t>
            </a:r>
            <a:r>
              <a:rPr lang="ru-RU" dirty="0" err="1" smtClean="0"/>
              <a:t>інтересу</a:t>
            </a:r>
            <a:r>
              <a:rPr lang="ru-RU" dirty="0" smtClean="0"/>
              <a:t> до </a:t>
            </a:r>
            <a:r>
              <a:rPr lang="ru-RU" dirty="0" err="1" smtClean="0"/>
              <a:t>світу</a:t>
            </a:r>
            <a:r>
              <a:rPr lang="ru-RU" dirty="0" smtClean="0"/>
              <a:t> </a:t>
            </a:r>
            <a:r>
              <a:rPr lang="ru-RU" dirty="0" err="1" smtClean="0"/>
              <a:t>професій</a:t>
            </a:r>
            <a:endParaRPr lang="ru-RU" dirty="0"/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2714580" y="3143248"/>
            <a:ext cx="6429420" cy="928694"/>
          </a:xfrm>
          <a:prstGeom prst="rect">
            <a:avLst/>
          </a:prstGeom>
        </p:spPr>
        <p:txBody>
          <a:bodyPr vert="horz" lIns="45720" tIns="0" rIns="45720" bIns="0">
            <a:noAutofit/>
          </a:bodyPr>
          <a:lstStyle/>
          <a:p>
            <a:pPr lvl="0">
              <a:spcBef>
                <a:spcPts val="600"/>
              </a:spcBef>
              <a:buClr>
                <a:schemeClr val="tx2"/>
              </a:buClr>
              <a:buSzPct val="73000"/>
            </a:pPr>
            <a:r>
              <a:rPr kumimoji="0" lang="uk-UA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ru-RU" sz="2200" b="1" dirty="0" smtClean="0">
                <a:solidFill>
                  <a:srgbClr val="FFFF00"/>
                </a:solidFill>
              </a:rPr>
              <a:t>«Я </a:t>
            </a:r>
            <a:r>
              <a:rPr lang="ru-RU" sz="2200" b="1" dirty="0" err="1" smtClean="0">
                <a:solidFill>
                  <a:srgbClr val="FFFF00"/>
                </a:solidFill>
              </a:rPr>
              <a:t>і</a:t>
            </a:r>
            <a:r>
              <a:rPr lang="ru-RU" sz="2200" b="1" dirty="0" smtClean="0">
                <a:solidFill>
                  <a:srgbClr val="FFFF00"/>
                </a:solidFill>
              </a:rPr>
              <a:t> моя </a:t>
            </a:r>
            <a:r>
              <a:rPr lang="ru-RU" sz="2200" b="1" dirty="0" err="1" smtClean="0">
                <a:solidFill>
                  <a:srgbClr val="FFFF00"/>
                </a:solidFill>
              </a:rPr>
              <a:t>професія</a:t>
            </a:r>
            <a:r>
              <a:rPr lang="ru-RU" sz="2200" b="1" dirty="0" smtClean="0">
                <a:solidFill>
                  <a:srgbClr val="FFFF00"/>
                </a:solidFill>
              </a:rPr>
              <a:t>» </a:t>
            </a:r>
            <a:r>
              <a:rPr lang="ru-RU" sz="2200" dirty="0" err="1" smtClean="0">
                <a:solidFill>
                  <a:schemeClr val="bg1"/>
                </a:solidFill>
              </a:rPr>
              <a:t>Відбувається</a:t>
            </a:r>
            <a:r>
              <a:rPr lang="ru-RU" sz="2200" dirty="0" smtClean="0">
                <a:solidFill>
                  <a:schemeClr val="bg1"/>
                </a:solidFill>
              </a:rPr>
              <a:t> </a:t>
            </a:r>
            <a:r>
              <a:rPr lang="ru-RU" sz="2200" dirty="0" err="1" smtClean="0">
                <a:solidFill>
                  <a:schemeClr val="bg1"/>
                </a:solidFill>
              </a:rPr>
              <a:t>актуалізація</a:t>
            </a:r>
            <a:r>
              <a:rPr lang="ru-RU" sz="2200" dirty="0" smtClean="0">
                <a:solidFill>
                  <a:schemeClr val="bg1"/>
                </a:solidFill>
              </a:rPr>
              <a:t> в </a:t>
            </a:r>
            <a:r>
              <a:rPr lang="ru-RU" sz="2200" dirty="0" err="1" smtClean="0">
                <a:solidFill>
                  <a:schemeClr val="bg1"/>
                </a:solidFill>
              </a:rPr>
              <a:t>учнів</a:t>
            </a:r>
            <a:r>
              <a:rPr lang="ru-RU" sz="2200" dirty="0" smtClean="0">
                <a:solidFill>
                  <a:schemeClr val="bg1"/>
                </a:solidFill>
              </a:rPr>
              <a:t> </a:t>
            </a:r>
            <a:r>
              <a:rPr lang="ru-RU" sz="2200" dirty="0" err="1" smtClean="0">
                <a:solidFill>
                  <a:schemeClr val="bg1"/>
                </a:solidFill>
              </a:rPr>
              <a:t>значущості</a:t>
            </a:r>
            <a:r>
              <a:rPr lang="ru-RU" sz="2200" dirty="0" smtClean="0">
                <a:solidFill>
                  <a:schemeClr val="bg1"/>
                </a:solidFill>
              </a:rPr>
              <a:t> </a:t>
            </a:r>
            <a:r>
              <a:rPr lang="ru-RU" sz="2200" dirty="0" err="1" smtClean="0">
                <a:solidFill>
                  <a:schemeClr val="bg1"/>
                </a:solidFill>
              </a:rPr>
              <a:t>професійної</a:t>
            </a:r>
            <a:r>
              <a:rPr lang="ru-RU" sz="2200" dirty="0" smtClean="0">
                <a:solidFill>
                  <a:schemeClr val="bg1"/>
                </a:solidFill>
              </a:rPr>
              <a:t> </a:t>
            </a:r>
            <a:r>
              <a:rPr lang="ru-RU" sz="2200" dirty="0" err="1" smtClean="0">
                <a:solidFill>
                  <a:schemeClr val="bg1"/>
                </a:solidFill>
              </a:rPr>
              <a:t>діяльності</a:t>
            </a:r>
            <a:r>
              <a:rPr lang="ru-RU" sz="2200" dirty="0" smtClean="0">
                <a:solidFill>
                  <a:schemeClr val="bg1"/>
                </a:solidFill>
              </a:rPr>
              <a:t>, </a:t>
            </a:r>
            <a:r>
              <a:rPr lang="ru-RU" sz="2200" dirty="0" err="1" smtClean="0">
                <a:solidFill>
                  <a:schemeClr val="bg1"/>
                </a:solidFill>
              </a:rPr>
              <a:t>надання</a:t>
            </a:r>
            <a:r>
              <a:rPr lang="ru-RU" sz="2200" dirty="0" smtClean="0">
                <a:solidFill>
                  <a:schemeClr val="bg1"/>
                </a:solidFill>
              </a:rPr>
              <a:t> </a:t>
            </a:r>
            <a:r>
              <a:rPr lang="ru-RU" sz="2200" dirty="0" err="1" smtClean="0">
                <a:solidFill>
                  <a:schemeClr val="bg1"/>
                </a:solidFill>
              </a:rPr>
              <a:t>допомоги</a:t>
            </a:r>
            <a:r>
              <a:rPr lang="ru-RU" sz="2200" dirty="0" smtClean="0">
                <a:solidFill>
                  <a:schemeClr val="bg1"/>
                </a:solidFill>
              </a:rPr>
              <a:t> </a:t>
            </a:r>
            <a:r>
              <a:rPr lang="ru-RU" sz="2200" dirty="0" err="1" smtClean="0">
                <a:solidFill>
                  <a:schemeClr val="bg1"/>
                </a:solidFill>
              </a:rPr>
              <a:t>в</a:t>
            </a:r>
            <a:r>
              <a:rPr lang="ru-RU" sz="2200" dirty="0" smtClean="0">
                <a:solidFill>
                  <a:schemeClr val="bg1"/>
                </a:solidFill>
              </a:rPr>
              <a:t> </a:t>
            </a:r>
            <a:r>
              <a:rPr lang="ru-RU" sz="2200" dirty="0" err="1" smtClean="0">
                <a:solidFill>
                  <a:schemeClr val="bg1"/>
                </a:solidFill>
              </a:rPr>
              <a:t>усвідомленні</a:t>
            </a:r>
            <a:r>
              <a:rPr lang="ru-RU" sz="2200" dirty="0" smtClean="0">
                <a:solidFill>
                  <a:schemeClr val="bg1"/>
                </a:solidFill>
              </a:rPr>
              <a:t> ними </a:t>
            </a:r>
            <a:r>
              <a:rPr lang="ru-RU" sz="2200" dirty="0" err="1" smtClean="0">
                <a:solidFill>
                  <a:schemeClr val="bg1"/>
                </a:solidFill>
              </a:rPr>
              <a:t>своїх</a:t>
            </a:r>
            <a:r>
              <a:rPr lang="ru-RU" sz="2200" dirty="0" smtClean="0">
                <a:solidFill>
                  <a:schemeClr val="bg1"/>
                </a:solidFill>
              </a:rPr>
              <a:t> </a:t>
            </a:r>
            <a:r>
              <a:rPr lang="ru-RU" sz="2200" dirty="0" err="1" smtClean="0">
                <a:solidFill>
                  <a:schemeClr val="bg1"/>
                </a:solidFill>
              </a:rPr>
              <a:t>інтересів</a:t>
            </a:r>
            <a:r>
              <a:rPr lang="ru-RU" sz="2200" dirty="0" smtClean="0">
                <a:solidFill>
                  <a:schemeClr val="bg1"/>
                </a:solidFill>
              </a:rPr>
              <a:t>, </a:t>
            </a:r>
            <a:r>
              <a:rPr lang="ru-RU" sz="2200" dirty="0" err="1" smtClean="0">
                <a:solidFill>
                  <a:schemeClr val="bg1"/>
                </a:solidFill>
              </a:rPr>
              <a:t>можливостей</a:t>
            </a:r>
            <a:r>
              <a:rPr lang="ru-RU" sz="2200" dirty="0" smtClean="0">
                <a:solidFill>
                  <a:schemeClr val="bg1"/>
                </a:solidFill>
              </a:rPr>
              <a:t>, </a:t>
            </a:r>
            <a:r>
              <a:rPr lang="ru-RU" sz="2200" dirty="0" err="1" smtClean="0">
                <a:solidFill>
                  <a:schemeClr val="bg1"/>
                </a:solidFill>
              </a:rPr>
              <a:t>здібностей</a:t>
            </a: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2714580" y="5072074"/>
            <a:ext cx="6429420" cy="928694"/>
          </a:xfrm>
          <a:prstGeom prst="rect">
            <a:avLst/>
          </a:prstGeom>
        </p:spPr>
        <p:txBody>
          <a:bodyPr vert="horz" lIns="45720" tIns="0" rIns="45720" bIns="0">
            <a:noAutofit/>
          </a:bodyPr>
          <a:lstStyle/>
          <a:p>
            <a:pPr lvl="0">
              <a:spcBef>
                <a:spcPts val="600"/>
              </a:spcBef>
              <a:buClr>
                <a:schemeClr val="tx2"/>
              </a:buClr>
              <a:buSzPct val="73000"/>
            </a:pPr>
            <a:r>
              <a:rPr lang="ru-RU" sz="2200" b="1" dirty="0" smtClean="0">
                <a:solidFill>
                  <a:srgbClr val="FFFF00"/>
                </a:solidFill>
              </a:rPr>
              <a:t>«Моя </a:t>
            </a:r>
            <a:r>
              <a:rPr lang="ru-RU" sz="2200" b="1" dirty="0" err="1" smtClean="0">
                <a:solidFill>
                  <a:srgbClr val="FFFF00"/>
                </a:solidFill>
              </a:rPr>
              <a:t>майбутня</a:t>
            </a:r>
            <a:r>
              <a:rPr lang="ru-RU" sz="2200" b="1" dirty="0" smtClean="0">
                <a:solidFill>
                  <a:srgbClr val="FFFF00"/>
                </a:solidFill>
              </a:rPr>
              <a:t> </a:t>
            </a:r>
            <a:r>
              <a:rPr lang="ru-RU" sz="2200" b="1" dirty="0" err="1" smtClean="0">
                <a:solidFill>
                  <a:srgbClr val="FFFF00"/>
                </a:solidFill>
              </a:rPr>
              <a:t>кар'єра</a:t>
            </a:r>
            <a:r>
              <a:rPr lang="ru-RU" sz="2200" b="1" dirty="0" smtClean="0">
                <a:solidFill>
                  <a:srgbClr val="FFFF00"/>
                </a:solidFill>
              </a:rPr>
              <a:t>» </a:t>
            </a:r>
            <a:r>
              <a:rPr lang="ru-RU" sz="2200" dirty="0" err="1" smtClean="0">
                <a:solidFill>
                  <a:schemeClr val="bg1"/>
                </a:solidFill>
              </a:rPr>
              <a:t>Надається</a:t>
            </a:r>
            <a:r>
              <a:rPr lang="ru-RU" sz="2200" dirty="0" smtClean="0">
                <a:solidFill>
                  <a:schemeClr val="bg1"/>
                </a:solidFill>
              </a:rPr>
              <a:t> комплекс </a:t>
            </a:r>
            <a:r>
              <a:rPr lang="ru-RU" sz="2200" dirty="0" err="1" smtClean="0">
                <a:solidFill>
                  <a:schemeClr val="bg1"/>
                </a:solidFill>
              </a:rPr>
              <a:t>профорієнтаційних</a:t>
            </a:r>
            <a:r>
              <a:rPr lang="ru-RU" sz="2200" dirty="0" smtClean="0">
                <a:solidFill>
                  <a:schemeClr val="bg1"/>
                </a:solidFill>
              </a:rPr>
              <a:t> </a:t>
            </a:r>
            <a:r>
              <a:rPr lang="ru-RU" sz="2200" dirty="0" err="1" smtClean="0">
                <a:solidFill>
                  <a:schemeClr val="bg1"/>
                </a:solidFill>
              </a:rPr>
              <a:t>послуг</a:t>
            </a:r>
            <a:r>
              <a:rPr lang="ru-RU" sz="2200" b="1" dirty="0" smtClean="0">
                <a:solidFill>
                  <a:schemeClr val="bg1"/>
                </a:solidFill>
              </a:rPr>
              <a:t> </a:t>
            </a:r>
            <a:r>
              <a:rPr lang="ru-RU" sz="2200" dirty="0" smtClean="0">
                <a:solidFill>
                  <a:schemeClr val="bg1"/>
                </a:solidFill>
              </a:rPr>
              <a:t>у </a:t>
            </a:r>
            <a:r>
              <a:rPr lang="ru-RU" sz="2200" dirty="0" err="1" smtClean="0">
                <a:solidFill>
                  <a:schemeClr val="bg1"/>
                </a:solidFill>
              </a:rPr>
              <a:t>вигляді</a:t>
            </a:r>
            <a:r>
              <a:rPr lang="ru-RU" sz="2200" dirty="0" smtClean="0">
                <a:solidFill>
                  <a:schemeClr val="bg1"/>
                </a:solidFill>
              </a:rPr>
              <a:t> </a:t>
            </a:r>
            <a:r>
              <a:rPr lang="ru-RU" sz="2200" dirty="0" err="1" smtClean="0">
                <a:solidFill>
                  <a:schemeClr val="bg1"/>
                </a:solidFill>
              </a:rPr>
              <a:t>профдіагностичних</a:t>
            </a:r>
            <a:r>
              <a:rPr lang="ru-RU" sz="2200" dirty="0" smtClean="0">
                <a:solidFill>
                  <a:schemeClr val="bg1"/>
                </a:solidFill>
              </a:rPr>
              <a:t> </a:t>
            </a:r>
            <a:r>
              <a:rPr lang="ru-RU" sz="2200" dirty="0" err="1" smtClean="0">
                <a:solidFill>
                  <a:schemeClr val="bg1"/>
                </a:solidFill>
              </a:rPr>
              <a:t>заходів</a:t>
            </a:r>
            <a:r>
              <a:rPr lang="ru-RU" sz="2200" dirty="0" smtClean="0">
                <a:solidFill>
                  <a:schemeClr val="bg1"/>
                </a:solidFill>
              </a:rPr>
              <a:t>, занять  </a:t>
            </a:r>
            <a:r>
              <a:rPr lang="ru-RU" sz="2200" dirty="0" err="1" smtClean="0">
                <a:solidFill>
                  <a:schemeClr val="bg1"/>
                </a:solidFill>
              </a:rPr>
              <a:t>щодо</a:t>
            </a:r>
            <a:r>
              <a:rPr lang="ru-RU" sz="2200" dirty="0" smtClean="0">
                <a:solidFill>
                  <a:schemeClr val="bg1"/>
                </a:solidFill>
              </a:rPr>
              <a:t> </a:t>
            </a:r>
            <a:r>
              <a:rPr lang="ru-RU" sz="2200" dirty="0" err="1" smtClean="0">
                <a:solidFill>
                  <a:schemeClr val="bg1"/>
                </a:solidFill>
              </a:rPr>
              <a:t>планування</a:t>
            </a:r>
            <a:r>
              <a:rPr lang="ru-RU" sz="2200" dirty="0" smtClean="0">
                <a:solidFill>
                  <a:schemeClr val="bg1"/>
                </a:solidFill>
              </a:rPr>
              <a:t> </a:t>
            </a:r>
            <a:r>
              <a:rPr lang="ru-RU" sz="2200" dirty="0" err="1" smtClean="0">
                <a:solidFill>
                  <a:schemeClr val="bg1"/>
                </a:solidFill>
              </a:rPr>
              <a:t>кар'єри</a:t>
            </a:r>
            <a:r>
              <a:rPr lang="ru-RU" sz="2200" dirty="0" smtClean="0">
                <a:solidFill>
                  <a:schemeClr val="bg1"/>
                </a:solidFill>
              </a:rPr>
              <a:t> </a:t>
            </a: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14414" y="2143116"/>
            <a:ext cx="1071570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І ЕТАП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57158" y="3571876"/>
            <a:ext cx="1071570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ІІ ЕТАП 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285852" y="5429264"/>
            <a:ext cx="1071570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ІІІ ЕТАП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28662" y="285728"/>
            <a:ext cx="7929618" cy="1472766"/>
          </a:xfrm>
        </p:spPr>
        <p:txBody>
          <a:bodyPr/>
          <a:lstStyle/>
          <a:p>
            <a:pPr algn="ctr"/>
            <a:r>
              <a:rPr lang="uk-UA" dirty="0" smtClean="0"/>
              <a:t>Напрямки профорієнтаційної роботи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00364" y="2000240"/>
            <a:ext cx="5857916" cy="4309080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uk-UA" sz="2300" dirty="0" smtClean="0">
                <a:solidFill>
                  <a:srgbClr val="FFFF00"/>
                </a:solidFill>
              </a:rPr>
              <a:t>Аналіз профорієнтаційної роботи </a:t>
            </a:r>
          </a:p>
          <a:p>
            <a:pPr algn="l"/>
            <a:r>
              <a:rPr lang="uk-UA" sz="2300" dirty="0" smtClean="0">
                <a:solidFill>
                  <a:srgbClr val="FFFF00"/>
                </a:solidFill>
              </a:rPr>
              <a:t>Систематичні моніторингові дослідження </a:t>
            </a:r>
          </a:p>
          <a:p>
            <a:pPr algn="l"/>
            <a:r>
              <a:rPr lang="uk-UA" sz="2300" dirty="0" smtClean="0">
                <a:solidFill>
                  <a:srgbClr val="FFFF00"/>
                </a:solidFill>
              </a:rPr>
              <a:t>Створення позитивного іміджу закладу освіти, авторитету на ринку праці освітніх послуг </a:t>
            </a:r>
          </a:p>
          <a:p>
            <a:pPr algn="l"/>
            <a:r>
              <a:rPr lang="uk-UA" sz="2300" dirty="0" smtClean="0">
                <a:solidFill>
                  <a:srgbClr val="FFFF00"/>
                </a:solidFill>
              </a:rPr>
              <a:t>Удосконалення професійного рівня викладачів та майстрів виробничого навчання </a:t>
            </a:r>
          </a:p>
          <a:p>
            <a:pPr algn="l"/>
            <a:r>
              <a:rPr lang="uk-UA" sz="2300" dirty="0" smtClean="0">
                <a:solidFill>
                  <a:srgbClr val="FFFF00"/>
                </a:solidFill>
              </a:rPr>
              <a:t>Планування спілкування з аудиторією он-лайн </a:t>
            </a:r>
          </a:p>
          <a:p>
            <a:pPr algn="l"/>
            <a:r>
              <a:rPr lang="uk-UA" sz="2300" dirty="0" smtClean="0">
                <a:solidFill>
                  <a:srgbClr val="FFFF00"/>
                </a:solidFill>
              </a:rPr>
              <a:t>Включення до профорієнтації національно-патріотичного виховання</a:t>
            </a:r>
          </a:p>
          <a:p>
            <a:pPr algn="l"/>
            <a:r>
              <a:rPr lang="uk-UA" sz="2400" dirty="0" smtClean="0">
                <a:solidFill>
                  <a:srgbClr val="FFFF00"/>
                </a:solidFill>
              </a:rPr>
              <a:t>Надання всебічної психологічної підтримки здобувачам освіти</a:t>
            </a:r>
            <a:endParaRPr lang="ru-RU" dirty="0"/>
          </a:p>
        </p:txBody>
      </p:sp>
      <p:sp>
        <p:nvSpPr>
          <p:cNvPr id="4" name="Блок-схема: узел 3"/>
          <p:cNvSpPr/>
          <p:nvPr/>
        </p:nvSpPr>
        <p:spPr>
          <a:xfrm>
            <a:off x="2357422" y="2000240"/>
            <a:ext cx="142876" cy="14287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Блок-схема: узел 4"/>
          <p:cNvSpPr/>
          <p:nvPr/>
        </p:nvSpPr>
        <p:spPr>
          <a:xfrm>
            <a:off x="2357422" y="2428868"/>
            <a:ext cx="142876" cy="14287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Блок-схема: узел 5"/>
          <p:cNvSpPr/>
          <p:nvPr/>
        </p:nvSpPr>
        <p:spPr>
          <a:xfrm>
            <a:off x="2357422" y="2857496"/>
            <a:ext cx="142876" cy="14287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Блок-схема: узел 6"/>
          <p:cNvSpPr/>
          <p:nvPr/>
        </p:nvSpPr>
        <p:spPr>
          <a:xfrm>
            <a:off x="2357422" y="3571876"/>
            <a:ext cx="142876" cy="14287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Блок-схема: узел 7"/>
          <p:cNvSpPr/>
          <p:nvPr/>
        </p:nvSpPr>
        <p:spPr>
          <a:xfrm>
            <a:off x="2357422" y="4214818"/>
            <a:ext cx="142876" cy="14287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лок-схема: узел 8"/>
          <p:cNvSpPr/>
          <p:nvPr/>
        </p:nvSpPr>
        <p:spPr>
          <a:xfrm>
            <a:off x="2357422" y="4714884"/>
            <a:ext cx="142876" cy="14287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лок-схема: узел 9"/>
          <p:cNvSpPr/>
          <p:nvPr/>
        </p:nvSpPr>
        <p:spPr>
          <a:xfrm>
            <a:off x="2357422" y="5286388"/>
            <a:ext cx="142876" cy="14287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214290"/>
            <a:ext cx="7929618" cy="1472766"/>
          </a:xfrm>
        </p:spPr>
        <p:txBody>
          <a:bodyPr/>
          <a:lstStyle/>
          <a:p>
            <a:pPr algn="ctr"/>
            <a:r>
              <a:rPr lang="uk-UA" sz="3600" dirty="0" smtClean="0"/>
              <a:t>складові сучасного формату профорієнтаційного продукту </a:t>
            </a:r>
            <a:endParaRPr lang="ru-RU" sz="3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1928802"/>
            <a:ext cx="3571900" cy="428628"/>
          </a:xfrm>
          <a:prstGeom prst="rect">
            <a:avLst/>
          </a:prstGeom>
          <a:solidFill>
            <a:srgbClr val="FFC000">
              <a:alpha val="5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dirty="0" smtClean="0"/>
              <a:t>Цікаве подання інформації</a:t>
            </a:r>
            <a:endParaRPr lang="ru-RU" sz="1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357686" y="1928802"/>
            <a:ext cx="3571900" cy="428628"/>
          </a:xfrm>
          <a:prstGeom prst="rect">
            <a:avLst/>
          </a:prstGeom>
          <a:solidFill>
            <a:srgbClr val="FFC000">
              <a:alpha val="5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dirty="0" smtClean="0"/>
              <a:t>Наявність ключових слів</a:t>
            </a:r>
            <a:endParaRPr lang="ru-RU" sz="1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57158" y="2714620"/>
            <a:ext cx="3571900" cy="571504"/>
          </a:xfrm>
          <a:prstGeom prst="rect">
            <a:avLst/>
          </a:prstGeom>
          <a:solidFill>
            <a:srgbClr val="FFC000">
              <a:alpha val="5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dirty="0" smtClean="0"/>
              <a:t>Дотримання стратегії поширення інформації в Інтернеті</a:t>
            </a:r>
            <a:endParaRPr lang="ru-RU" sz="16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357686" y="2643182"/>
            <a:ext cx="3571900" cy="571504"/>
          </a:xfrm>
          <a:prstGeom prst="rect">
            <a:avLst/>
          </a:prstGeom>
          <a:solidFill>
            <a:srgbClr val="FFC000">
              <a:alpha val="5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dirty="0" smtClean="0"/>
              <a:t>Організація та висвітлення  віртуальних знайомств </a:t>
            </a:r>
            <a:endParaRPr lang="ru-RU" sz="16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429124" y="3714752"/>
            <a:ext cx="3571900" cy="428628"/>
          </a:xfrm>
          <a:prstGeom prst="rect">
            <a:avLst/>
          </a:prstGeom>
          <a:solidFill>
            <a:srgbClr val="FFC000">
              <a:alpha val="5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dirty="0" smtClean="0"/>
              <a:t>Розробка доступних «кейсів»</a:t>
            </a:r>
            <a:endParaRPr lang="ru-RU" sz="16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57158" y="3429000"/>
            <a:ext cx="3643338" cy="785818"/>
          </a:xfrm>
          <a:prstGeom prst="rect">
            <a:avLst/>
          </a:prstGeom>
          <a:solidFill>
            <a:srgbClr val="FFC000">
              <a:alpha val="5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dirty="0" smtClean="0"/>
              <a:t>Створення блогу «Запитуємо-відповідаємо»  для внутрішньо переміщених осіб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357166"/>
            <a:ext cx="7929618" cy="1044138"/>
          </a:xfrm>
        </p:spPr>
        <p:txBody>
          <a:bodyPr/>
          <a:lstStyle/>
          <a:p>
            <a:pPr algn="ctr"/>
            <a:r>
              <a:rPr lang="uk-UA" sz="2800" dirty="0" smtClean="0"/>
              <a:t>Анкетування підлітків 12-16 років, які перебувають за кордоном</a:t>
            </a:r>
            <a:endParaRPr lang="ru-RU" sz="2800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3643306" y="2000240"/>
            <a:ext cx="2789194" cy="1000132"/>
          </a:xfrm>
        </p:spPr>
        <p:txBody>
          <a:bodyPr>
            <a:normAutofit/>
          </a:bodyPr>
          <a:lstStyle/>
          <a:p>
            <a:r>
              <a:rPr lang="uk-UA" sz="1600" dirty="0" smtClean="0"/>
              <a:t>Так - 5 %</a:t>
            </a:r>
            <a:endParaRPr lang="ru-RU" sz="1600" dirty="0" smtClean="0"/>
          </a:p>
          <a:p>
            <a:r>
              <a:rPr lang="uk-UA" sz="1600" dirty="0" smtClean="0"/>
              <a:t>Ні - 80%</a:t>
            </a:r>
            <a:endParaRPr lang="ru-RU" sz="1600" dirty="0" smtClean="0"/>
          </a:p>
          <a:p>
            <a:r>
              <a:rPr lang="uk-UA" sz="1600" dirty="0" smtClean="0"/>
              <a:t>Важко відповісти - 15%</a:t>
            </a:r>
            <a:endParaRPr lang="ru-RU" sz="1600" dirty="0" smtClean="0"/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42844" y="2000240"/>
            <a:ext cx="2428892" cy="785818"/>
          </a:xfrm>
          <a:prstGeom prst="rect">
            <a:avLst/>
          </a:prstGeom>
          <a:solidFill>
            <a:srgbClr val="FFC000">
              <a:alpha val="5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/>
              <a:t>Чи плануєте ви навчатися за кордоном?</a:t>
            </a:r>
            <a:endParaRPr lang="ru-RU" sz="1600" dirty="0"/>
          </a:p>
        </p:txBody>
      </p:sp>
      <p:sp>
        <p:nvSpPr>
          <p:cNvPr id="6" name="Стрелка вправо 5"/>
          <p:cNvSpPr/>
          <p:nvPr/>
        </p:nvSpPr>
        <p:spPr>
          <a:xfrm>
            <a:off x="2857488" y="2143116"/>
            <a:ext cx="714380" cy="500066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2844" y="3143248"/>
            <a:ext cx="2428892" cy="928694"/>
          </a:xfrm>
          <a:prstGeom prst="rect">
            <a:avLst/>
          </a:prstGeom>
          <a:solidFill>
            <a:srgbClr val="FFC000">
              <a:alpha val="5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smtClean="0"/>
              <a:t>Чи будете </a:t>
            </a:r>
            <a:r>
              <a:rPr lang="uk-UA" sz="1600" b="1" dirty="0" smtClean="0"/>
              <a:t>ви навчатися в Україні дистанційно</a:t>
            </a:r>
            <a:r>
              <a:rPr lang="uk-UA" b="1" dirty="0" smtClean="0"/>
              <a:t>?</a:t>
            </a:r>
            <a:endParaRPr lang="ru-RU" dirty="0"/>
          </a:p>
        </p:txBody>
      </p:sp>
      <p:sp>
        <p:nvSpPr>
          <p:cNvPr id="8" name="Подзаголовок 3"/>
          <p:cNvSpPr txBox="1">
            <a:spLocks/>
          </p:cNvSpPr>
          <p:nvPr/>
        </p:nvSpPr>
        <p:spPr>
          <a:xfrm>
            <a:off x="3786182" y="3214686"/>
            <a:ext cx="2789194" cy="1101248"/>
          </a:xfrm>
          <a:prstGeom prst="rect">
            <a:avLst/>
          </a:prstGeom>
        </p:spPr>
        <p:txBody>
          <a:bodyPr vert="horz" lIns="45720" tIns="0" rIns="45720" bIns="0">
            <a:normAutofit/>
          </a:bodyPr>
          <a:lstStyle/>
          <a:p>
            <a:pPr algn="r"/>
            <a:r>
              <a:rPr lang="uk-UA" sz="1700" dirty="0" smtClean="0">
                <a:solidFill>
                  <a:schemeClr val="bg1"/>
                </a:solidFill>
              </a:rPr>
              <a:t>Так - 90%</a:t>
            </a:r>
            <a:endParaRPr lang="ru-RU" sz="1700" dirty="0" smtClean="0">
              <a:solidFill>
                <a:schemeClr val="bg1"/>
              </a:solidFill>
            </a:endParaRPr>
          </a:p>
          <a:p>
            <a:pPr algn="r"/>
            <a:r>
              <a:rPr lang="uk-UA" sz="1700" dirty="0" smtClean="0">
                <a:solidFill>
                  <a:schemeClr val="bg1"/>
                </a:solidFill>
              </a:rPr>
              <a:t>Ні - 5%</a:t>
            </a:r>
            <a:endParaRPr lang="ru-RU" sz="1700" dirty="0" smtClean="0">
              <a:solidFill>
                <a:schemeClr val="bg1"/>
              </a:solidFill>
            </a:endParaRPr>
          </a:p>
          <a:p>
            <a:pPr algn="r"/>
            <a:r>
              <a:rPr lang="uk-UA" sz="1700" dirty="0" smtClean="0">
                <a:solidFill>
                  <a:schemeClr val="bg1"/>
                </a:solidFill>
              </a:rPr>
              <a:t>Важко відповісти - 5%</a:t>
            </a:r>
            <a:endParaRPr lang="ru-RU" sz="1700" dirty="0" smtClean="0">
              <a:solidFill>
                <a:schemeClr val="bg1"/>
              </a:solidFill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None/>
              <a:tabLst/>
              <a:defRPr/>
            </a:pP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Стрелка вправо 8"/>
          <p:cNvSpPr/>
          <p:nvPr/>
        </p:nvSpPr>
        <p:spPr>
          <a:xfrm>
            <a:off x="2857488" y="3357562"/>
            <a:ext cx="714380" cy="500066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42844" y="4357694"/>
            <a:ext cx="2428892" cy="785818"/>
          </a:xfrm>
          <a:prstGeom prst="rect">
            <a:avLst/>
          </a:prstGeom>
          <a:solidFill>
            <a:srgbClr val="FFC000">
              <a:alpha val="5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/>
              <a:t>Яку освіту ви хочете отримати?</a:t>
            </a:r>
            <a:endParaRPr lang="ru-RU" sz="16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42844" y="5572140"/>
            <a:ext cx="2428892" cy="928694"/>
          </a:xfrm>
          <a:prstGeom prst="rect">
            <a:avLst/>
          </a:prstGeom>
          <a:solidFill>
            <a:srgbClr val="FFC000">
              <a:alpha val="5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/>
              <a:t>Чому саме ви хочете отримати професійно-технічну освіту?</a:t>
            </a:r>
            <a:endParaRPr lang="ru-RU" sz="1600" dirty="0" smtClean="0"/>
          </a:p>
          <a:p>
            <a:pPr algn="ctr"/>
            <a:endParaRPr lang="ru-RU" sz="1600" dirty="0"/>
          </a:p>
        </p:txBody>
      </p:sp>
      <p:sp>
        <p:nvSpPr>
          <p:cNvPr id="12" name="Подзаголовок 3"/>
          <p:cNvSpPr txBox="1">
            <a:spLocks/>
          </p:cNvSpPr>
          <p:nvPr/>
        </p:nvSpPr>
        <p:spPr>
          <a:xfrm>
            <a:off x="3857620" y="4286256"/>
            <a:ext cx="2789194" cy="1000132"/>
          </a:xfrm>
          <a:prstGeom prst="rect">
            <a:avLst/>
          </a:prstGeom>
        </p:spPr>
        <p:txBody>
          <a:bodyPr vert="horz" lIns="45720" tIns="0" rIns="45720" bIns="0">
            <a:normAutofit/>
          </a:bodyPr>
          <a:lstStyle/>
          <a:p>
            <a:pPr algn="r"/>
            <a:r>
              <a:rPr lang="uk-UA" sz="1600" dirty="0" smtClean="0">
                <a:solidFill>
                  <a:schemeClr val="bg1"/>
                </a:solidFill>
              </a:rPr>
              <a:t>Вищу - 27%</a:t>
            </a:r>
            <a:endParaRPr lang="ru-RU" sz="1600" dirty="0" smtClean="0">
              <a:solidFill>
                <a:schemeClr val="bg1"/>
              </a:solidFill>
            </a:endParaRPr>
          </a:p>
          <a:p>
            <a:pPr algn="r"/>
            <a:r>
              <a:rPr lang="uk-UA" sz="1600" dirty="0" smtClean="0">
                <a:solidFill>
                  <a:schemeClr val="bg1"/>
                </a:solidFill>
              </a:rPr>
              <a:t>Професійно-технічну - 65%</a:t>
            </a:r>
            <a:endParaRPr lang="ru-RU" sz="1600" dirty="0" smtClean="0">
              <a:solidFill>
                <a:schemeClr val="bg1"/>
              </a:solidFill>
            </a:endParaRPr>
          </a:p>
          <a:p>
            <a:pPr algn="r"/>
            <a:r>
              <a:rPr lang="uk-UA" sz="1600" dirty="0" smtClean="0">
                <a:solidFill>
                  <a:schemeClr val="bg1"/>
                </a:solidFill>
              </a:rPr>
              <a:t>Важко відповісти - 8%</a:t>
            </a:r>
            <a:endParaRPr lang="ru-RU" sz="1600" dirty="0" smtClean="0">
              <a:solidFill>
                <a:schemeClr val="bg1"/>
              </a:solidFill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None/>
              <a:tabLst/>
              <a:defRPr/>
            </a:pP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Подзаголовок 3"/>
          <p:cNvSpPr txBox="1">
            <a:spLocks/>
          </p:cNvSpPr>
          <p:nvPr/>
        </p:nvSpPr>
        <p:spPr>
          <a:xfrm>
            <a:off x="3929058" y="5500702"/>
            <a:ext cx="2789194" cy="1000132"/>
          </a:xfrm>
          <a:prstGeom prst="rect">
            <a:avLst/>
          </a:prstGeom>
        </p:spPr>
        <p:txBody>
          <a:bodyPr vert="horz" lIns="45720" tIns="0" rIns="45720" bIns="0">
            <a:normAutofit/>
          </a:bodyPr>
          <a:lstStyle/>
          <a:p>
            <a:pPr algn="r"/>
            <a:r>
              <a:rPr lang="uk-UA" sz="1600" dirty="0" smtClean="0">
                <a:solidFill>
                  <a:schemeClr val="bg1"/>
                </a:solidFill>
              </a:rPr>
              <a:t>Престижна - 32%</a:t>
            </a:r>
            <a:endParaRPr lang="ru-RU" sz="1600" dirty="0" smtClean="0">
              <a:solidFill>
                <a:schemeClr val="bg1"/>
              </a:solidFill>
            </a:endParaRPr>
          </a:p>
          <a:p>
            <a:pPr algn="r"/>
            <a:r>
              <a:rPr lang="uk-UA" sz="1600" dirty="0" smtClean="0">
                <a:solidFill>
                  <a:schemeClr val="bg1"/>
                </a:solidFill>
              </a:rPr>
              <a:t>Високооплачувана - 45%</a:t>
            </a:r>
            <a:endParaRPr lang="ru-RU" sz="1600" dirty="0" smtClean="0">
              <a:solidFill>
                <a:schemeClr val="bg1"/>
              </a:solidFill>
            </a:endParaRPr>
          </a:p>
          <a:p>
            <a:pPr algn="r"/>
            <a:r>
              <a:rPr lang="uk-UA" sz="1600" dirty="0" smtClean="0">
                <a:solidFill>
                  <a:schemeClr val="bg1"/>
                </a:solidFill>
              </a:rPr>
              <a:t>Цікава - 23%</a:t>
            </a:r>
            <a:endParaRPr lang="ru-RU" sz="1600" dirty="0" smtClean="0">
              <a:solidFill>
                <a:schemeClr val="bg1"/>
              </a:solidFill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None/>
              <a:tabLst/>
              <a:defRPr/>
            </a:pP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Стрелка вправо 13"/>
          <p:cNvSpPr/>
          <p:nvPr/>
        </p:nvSpPr>
        <p:spPr>
          <a:xfrm>
            <a:off x="2857488" y="4572008"/>
            <a:ext cx="714380" cy="500066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5" name="Стрелка вправо 14"/>
          <p:cNvSpPr/>
          <p:nvPr/>
        </p:nvSpPr>
        <p:spPr>
          <a:xfrm>
            <a:off x="2857488" y="5786454"/>
            <a:ext cx="714380" cy="500066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285728"/>
            <a:ext cx="7929618" cy="686948"/>
          </a:xfrm>
        </p:spPr>
        <p:txBody>
          <a:bodyPr/>
          <a:lstStyle/>
          <a:p>
            <a:pPr algn="ctr"/>
            <a:r>
              <a:rPr lang="uk-UA" sz="2800" dirty="0" smtClean="0"/>
              <a:t>створення профорієнтаційної продукції</a:t>
            </a:r>
            <a:r>
              <a:rPr lang="uk-UA" sz="3600" dirty="0" smtClean="0"/>
              <a:t>  </a:t>
            </a:r>
            <a:endParaRPr lang="ru-RU" sz="3600" dirty="0"/>
          </a:p>
        </p:txBody>
      </p:sp>
      <p:pic>
        <p:nvPicPr>
          <p:cNvPr id="1026" name="Picture 2" descr="Screenshot_20220811-081358_Chrom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357298"/>
            <a:ext cx="3000396" cy="2617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357158" y="6286520"/>
            <a:ext cx="40366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https://create.vista.com/ru/signup/</a:t>
            </a:r>
            <a:endParaRPr lang="ru-RU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22" y="1428736"/>
            <a:ext cx="2744784" cy="2744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0298" y="3073450"/>
            <a:ext cx="4321183" cy="3034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Прямоугольник 8"/>
          <p:cNvSpPr/>
          <p:nvPr/>
        </p:nvSpPr>
        <p:spPr>
          <a:xfrm>
            <a:off x="3500430" y="1071546"/>
            <a:ext cx="22860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u="sng" dirty="0" smtClean="0">
                <a:solidFill>
                  <a:srgbClr val="FFC000"/>
                </a:solidFill>
              </a:rPr>
              <a:t>Movie Maker</a:t>
            </a:r>
          </a:p>
          <a:p>
            <a:pPr algn="ctr"/>
            <a:r>
              <a:rPr lang="en-US" dirty="0" smtClean="0"/>
              <a:t> 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071934" y="1500174"/>
            <a:ext cx="12400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 err="1" smtClean="0">
                <a:hlinkClick r:id="rId5" tooltip="Videobolt бесплатная программа для монтажа видео"/>
              </a:rPr>
              <a:t>Videobolt</a:t>
            </a:r>
            <a:r>
              <a:rPr lang="en-US" dirty="0" smtClean="0"/>
              <a:t> 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428992" y="1928802"/>
            <a:ext cx="24753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u="sng" dirty="0" err="1" smtClean="0">
                <a:hlinkClick r:id="rId6" tooltip="Скачать бесплатную программу для монтажа видео VSDC"/>
              </a:rPr>
              <a:t>Видеоредактор</a:t>
            </a:r>
            <a:r>
              <a:rPr lang="ru-RU" u="sng" dirty="0" smtClean="0">
                <a:hlinkClick r:id="rId6" tooltip="Скачать бесплатную программу для монтажа видео VSDC"/>
              </a:rPr>
              <a:t> </a:t>
            </a:r>
            <a:r>
              <a:rPr lang="en-US" u="sng" dirty="0" smtClean="0">
                <a:hlinkClick r:id="rId6" tooltip="Скачать бесплатную программу для монтажа видео VSDC"/>
              </a:rPr>
              <a:t>VSDC</a:t>
            </a:r>
            <a:r>
              <a:rPr lang="en-US" dirty="0" smtClean="0"/>
              <a:t> 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857620" y="2428868"/>
            <a:ext cx="16696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 smtClean="0">
                <a:hlinkClick r:id="rId7" tooltip="используйте бесплатную программу для монтажа видео Video Grabber"/>
              </a:rPr>
              <a:t>Video Grabber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285728"/>
            <a:ext cx="7929618" cy="686948"/>
          </a:xfrm>
        </p:spPr>
        <p:txBody>
          <a:bodyPr/>
          <a:lstStyle/>
          <a:p>
            <a:pPr algn="ctr"/>
            <a:r>
              <a:rPr lang="uk-UA" sz="2800" dirty="0" smtClean="0"/>
              <a:t>створення профорієнтаційної продукції</a:t>
            </a:r>
            <a:r>
              <a:rPr lang="uk-UA" sz="3600" dirty="0" smtClean="0"/>
              <a:t>  </a:t>
            </a:r>
            <a:endParaRPr lang="ru-RU" sz="3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572000" y="4500570"/>
            <a:ext cx="24497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u="sng" dirty="0" smtClean="0"/>
              <a:t>https://wixsite.cо</a:t>
            </a:r>
            <a:r>
              <a:rPr lang="en-US" dirty="0" smtClean="0"/>
              <a:t>m</a:t>
            </a:r>
            <a:r>
              <a:rPr lang="uk-UA" dirty="0" smtClean="0"/>
              <a:t> </a:t>
            </a:r>
            <a:endParaRPr lang="ru-RU" dirty="0"/>
          </a:p>
        </p:txBody>
      </p:sp>
      <p:pic>
        <p:nvPicPr>
          <p:cNvPr id="2050" name="Picture 2" descr="ть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214422"/>
            <a:ext cx="3286148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1214422"/>
            <a:ext cx="3078163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 descr="енн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4000504"/>
            <a:ext cx="3286148" cy="229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4429124" y="3857628"/>
            <a:ext cx="26661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https://jimdofree.com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3429000"/>
            <a:ext cx="7929618" cy="686948"/>
          </a:xfrm>
        </p:spPr>
        <p:txBody>
          <a:bodyPr/>
          <a:lstStyle/>
          <a:p>
            <a:pPr algn="ctr"/>
            <a:r>
              <a:rPr lang="uk-UA" sz="7200" dirty="0" smtClean="0"/>
              <a:t/>
            </a:r>
            <a:br>
              <a:rPr lang="uk-UA" sz="7200" dirty="0" smtClean="0"/>
            </a:br>
            <a:r>
              <a:rPr lang="uk-UA" sz="7200" dirty="0" smtClean="0"/>
              <a:t/>
            </a:r>
            <a:br>
              <a:rPr lang="uk-UA" sz="7200" dirty="0" smtClean="0"/>
            </a:br>
            <a:r>
              <a:rPr lang="uk-UA" sz="7200" dirty="0" smtClean="0"/>
              <a:t/>
            </a:r>
            <a:br>
              <a:rPr lang="uk-UA" sz="7200" dirty="0" smtClean="0"/>
            </a:br>
            <a:r>
              <a:rPr lang="uk-UA" sz="7200" dirty="0" smtClean="0"/>
              <a:t>Дякую за увагу!</a:t>
            </a:r>
            <a:endParaRPr lang="ru-RU" sz="7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1166</TotalTime>
  <Words>280</Words>
  <Application>Microsoft Office PowerPoint</Application>
  <PresentationFormat>Экран (4:3)</PresentationFormat>
  <Paragraphs>53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Изящная</vt:lpstr>
      <vt:lpstr>Проектування профорієнтаційної стратегії ЗП(ПТ)О в умовах дистанційного навчання</vt:lpstr>
      <vt:lpstr>Етапи профорієнтаційної  роботи в ЗП(ПТ)О</vt:lpstr>
      <vt:lpstr>Напрямки профорієнтаційної роботи</vt:lpstr>
      <vt:lpstr>складові сучасного формату профорієнтаційного продукту </vt:lpstr>
      <vt:lpstr>Анкетування підлітків 12-16 років, які перебувають за кордоном</vt:lpstr>
      <vt:lpstr>створення профорієнтаційної продукції  </vt:lpstr>
      <vt:lpstr>створення профорієнтаційної продукції  </vt:lpstr>
      <vt:lpstr>   Дякую за увагу!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Проектування профорієнтаційної стратегії ЗП(ПТ)О в умовах дистанційного навчання</dc:title>
  <dc:creator>Ольга</dc:creator>
  <cp:lastModifiedBy>Влада</cp:lastModifiedBy>
  <cp:revision>41</cp:revision>
  <dcterms:created xsi:type="dcterms:W3CDTF">2022-08-21T09:39:29Z</dcterms:created>
  <dcterms:modified xsi:type="dcterms:W3CDTF">2022-08-29T11:41:02Z</dcterms:modified>
</cp:coreProperties>
</file>