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5" r:id="rId5"/>
    <p:sldId id="266" r:id="rId6"/>
    <p:sldId id="267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66"/>
    <a:srgbClr val="9900CC"/>
    <a:srgbClr val="D60093"/>
    <a:srgbClr val="FF0000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0691CB9-AF1C-43A0-B525-F25983DE87C2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AB38A94-39B5-4306-A2D0-613566FC7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0211845-25AE-4822-A652-B2AFE62F09F3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A9BDDBF-E0B9-4D29-A329-E1E9B4535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F9E2134-4181-48E4-B0A8-A26FDD1C34B3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833BA5E-3F37-4A96-AEA9-C2CB802BE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9BD0E63-165C-47B5-8275-06098DACDE2D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45104ED-DDB1-446F-80FA-9A22A133C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8F8C921-D7CA-43EB-AA62-5FD686919AF8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E9F7BB1-B625-457D-81FA-DBB1305BC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22478BA-CFCF-4F34-8ADC-C60C4266E169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96FE42C-B094-4078-A5DA-EC76A25B2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B3B0ADA-8DCA-42AA-8688-C78192C5902B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59772D0-C895-4212-8A49-8932C2B16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ABEFB6D-9AD3-4558-8A2C-2DA5D6C233B2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283AC00-E35B-467A-999E-C79BAA0DE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D6761D4-5532-4A7F-8ABF-8A7F1152AF0C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8F79F4C-B83E-4C43-9F3F-B8DBC3E9A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0221C45-60D2-4A5A-A23B-2F39AEA8272E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12E0440-69B1-49CA-B4B6-E2030B128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99BB94F-87C3-4172-8BE2-9303562EC998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0CB2F3F-39AB-4B44-99C1-EBC3D659C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4050" y="263525"/>
            <a:ext cx="8239125" cy="63309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0638" y="6619875"/>
            <a:ext cx="1095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6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lang="ru-RU" sz="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/>
        </p:spPr>
      </p:pic>
      <p:pic>
        <p:nvPicPr>
          <p:cNvPr id="1029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98425" y="1047750"/>
            <a:ext cx="8477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zo.gov.ua/psyholohichnyj-suprovid-ta-sotsialnopedahohichna-robota/materialy-dlia-vykorystannia-v-roboti-pid-chas-voiennykh-diy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8f_gSC6qqlk" TargetMode="External"/><Relationship Id="rId3" Type="http://schemas.openxmlformats.org/officeDocument/2006/relationships/hyperlink" Target="https://youtu.be/wb0_h4FUdB8" TargetMode="External"/><Relationship Id="rId7" Type="http://schemas.openxmlformats.org/officeDocument/2006/relationships/hyperlink" Target="https://youtu.be/B6itRjG558o" TargetMode="External"/><Relationship Id="rId2" Type="http://schemas.openxmlformats.org/officeDocument/2006/relationships/hyperlink" Target="https://youtu.be/PikGps6oGq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WPhboj67AI4" TargetMode="External"/><Relationship Id="rId5" Type="http://schemas.openxmlformats.org/officeDocument/2006/relationships/hyperlink" Target="https://youtu.be/_Flb_MuiMbU" TargetMode="External"/><Relationship Id="rId4" Type="http://schemas.openxmlformats.org/officeDocument/2006/relationships/hyperlink" Target="https://youtu.be/ZXYqZIT0VV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zo.gov.ua/2022/08/03/lyst-mon-vid-02-08-2022-1-8794-22-shchodo-diial-nosti-psykholohichnoi-sluzhby-u-systemi-osvity-v-2022-2023-navchal-nomu-rotsi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76375" y="1628775"/>
            <a:ext cx="6356350" cy="28082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uk-UA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Організація соціально-психологічної служби  </a:t>
            </a:r>
            <a:r>
              <a:rPr lang="uk-UA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ЗП(ПТ)О</a:t>
            </a:r>
            <a:br>
              <a:rPr lang="uk-UA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</a:br>
            <a:r>
              <a:rPr lang="uk-UA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в умовах воєнного стану</a:t>
            </a:r>
            <a:endParaRPr lang="uk-UA" sz="36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707904" y="5157788"/>
            <a:ext cx="4978897" cy="968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0"/>
              </a:spcBef>
              <a:buNone/>
            </a:pPr>
            <a:r>
              <a:rPr lang="uk-UA" sz="1800" b="1" i="1" dirty="0" smtClean="0">
                <a:solidFill>
                  <a:srgbClr val="800080"/>
                </a:solidFill>
                <a:latin typeface="Georgia" panose="02040502050405020303" pitchFamily="18" charset="0"/>
              </a:rPr>
              <a:t>Аліна ГЕРАСИМЕНКО, методист </a:t>
            </a:r>
          </a:p>
          <a:p>
            <a:pPr algn="r">
              <a:spcBef>
                <a:spcPts val="0"/>
              </a:spcBef>
              <a:buNone/>
            </a:pPr>
            <a:r>
              <a:rPr lang="uk-UA" sz="1800" b="1" i="1" dirty="0" smtClean="0">
                <a:solidFill>
                  <a:srgbClr val="800080"/>
                </a:solidFill>
                <a:latin typeface="Georgia" panose="02040502050405020303" pitchFamily="18" charset="0"/>
              </a:rPr>
              <a:t>НМЦ ПТО у Харківській області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uk-UA" sz="1400" b="1" i="1" dirty="0" smtClean="0">
              <a:solidFill>
                <a:srgbClr val="8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1600200"/>
            <a:ext cx="7499350" cy="37004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uk-UA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Навчально-методичні матеріали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uk-UA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щодо роботи в умовах війни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uk-UA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розміщено на веб-сайті ДНУ «ІМЗО»: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800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2"/>
              </a:rPr>
              <a:t>https</a:t>
            </a:r>
            <a:r>
              <a:rPr lang="ru-RU" sz="2800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2"/>
              </a:rPr>
              <a:t>://imzo.gov.ua/psyholohichnyj-suprovid-ta-sotsialnopedahohichna-robota/materialy-dlia-vykorystannia-v-roboti-pid-chas-voiennykh-diy</a:t>
            </a:r>
            <a:r>
              <a:rPr lang="ru-RU" sz="2800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2"/>
              </a:rPr>
              <a:t>/</a:t>
            </a:r>
            <a:r>
              <a:rPr lang="ru-RU" sz="2800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endParaRPr lang="uk-UA" sz="2800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21014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Основний зміст просвітницької роботи фахівців психологічної служби</a:t>
            </a:r>
            <a:b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ЗП(ПТ)О</a:t>
            </a:r>
            <a:b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uk-UA" sz="2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624" y="1556792"/>
            <a:ext cx="7416626" cy="50405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інформування з проблем торгівлі людьми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інформування з питань запобігання та протидії домашньому 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насильству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умовах воєнного стану в Україні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формування у здобувачів освіти національних та європейських цінностей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ознайомлення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педагогів з технологіями надання першої психологічної допомоги учасникам освітнього процесу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інформування про вплив та наслідки вживання 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наркотичних,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err="1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психоактивних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речовин, алкоголю та 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тютюнопаління;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ознайомлення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учасників освітнього процесу із загрозами, які може нести інтернет (шахрайство, спам, </a:t>
            </a:r>
            <a:r>
              <a:rPr lang="uk-UA" sz="1800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кібербулінг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тощо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);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популяризація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ненасильницької моделі 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поведінки;</a:t>
            </a:r>
            <a:endParaRPr lang="ru-RU" sz="18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формування </a:t>
            </a:r>
            <a:r>
              <a:rPr lang="uk-UA" sz="1800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моральної поведінки, активної життєвої позиції, єдності слова і діла в особистості, готовності брати активну участь у житті своєї </a:t>
            </a:r>
            <a:r>
              <a:rPr lang="uk-UA" sz="1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держави;</a:t>
            </a:r>
            <a:endParaRPr lang="ru-RU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71600" y="1412776"/>
            <a:ext cx="7776864" cy="208823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  <a:defRPr/>
            </a:pPr>
            <a:r>
              <a:rPr lang="uk-UA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Листи МОНУ:</a:t>
            </a:r>
          </a:p>
          <a:p>
            <a:pPr>
              <a:buFontTx/>
              <a:buChar char="-"/>
              <a:defRPr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від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25.03.2022 № 1/3663-22 «Щодо запобігання торгівлі людьми в умовах воєнної агресії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»;</a:t>
            </a:r>
          </a:p>
          <a:p>
            <a:pPr>
              <a:buFontTx/>
              <a:buChar char="-"/>
              <a:defRPr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від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30.05.2022 № 1/5735-22 «Про запобігання та протидію домашньому насильству в умовах воєнного стану в Україні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»;</a:t>
            </a:r>
          </a:p>
          <a:p>
            <a:pPr>
              <a:buFontTx/>
              <a:buChar char="-"/>
              <a:defRPr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від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12.04.2022 № 1/4068-22 «Щодо недопущення участі неповнолітніх у наданні інформації ворогу про військові позиції Збройних сил України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»;</a:t>
            </a:r>
          </a:p>
          <a:p>
            <a:pPr>
              <a:buFontTx/>
              <a:buChar char="-"/>
              <a:defRPr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від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10.06.2022 № 1/6267-22 «Про деякі питання національно-патріотичного виховання в закладах освіти України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»;</a:t>
            </a:r>
          </a:p>
          <a:p>
            <a:pPr>
              <a:buFontTx/>
              <a:buChar char="-"/>
              <a:defRPr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від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27.06.2022 № 1/7035-22 «Про підготовку до початку та особливості організації освітнього процесу в 2022/2023 навчальному році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».</a:t>
            </a:r>
            <a:endParaRPr lang="uk-UA" sz="20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>
              <a:buNone/>
              <a:defRPr/>
            </a:pPr>
            <a:endParaRPr lang="uk-UA" i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476672"/>
            <a:ext cx="6769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Нормативні документи щодо діяльності психологічної служби ЗП(ПТ)О   </a:t>
            </a:r>
            <a:endParaRPr lang="uk-UA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21014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uk-UA" sz="24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Психологічна допомога учасникам освітнього процесу в кризових ситуаціях  </a:t>
            </a:r>
            <a:r>
              <a:rPr lang="ru-RU" sz="24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та </a:t>
            </a:r>
            <a:r>
              <a:rPr lang="ru-RU" sz="2400" b="1" i="1" dirty="0" err="1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учням</a:t>
            </a:r>
            <a:r>
              <a:rPr lang="ru-RU" sz="24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, </a:t>
            </a:r>
            <a:r>
              <a:rPr lang="ru-RU" sz="24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що</a:t>
            </a:r>
            <a:r>
              <a:rPr lang="ru-RU" sz="24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пережили </a:t>
            </a:r>
            <a:r>
              <a:rPr lang="ru-RU" sz="24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психотравмуючі</a:t>
            </a:r>
            <a:r>
              <a:rPr lang="ru-RU" sz="24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24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події</a:t>
            </a:r>
            <a:r>
              <a:rPr lang="uk-UA" sz="24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 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27584" y="1484784"/>
            <a:ext cx="8316416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інформувати 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учасників освітнього процесу щодо можливості отримання психологічних послуг у закладі </a:t>
            </a: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освіти;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оприлюднити 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 офіційному сайті ЗП(ПТ)О, та на своїх сторінках  соціальних мереж контакти безкоштовної кризової психологічної допомоги в період війни в країні</a:t>
            </a: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сприяти підвищенню компетентності практичних психологів, </a:t>
            </a: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соціальних педагогів 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та інших педагогічних працівників з питань надання першої психологічної допомоги, психологічної допомоги дітям, які пережили </a:t>
            </a:r>
            <a:r>
              <a:rPr lang="uk-UA" sz="2000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психотравмуючі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події;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сприяти 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впровадженню   програм формування стійкості до стресу</a:t>
            </a:r>
            <a:r>
              <a:rPr lang="uk-UA" sz="2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, 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психосоціальної допомоги дітям, які пережили </a:t>
            </a:r>
            <a:r>
              <a:rPr lang="uk-UA" sz="2000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психотравмуючі</a:t>
            </a:r>
            <a:r>
              <a:rPr lang="uk-UA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події; програм профілактики емоційного вигорання практичних психологів, соціальних педагогів та інших педагогічних працівників.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04664"/>
            <a:ext cx="8229600" cy="151144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uk-UA" sz="24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Курс підвищення кваліфікації для освітян «Перша психологічна допомога учасникам освітнього процесу в період воєнного та повоєнного часу» </a:t>
            </a:r>
            <a:endParaRPr lang="uk-UA" sz="2400" dirty="0" smtClean="0">
              <a:latin typeface="Georgia" panose="02040502050405020303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71601" y="2060849"/>
            <a:ext cx="7848872" cy="21603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поглиблення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знань щодо оцінки поведінки постраждалого для прийняття рішення про надання першої психологічної 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допомоги;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розвиток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навичок надання першої психологічної допомоги; поглиблення розуміння етіології стресу та його впливу на 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людину;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удосконалення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вміння визначати прояви стресу у здобувача 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освіти;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розвиток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уміння слухачів підтримувати комунікацію та співпрацювати у вирішенні комунікаційних </a:t>
            </a: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проблем;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0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підвищення </a:t>
            </a:r>
            <a:r>
              <a:rPr lang="uk-UA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мотивації слухачів до навчання впродовж життя та професійній сфері за допомогою цифрових технологій.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uk-UA" sz="2000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            Посилання на курс </a:t>
            </a:r>
            <a:r>
              <a:rPr lang="en-US" sz="2000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https://www.hryoutest.in.ua/</a:t>
            </a:r>
          </a:p>
          <a:p>
            <a:pPr>
              <a:lnSpc>
                <a:spcPct val="90000"/>
              </a:lnSpc>
            </a:pPr>
            <a:endParaRPr lang="uk-UA" sz="2800" i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6013" y="260649"/>
            <a:ext cx="7345362" cy="10807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sz="24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Онлайн-семінари для фахівців психологічної служби щодо психологічної допомоги учасникам освітнього процесу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42988" y="1484784"/>
            <a:ext cx="7643812" cy="46413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uk-UA" sz="2000" b="1" i="1" dirty="0" err="1">
                <a:solidFill>
                  <a:schemeClr val="accent2"/>
                </a:solidFill>
                <a:latin typeface="Georgia" panose="02040502050405020303" pitchFamily="18" charset="0"/>
              </a:rPr>
              <a:t>Казкотерапія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 в роботі психолога» (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  <a:hlinkClick r:id="rId2"/>
              </a:rPr>
              <a:t>https://youtu.be/PikGps6oGqU</a:t>
            </a: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)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endParaRPr lang="en-US" sz="2000" b="1" i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Запобігання та протидія проявам домашнього насильства: 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діяльність закладів 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освіти. Системний підхід» (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  <a:hlinkClick r:id="rId3"/>
              </a:rPr>
              <a:t>https://youtu.be/wb0_h4FUdB8</a:t>
            </a: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)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Сила і руйнівна дія страхів» (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  <a:hlinkClick r:id="rId4"/>
              </a:rPr>
              <a:t>https://youtu.be/ZXYqZIT0VVU</a:t>
            </a: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)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Сексуальне 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насильство 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як воєнний злочин. Психологічний 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аспект надання 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допомоги постраждалим» (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  <a:hlinkClick r:id="rId5"/>
              </a:rPr>
              <a:t>https://youtu.be/_Flb_MuiMbU</a:t>
            </a: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)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Мандала в роботі психолога» (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  <a:hlinkClick r:id="rId6"/>
              </a:rPr>
              <a:t>https://youtu.be/WPhboj67AI4</a:t>
            </a: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)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Протидія торгівлі людьми в Україні в період війни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»  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(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  <a:hlinkClick r:id="rId7"/>
              </a:rPr>
              <a:t>https://youtu.be/B6itRjG558o</a:t>
            </a: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)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«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Відновлення психолога після роботи з клієнтами, які 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проживають  </a:t>
            </a:r>
            <a:r>
              <a:rPr lang="uk-UA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кризи, втрату та горе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» (</a:t>
            </a:r>
            <a:r>
              <a:rPr lang="en-US" sz="2000" b="1" i="1" dirty="0">
                <a:solidFill>
                  <a:schemeClr val="accent2"/>
                </a:solidFill>
                <a:latin typeface="Georgia" panose="02040502050405020303" pitchFamily="18" charset="0"/>
                <a:hlinkClick r:id="rId8"/>
              </a:rPr>
              <a:t>https://youtu.be/8f_gSC6qqlk</a:t>
            </a:r>
            <a:r>
              <a:rPr lang="en-US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)</a:t>
            </a:r>
            <a:r>
              <a:rPr lang="uk-UA" sz="2000" b="1" i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endParaRPr lang="en-US" sz="2000" b="1" i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en-US" sz="2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uk-UA" sz="2000" b="1" i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05342"/>
            <a:ext cx="734481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Аналітичні матеріали</a:t>
            </a:r>
          </a:p>
          <a:p>
            <a:pPr algn="ctr"/>
            <a:r>
              <a:rPr lang="uk-UA" sz="24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 діяльність психологічної служби у системі освіти, стан забезпечення закладів освіти практичними психологами і соціальними педагогами та рекомендації щодо пріоритетних напрямів психологічного супроводу та соціально-педагогічного патронажу</a:t>
            </a:r>
          </a:p>
          <a:p>
            <a:pPr algn="ctr"/>
            <a:r>
              <a:rPr lang="uk-UA" sz="2400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учасників освітнього процесу у 2022/2023 навчальному році</a:t>
            </a:r>
          </a:p>
          <a:p>
            <a:pPr algn="ctr"/>
            <a:endParaRPr lang="ru-RU" sz="2000" b="1" i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dirty="0">
                <a:hlinkClick r:id="rId2"/>
              </a:rPr>
              <a:t>https://imzo.gov.ua/2022/08/03/lyst-mon-vid-02-08-2022-1-8794-22-shchodo-diial-nosti-psykholohichnoi-sluzhby-u-systemi-osvity-v-2022-2023-navchal-nomu-rotsi</a:t>
            </a:r>
            <a:r>
              <a:rPr lang="en-US" dirty="0" smtClean="0">
                <a:hlinkClick r:id="rId2"/>
              </a:rPr>
              <a:t>/</a:t>
            </a:r>
            <a:r>
              <a:rPr lang="uk-U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36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611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</vt:lpstr>
      <vt:lpstr>1_Тема Office</vt:lpstr>
      <vt:lpstr>Організація соціально-психологічної служби  ЗП(ПТ)О  в умовах воєнного стану</vt:lpstr>
      <vt:lpstr>Презентация PowerPoint</vt:lpstr>
      <vt:lpstr>Основний зміст просвітницької роботи фахівців психологічної служби ЗП(ПТ)О </vt:lpstr>
      <vt:lpstr>Презентация PowerPoint</vt:lpstr>
      <vt:lpstr>Психологічна допомога учасникам освітнього процесу в кризових ситуаціях  та учням, що пережили психотравмуючі події     </vt:lpstr>
      <vt:lpstr>Курс підвищення кваліфікації для освітян «Перша психологічна допомога учасникам освітнього процесу в період воєнного та повоєнного часу» </vt:lpstr>
      <vt:lpstr>Онлайн-семінари для фахівців психологічної служби щодо психологічної допомоги учасникам освітнього процесу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Алина</cp:lastModifiedBy>
  <cp:revision>35</cp:revision>
  <dcterms:created xsi:type="dcterms:W3CDTF">2014-07-06T18:18:01Z</dcterms:created>
  <dcterms:modified xsi:type="dcterms:W3CDTF">2022-08-30T06:58:32Z</dcterms:modified>
</cp:coreProperties>
</file>