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custDataLst>
    <p:tags r:id="rId16"/>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1339"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hyperlink" Target="http://presentation-creation.ru/powerpoint-templates.html"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C5338407-C38D-4933-A07F-6568BF04E89C}" type="datetimeFigureOut">
              <a:rPr lang="ru-RU" smtClean="0"/>
              <a:pPr/>
              <a:t>16.03.2021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24A3B9-1CE3-49BA-A121-E2D4E63AD7E4}" type="slidenum">
              <a:rPr lang="ru-RU" smtClean="0"/>
              <a:pPr/>
              <a:t>‹#›</a:t>
            </a:fld>
            <a:endParaRPr lang="ru-RU"/>
          </a:p>
        </p:txBody>
      </p:sp>
      <p:sp>
        <p:nvSpPr>
          <p:cNvPr id="7" name="Прямоугольник 6"/>
          <p:cNvSpPr/>
          <p:nvPr userDrawn="1"/>
        </p:nvSpPr>
        <p:spPr>
          <a:xfrm>
            <a:off x="5937418" y="6488668"/>
            <a:ext cx="3206582" cy="369332"/>
          </a:xfrm>
          <a:prstGeom prst="rect">
            <a:avLst/>
          </a:prstGeom>
        </p:spPr>
        <p:txBody>
          <a:bodyPr wrap="none">
            <a:spAutoFit/>
          </a:bodyPr>
          <a:lstStyle/>
          <a:p>
            <a:pPr lvl="0" algn="ctr">
              <a:spcBef>
                <a:spcPct val="0"/>
              </a:spcBef>
            </a:pPr>
            <a:r>
              <a:rPr lang="en-US" sz="1800" kern="1200" dirty="0">
                <a:solidFill>
                  <a:schemeClr val="tx1"/>
                </a:solidFill>
                <a:latin typeface="+mn-lt"/>
                <a:ea typeface="+mn-ea"/>
                <a:cs typeface="+mn-cs"/>
                <a:hlinkClick r:id="rId3"/>
              </a:rPr>
              <a:t>http://presentation-creation.ru/</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17104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5338407-C38D-4933-A07F-6568BF04E89C}" type="datetimeFigureOut">
              <a:rPr lang="ru-RU" smtClean="0"/>
              <a:pPr/>
              <a:t>16.03.2021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24A3B9-1CE3-49BA-A121-E2D4E63AD7E4}" type="slidenum">
              <a:rPr lang="ru-RU" smtClean="0"/>
              <a:pPr/>
              <a:t>‹#›</a:t>
            </a:fld>
            <a:endParaRPr lang="ru-RU"/>
          </a:p>
        </p:txBody>
      </p:sp>
    </p:spTree>
    <p:extLst>
      <p:ext uri="{BB962C8B-B14F-4D97-AF65-F5344CB8AC3E}">
        <p14:creationId xmlns:p14="http://schemas.microsoft.com/office/powerpoint/2010/main" val="553332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5338407-C38D-4933-A07F-6568BF04E89C}" type="datetimeFigureOut">
              <a:rPr lang="ru-RU" smtClean="0"/>
              <a:pPr/>
              <a:t>16.03.2021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24A3B9-1CE3-49BA-A121-E2D4E63AD7E4}" type="slidenum">
              <a:rPr lang="ru-RU" smtClean="0"/>
              <a:pPr/>
              <a:t>‹#›</a:t>
            </a:fld>
            <a:endParaRPr lang="ru-RU"/>
          </a:p>
        </p:txBody>
      </p:sp>
    </p:spTree>
    <p:extLst>
      <p:ext uri="{BB962C8B-B14F-4D97-AF65-F5344CB8AC3E}">
        <p14:creationId xmlns:p14="http://schemas.microsoft.com/office/powerpoint/2010/main" val="3442233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5338407-C38D-4933-A07F-6568BF04E89C}" type="datetimeFigureOut">
              <a:rPr lang="ru-RU" smtClean="0"/>
              <a:pPr/>
              <a:t>16.03.2021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24A3B9-1CE3-49BA-A121-E2D4E63AD7E4}" type="slidenum">
              <a:rPr lang="ru-RU" smtClean="0"/>
              <a:pPr/>
              <a:t>‹#›</a:t>
            </a:fld>
            <a:endParaRPr lang="ru-RU"/>
          </a:p>
        </p:txBody>
      </p:sp>
    </p:spTree>
    <p:extLst>
      <p:ext uri="{BB962C8B-B14F-4D97-AF65-F5344CB8AC3E}">
        <p14:creationId xmlns:p14="http://schemas.microsoft.com/office/powerpoint/2010/main" val="111895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5338407-C38D-4933-A07F-6568BF04E89C}" type="datetimeFigureOut">
              <a:rPr lang="ru-RU" smtClean="0"/>
              <a:pPr/>
              <a:t>16.03.2021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24A3B9-1CE3-49BA-A121-E2D4E63AD7E4}" type="slidenum">
              <a:rPr lang="ru-RU" smtClean="0"/>
              <a:pPr/>
              <a:t>‹#›</a:t>
            </a:fld>
            <a:endParaRPr lang="ru-RU"/>
          </a:p>
        </p:txBody>
      </p:sp>
    </p:spTree>
    <p:extLst>
      <p:ext uri="{BB962C8B-B14F-4D97-AF65-F5344CB8AC3E}">
        <p14:creationId xmlns:p14="http://schemas.microsoft.com/office/powerpoint/2010/main" val="392514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5338407-C38D-4933-A07F-6568BF04E89C}" type="datetimeFigureOut">
              <a:rPr lang="ru-RU" smtClean="0"/>
              <a:pPr/>
              <a:t>16.03.2021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24A3B9-1CE3-49BA-A121-E2D4E63AD7E4}" type="slidenum">
              <a:rPr lang="ru-RU" smtClean="0"/>
              <a:pPr/>
              <a:t>‹#›</a:t>
            </a:fld>
            <a:endParaRPr lang="ru-RU"/>
          </a:p>
        </p:txBody>
      </p:sp>
    </p:spTree>
    <p:extLst>
      <p:ext uri="{BB962C8B-B14F-4D97-AF65-F5344CB8AC3E}">
        <p14:creationId xmlns:p14="http://schemas.microsoft.com/office/powerpoint/2010/main" val="3835099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5338407-C38D-4933-A07F-6568BF04E89C}" type="datetimeFigureOut">
              <a:rPr lang="ru-RU" smtClean="0"/>
              <a:pPr/>
              <a:t>16.03.2021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D24A3B9-1CE3-49BA-A121-E2D4E63AD7E4}" type="slidenum">
              <a:rPr lang="ru-RU" smtClean="0"/>
              <a:pPr/>
              <a:t>‹#›</a:t>
            </a:fld>
            <a:endParaRPr lang="ru-RU"/>
          </a:p>
        </p:txBody>
      </p:sp>
    </p:spTree>
    <p:extLst>
      <p:ext uri="{BB962C8B-B14F-4D97-AF65-F5344CB8AC3E}">
        <p14:creationId xmlns:p14="http://schemas.microsoft.com/office/powerpoint/2010/main" val="666888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5338407-C38D-4933-A07F-6568BF04E89C}" type="datetimeFigureOut">
              <a:rPr lang="ru-RU" smtClean="0"/>
              <a:pPr/>
              <a:t>16.03.2021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D24A3B9-1CE3-49BA-A121-E2D4E63AD7E4}" type="slidenum">
              <a:rPr lang="ru-RU" smtClean="0"/>
              <a:pPr/>
              <a:t>‹#›</a:t>
            </a:fld>
            <a:endParaRPr lang="ru-RU"/>
          </a:p>
        </p:txBody>
      </p:sp>
    </p:spTree>
    <p:extLst>
      <p:ext uri="{BB962C8B-B14F-4D97-AF65-F5344CB8AC3E}">
        <p14:creationId xmlns:p14="http://schemas.microsoft.com/office/powerpoint/2010/main" val="3632645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5338407-C38D-4933-A07F-6568BF04E89C}" type="datetimeFigureOut">
              <a:rPr lang="ru-RU" smtClean="0"/>
              <a:pPr/>
              <a:t>16.03.2021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D24A3B9-1CE3-49BA-A121-E2D4E63AD7E4}" type="slidenum">
              <a:rPr lang="ru-RU" smtClean="0"/>
              <a:pPr/>
              <a:t>‹#›</a:t>
            </a:fld>
            <a:endParaRPr lang="ru-RU"/>
          </a:p>
        </p:txBody>
      </p:sp>
    </p:spTree>
    <p:extLst>
      <p:ext uri="{BB962C8B-B14F-4D97-AF65-F5344CB8AC3E}">
        <p14:creationId xmlns:p14="http://schemas.microsoft.com/office/powerpoint/2010/main" val="333231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5338407-C38D-4933-A07F-6568BF04E89C}" type="datetimeFigureOut">
              <a:rPr lang="ru-RU" smtClean="0"/>
              <a:pPr/>
              <a:t>16.03.2021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24A3B9-1CE3-49BA-A121-E2D4E63AD7E4}" type="slidenum">
              <a:rPr lang="ru-RU" smtClean="0"/>
              <a:pPr/>
              <a:t>‹#›</a:t>
            </a:fld>
            <a:endParaRPr lang="ru-RU"/>
          </a:p>
        </p:txBody>
      </p:sp>
    </p:spTree>
    <p:extLst>
      <p:ext uri="{BB962C8B-B14F-4D97-AF65-F5344CB8AC3E}">
        <p14:creationId xmlns:p14="http://schemas.microsoft.com/office/powerpoint/2010/main" val="326541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5338407-C38D-4933-A07F-6568BF04E89C}" type="datetimeFigureOut">
              <a:rPr lang="ru-RU" smtClean="0"/>
              <a:pPr/>
              <a:t>16.03.2021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24A3B9-1CE3-49BA-A121-E2D4E63AD7E4}" type="slidenum">
              <a:rPr lang="ru-RU" smtClean="0"/>
              <a:pPr/>
              <a:t>‹#›</a:t>
            </a:fld>
            <a:endParaRPr lang="ru-RU"/>
          </a:p>
        </p:txBody>
      </p:sp>
    </p:spTree>
    <p:extLst>
      <p:ext uri="{BB962C8B-B14F-4D97-AF65-F5344CB8AC3E}">
        <p14:creationId xmlns:p14="http://schemas.microsoft.com/office/powerpoint/2010/main" val="1428506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38407-C38D-4933-A07F-6568BF04E89C}" type="datetimeFigureOut">
              <a:rPr lang="ru-RU" smtClean="0"/>
              <a:pPr/>
              <a:t>16.03.2021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A3B9-1CE3-49BA-A121-E2D4E63AD7E4}" type="slidenum">
              <a:rPr lang="ru-RU" smtClean="0"/>
              <a:pPr/>
              <a:t>‹#›</a:t>
            </a:fld>
            <a:endParaRPr lang="ru-RU"/>
          </a:p>
        </p:txBody>
      </p:sp>
    </p:spTree>
    <p:extLst>
      <p:ext uri="{BB962C8B-B14F-4D97-AF65-F5344CB8AC3E}">
        <p14:creationId xmlns:p14="http://schemas.microsoft.com/office/powerpoint/2010/main" val="3126787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2708920"/>
            <a:ext cx="7272808" cy="1470025"/>
          </a:xfrm>
        </p:spPr>
        <p:txBody>
          <a:bodyPr>
            <a:normAutofit fontScale="90000"/>
          </a:bodyPr>
          <a:lstStyle/>
          <a:p>
            <a:r>
              <a:rPr lang="uk-UA" sz="4000" b="1" i="1" dirty="0"/>
              <a:t>Сучасні підходи та роль  вихователя гуртожитку щодо роботи в умовах карантину</a:t>
            </a:r>
            <a:br>
              <a:rPr lang="ru-RU" dirty="0"/>
            </a:br>
            <a:endParaRPr lang="ru-RU" dirty="0"/>
          </a:p>
        </p:txBody>
      </p:sp>
      <p:pic>
        <p:nvPicPr>
          <p:cNvPr id="1026" name="Picture 2"/>
          <p:cNvPicPr>
            <a:picLocks noChangeAspect="1" noChangeArrowheads="1"/>
          </p:cNvPicPr>
          <p:nvPr/>
        </p:nvPicPr>
        <p:blipFill>
          <a:blip r:embed="rId2" cstate="print"/>
          <a:srcRect l="42059" t="81235" r="33930" b="16704"/>
          <a:stretch>
            <a:fillRect/>
          </a:stretch>
        </p:blipFill>
        <p:spPr bwMode="auto">
          <a:xfrm>
            <a:off x="6012160" y="6525344"/>
            <a:ext cx="3131840" cy="332656"/>
          </a:xfrm>
          <a:prstGeom prst="rect">
            <a:avLst/>
          </a:prstGeom>
          <a:noFill/>
          <a:ln w="9525">
            <a:noFill/>
            <a:miter lim="800000"/>
            <a:headEnd/>
            <a:tailEnd/>
          </a:ln>
        </p:spPr>
      </p:pic>
      <p:pic>
        <p:nvPicPr>
          <p:cNvPr id="1028" name="Picture 4" descr="синий текстуры рамка | Рамки, Текстуры, Синий"/>
          <p:cNvPicPr>
            <a:picLocks noChangeAspect="1" noChangeArrowheads="1"/>
          </p:cNvPicPr>
          <p:nvPr/>
        </p:nvPicPr>
        <p:blipFill>
          <a:blip r:embed="rId3" cstate="print"/>
          <a:srcRect/>
          <a:stretch>
            <a:fillRect/>
          </a:stretch>
        </p:blipFill>
        <p:spPr bwMode="auto">
          <a:xfrm>
            <a:off x="4499992" y="4509120"/>
            <a:ext cx="4176464" cy="2135203"/>
          </a:xfrm>
          <a:prstGeom prst="rect">
            <a:avLst/>
          </a:prstGeom>
          <a:noFill/>
        </p:spPr>
      </p:pic>
      <p:sp>
        <p:nvSpPr>
          <p:cNvPr id="6" name="Заголовок 1"/>
          <p:cNvSpPr txBox="1">
            <a:spLocks/>
          </p:cNvSpPr>
          <p:nvPr/>
        </p:nvSpPr>
        <p:spPr>
          <a:xfrm>
            <a:off x="4716016" y="4869160"/>
            <a:ext cx="3744416" cy="1296144"/>
          </a:xfrm>
          <a:prstGeom prst="rect">
            <a:avLst/>
          </a:prstGeom>
        </p:spPr>
        <p:txBody>
          <a:bodyPr vert="horz" lIns="91440" tIns="45720" rIns="91440" bIns="45720" rtlCol="0" anchor="ctr">
            <a:noAutofit/>
          </a:bodyPr>
          <a:lstStyle/>
          <a:p>
            <a:r>
              <a:rPr lang="ru-RU" sz="2000" dirty="0"/>
              <a:t>                  </a:t>
            </a:r>
            <a:r>
              <a:rPr lang="ru-RU" sz="2000" dirty="0" err="1"/>
              <a:t>Надія</a:t>
            </a:r>
            <a:r>
              <a:rPr lang="ru-RU" sz="2000" dirty="0"/>
              <a:t> ЯЩЕНКО,</a:t>
            </a:r>
          </a:p>
          <a:p>
            <a:r>
              <a:rPr lang="ru-RU" sz="2000" dirty="0"/>
              <a:t>          </a:t>
            </a:r>
            <a:r>
              <a:rPr lang="ru-RU" sz="2000" dirty="0" err="1"/>
              <a:t>вихователь</a:t>
            </a:r>
            <a:r>
              <a:rPr lang="ru-RU" sz="2000" dirty="0"/>
              <a:t> </a:t>
            </a:r>
            <a:r>
              <a:rPr lang="ru-RU" sz="2000" dirty="0" err="1"/>
              <a:t>гуртожитку</a:t>
            </a:r>
            <a:r>
              <a:rPr lang="uk-UA" sz="2000" dirty="0"/>
              <a:t> </a:t>
            </a:r>
          </a:p>
          <a:p>
            <a:r>
              <a:rPr lang="uk-UA" sz="2000" dirty="0"/>
              <a:t>         ЗП(</a:t>
            </a:r>
            <a:r>
              <a:rPr lang="uk-UA" sz="2000" dirty="0" err="1"/>
              <a:t>ПТ</a:t>
            </a:r>
            <a:r>
              <a:rPr lang="uk-UA" sz="2000" dirty="0"/>
              <a:t>)О Богодухівський </a:t>
            </a:r>
          </a:p>
          <a:p>
            <a:r>
              <a:rPr lang="uk-UA" sz="2000" dirty="0"/>
              <a:t>регіональний центр професійної </a:t>
            </a:r>
          </a:p>
          <a:p>
            <a:r>
              <a:rPr lang="uk-UA" sz="2000" dirty="0"/>
              <a:t>       освіти Харківської області </a:t>
            </a:r>
            <a:endParaRPr lang="ru-RU" sz="2000" dirty="0"/>
          </a:p>
        </p:txBody>
      </p:sp>
      <p:pic>
        <p:nvPicPr>
          <p:cNvPr id="1029" name="Picture 5" descr="D:\фото для резюме.jpg"/>
          <p:cNvPicPr>
            <a:picLocks noChangeAspect="1" noChangeArrowheads="1"/>
          </p:cNvPicPr>
          <p:nvPr/>
        </p:nvPicPr>
        <p:blipFill>
          <a:blip r:embed="rId4" cstate="print">
            <a:clrChange>
              <a:clrFrom>
                <a:srgbClr val="F6F5F5"/>
              </a:clrFrom>
              <a:clrTo>
                <a:srgbClr val="F6F5F5">
                  <a:alpha val="0"/>
                </a:srgbClr>
              </a:clrTo>
            </a:clrChange>
          </a:blip>
          <a:srcRect/>
          <a:stretch>
            <a:fillRect/>
          </a:stretch>
        </p:blipFill>
        <p:spPr bwMode="auto">
          <a:xfrm flipH="1">
            <a:off x="0" y="2924943"/>
            <a:ext cx="2259151" cy="3933057"/>
          </a:xfrm>
          <a:prstGeom prst="rect">
            <a:avLst/>
          </a:prstGeom>
          <a:noFill/>
        </p:spPr>
      </p:pic>
    </p:spTree>
    <p:extLst>
      <p:ext uri="{BB962C8B-B14F-4D97-AF65-F5344CB8AC3E}">
        <p14:creationId xmlns:p14="http://schemas.microsoft.com/office/powerpoint/2010/main" val="1100371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Фон вроеуво - AVATAN PLUS"/>
          <p:cNvPicPr>
            <a:picLocks noChangeAspect="1" noChangeArrowheads="1"/>
          </p:cNvPicPr>
          <p:nvPr/>
        </p:nvPicPr>
        <p:blipFill>
          <a:blip r:embed="rId2" cstate="print"/>
          <a:srcRect/>
          <a:stretch>
            <a:fillRect/>
          </a:stretch>
        </p:blipFill>
        <p:spPr bwMode="auto">
          <a:xfrm>
            <a:off x="-44549" y="0"/>
            <a:ext cx="9188549" cy="6858000"/>
          </a:xfrm>
          <a:prstGeom prst="rect">
            <a:avLst/>
          </a:prstGeom>
          <a:noFill/>
        </p:spPr>
      </p:pic>
      <p:sp>
        <p:nvSpPr>
          <p:cNvPr id="2" name="Заголовок 1"/>
          <p:cNvSpPr>
            <a:spLocks noGrp="1"/>
          </p:cNvSpPr>
          <p:nvPr>
            <p:ph type="title"/>
          </p:nvPr>
        </p:nvSpPr>
        <p:spPr>
          <a:xfrm>
            <a:off x="899592" y="1484784"/>
            <a:ext cx="7653536" cy="1143000"/>
          </a:xfrm>
        </p:spPr>
        <p:txBody>
          <a:bodyPr>
            <a:noAutofit/>
          </a:bodyPr>
          <a:lstStyle/>
          <a:p>
            <a:r>
              <a:rPr lang="uk-UA" sz="2600" dirty="0">
                <a:latin typeface="Times New Roman" pitchFamily="18" charset="0"/>
                <a:cs typeface="Times New Roman" pitchFamily="18" charset="0"/>
              </a:rPr>
              <a:t> </a:t>
            </a:r>
            <a:r>
              <a:rPr lang="uk-UA" sz="2800" dirty="0">
                <a:latin typeface="Times New Roman"/>
                <a:ea typeface="Times New Roman"/>
              </a:rPr>
              <a:t>Також здійснили заочну екскурсію до духовної святині селища </a:t>
            </a:r>
            <a:r>
              <a:rPr lang="uk-UA" sz="2800" dirty="0" err="1">
                <a:latin typeface="Times New Roman"/>
                <a:ea typeface="Times New Roman"/>
              </a:rPr>
              <a:t>Краснокутська</a:t>
            </a:r>
            <a:r>
              <a:rPr lang="uk-UA" sz="2800" dirty="0">
                <a:latin typeface="Times New Roman"/>
                <a:ea typeface="Times New Roman"/>
              </a:rPr>
              <a:t> - </a:t>
            </a:r>
            <a:r>
              <a:rPr lang="uk-UA" sz="2800" dirty="0" err="1">
                <a:latin typeface="Times New Roman"/>
                <a:ea typeface="Times New Roman"/>
              </a:rPr>
              <a:t>Свято-</a:t>
            </a:r>
            <a:r>
              <a:rPr lang="uk-UA" sz="2800" dirty="0">
                <a:latin typeface="Times New Roman"/>
                <a:ea typeface="Times New Roman"/>
              </a:rPr>
              <a:t> </a:t>
            </a:r>
            <a:r>
              <a:rPr lang="uk-UA" sz="2800" dirty="0" err="1">
                <a:latin typeface="Times New Roman"/>
                <a:ea typeface="Times New Roman"/>
              </a:rPr>
              <a:t>Архангело-</a:t>
            </a:r>
            <a:r>
              <a:rPr lang="uk-UA" sz="2800" dirty="0">
                <a:latin typeface="Times New Roman"/>
                <a:ea typeface="Times New Roman"/>
              </a:rPr>
              <a:t> Михайлівського храму. Так, настоятель храму провів цікаву екскурсію в сучасному форматі, який був досить доступним і зручним для всіх учасників заочного заходу. </a:t>
            </a:r>
            <a:br>
              <a:rPr lang="ru-RU" sz="2400" dirty="0">
                <a:latin typeface="Times New Roman"/>
                <a:ea typeface="Times New Roman"/>
              </a:rPr>
            </a:br>
            <a:br>
              <a:rPr lang="ru-RU" sz="2400" dirty="0">
                <a:latin typeface="Times New Roman"/>
                <a:ea typeface="Times New Roman"/>
              </a:rPr>
            </a:br>
            <a:br>
              <a:rPr lang="ru-RU" sz="2400" dirty="0">
                <a:latin typeface="Times New Roman"/>
                <a:ea typeface="Times New Roman"/>
              </a:rPr>
            </a:br>
            <a:endParaRPr lang="ru-RU"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l="59062" t="76780" r="12884" b="19282"/>
          <a:stretch>
            <a:fillRect/>
          </a:stretch>
        </p:blipFill>
        <p:spPr bwMode="auto">
          <a:xfrm>
            <a:off x="8460432" y="6597352"/>
            <a:ext cx="683568" cy="260648"/>
          </a:xfrm>
          <a:prstGeom prst="rect">
            <a:avLst/>
          </a:prstGeom>
          <a:noFill/>
          <a:ln w="9525">
            <a:noFill/>
            <a:miter lim="800000"/>
            <a:headEnd/>
            <a:tailEnd/>
          </a:ln>
        </p:spPr>
      </p:pic>
      <p:pic>
        <p:nvPicPr>
          <p:cNvPr id="18434" name="Picture 2" descr="Михайлівська церква в Краснокутську"/>
          <p:cNvPicPr>
            <a:picLocks noChangeAspect="1" noChangeArrowheads="1"/>
          </p:cNvPicPr>
          <p:nvPr/>
        </p:nvPicPr>
        <p:blipFill>
          <a:blip r:embed="rId4" cstate="print"/>
          <a:srcRect/>
          <a:stretch>
            <a:fillRect/>
          </a:stretch>
        </p:blipFill>
        <p:spPr bwMode="auto">
          <a:xfrm>
            <a:off x="1835696" y="2780627"/>
            <a:ext cx="5777880" cy="3843896"/>
          </a:xfrm>
          <a:prstGeom prst="rect">
            <a:avLst/>
          </a:prstGeom>
          <a:noFill/>
        </p:spPr>
      </p:pic>
    </p:spTree>
    <p:extLst>
      <p:ext uri="{BB962C8B-B14F-4D97-AF65-F5344CB8AC3E}">
        <p14:creationId xmlns:p14="http://schemas.microsoft.com/office/powerpoint/2010/main" val="795616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Фон вроеуво - AVATAN PLUS"/>
          <p:cNvPicPr>
            <a:picLocks noChangeAspect="1" noChangeArrowheads="1"/>
          </p:cNvPicPr>
          <p:nvPr/>
        </p:nvPicPr>
        <p:blipFill>
          <a:blip r:embed="rId2" cstate="print"/>
          <a:srcRect/>
          <a:stretch>
            <a:fillRect/>
          </a:stretch>
        </p:blipFill>
        <p:spPr bwMode="auto">
          <a:xfrm>
            <a:off x="-44549" y="0"/>
            <a:ext cx="9188549" cy="6858000"/>
          </a:xfrm>
          <a:prstGeom prst="rect">
            <a:avLst/>
          </a:prstGeom>
          <a:noFill/>
        </p:spPr>
      </p:pic>
      <p:sp>
        <p:nvSpPr>
          <p:cNvPr id="2" name="Заголовок 1"/>
          <p:cNvSpPr>
            <a:spLocks noGrp="1"/>
          </p:cNvSpPr>
          <p:nvPr>
            <p:ph type="title"/>
          </p:nvPr>
        </p:nvSpPr>
        <p:spPr>
          <a:xfrm>
            <a:off x="899592" y="3429000"/>
            <a:ext cx="7653536" cy="1143000"/>
          </a:xfrm>
        </p:spPr>
        <p:txBody>
          <a:bodyPr>
            <a:noAutofit/>
          </a:bodyPr>
          <a:lstStyle/>
          <a:p>
            <a:r>
              <a:rPr lang="uk-UA" sz="3600" dirty="0">
                <a:latin typeface="Times New Roman" pitchFamily="18" charset="0"/>
                <a:ea typeface="Calibri"/>
                <a:cs typeface="Times New Roman" pitchFamily="18" charset="0"/>
              </a:rPr>
              <a:t>Ураховуючи ще один пріоритетний напрям виховної роботи в гуртожитку </a:t>
            </a:r>
            <a:r>
              <a:rPr lang="uk-UA" sz="3600" dirty="0" err="1">
                <a:latin typeface="Times New Roman" pitchFamily="18" charset="0"/>
                <a:ea typeface="Calibri"/>
                <a:cs typeface="Times New Roman" pitchFamily="18" charset="0"/>
              </a:rPr>
              <a:t>–превентивний</a:t>
            </a:r>
            <a:r>
              <a:rPr lang="uk-UA" sz="3600" dirty="0">
                <a:latin typeface="Times New Roman" pitchFamily="18" charset="0"/>
                <a:ea typeface="Calibri"/>
                <a:cs typeface="Times New Roman" pitchFamily="18" charset="0"/>
              </a:rPr>
              <a:t>, ми дистанційно налагодили роботу Правового консультативного пункту «Правовий вектор», функціонування якого дало можливість, за потреби,  спеціалістам консультувати мешканців гуртожитку з тих чи інших правових проблем, що виникали в них під час карантину. </a:t>
            </a:r>
            <a:br>
              <a:rPr lang="ru-RU" sz="3200" dirty="0">
                <a:latin typeface="Times New Roman"/>
                <a:ea typeface="Times New Roman"/>
              </a:rPr>
            </a:br>
            <a:br>
              <a:rPr lang="ru-RU" sz="3200" dirty="0">
                <a:latin typeface="Times New Roman"/>
                <a:ea typeface="Times New Roman"/>
              </a:rPr>
            </a:br>
            <a:br>
              <a:rPr lang="ru-RU" sz="2400" dirty="0">
                <a:latin typeface="Times New Roman"/>
                <a:ea typeface="Times New Roman"/>
              </a:rPr>
            </a:br>
            <a:endParaRPr lang="ru-RU"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l="59062" t="76780" r="12884" b="19282"/>
          <a:stretch>
            <a:fillRect/>
          </a:stretch>
        </p:blipFill>
        <p:spPr bwMode="auto">
          <a:xfrm>
            <a:off x="8460432" y="6597352"/>
            <a:ext cx="683568" cy="260648"/>
          </a:xfrm>
          <a:prstGeom prst="rect">
            <a:avLst/>
          </a:prstGeom>
          <a:noFill/>
          <a:ln w="9525">
            <a:noFill/>
            <a:miter lim="800000"/>
            <a:headEnd/>
            <a:tailEnd/>
          </a:ln>
        </p:spPr>
      </p:pic>
    </p:spTree>
    <p:extLst>
      <p:ext uri="{BB962C8B-B14F-4D97-AF65-F5344CB8AC3E}">
        <p14:creationId xmlns:p14="http://schemas.microsoft.com/office/powerpoint/2010/main" val="795616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Фон вроеуво - AVATAN PLUS"/>
          <p:cNvPicPr>
            <a:picLocks noChangeAspect="1" noChangeArrowheads="1"/>
          </p:cNvPicPr>
          <p:nvPr/>
        </p:nvPicPr>
        <p:blipFill>
          <a:blip r:embed="rId2" cstate="print"/>
          <a:srcRect/>
          <a:stretch>
            <a:fillRect/>
          </a:stretch>
        </p:blipFill>
        <p:spPr bwMode="auto">
          <a:xfrm>
            <a:off x="-44549" y="0"/>
            <a:ext cx="9188549" cy="6858000"/>
          </a:xfrm>
          <a:prstGeom prst="rect">
            <a:avLst/>
          </a:prstGeom>
          <a:noFill/>
        </p:spPr>
      </p:pic>
      <p:sp>
        <p:nvSpPr>
          <p:cNvPr id="2" name="Заголовок 1"/>
          <p:cNvSpPr>
            <a:spLocks noGrp="1"/>
          </p:cNvSpPr>
          <p:nvPr>
            <p:ph type="title"/>
          </p:nvPr>
        </p:nvSpPr>
        <p:spPr>
          <a:xfrm>
            <a:off x="899592" y="1916832"/>
            <a:ext cx="7653536" cy="1143000"/>
          </a:xfrm>
        </p:spPr>
        <p:txBody>
          <a:bodyPr>
            <a:noAutofit/>
          </a:bodyPr>
          <a:lstStyle/>
          <a:p>
            <a:r>
              <a:rPr lang="uk-UA" sz="2800" dirty="0">
                <a:latin typeface="Times New Roman"/>
                <a:ea typeface="Times New Roman"/>
              </a:rPr>
              <a:t>Таким чином,  співпрацювали з Бюро безоплатної правової допомоги та </a:t>
            </a:r>
            <a:r>
              <a:rPr lang="uk-UA" sz="2800" dirty="0" err="1">
                <a:latin typeface="Times New Roman"/>
                <a:ea typeface="Times New Roman"/>
              </a:rPr>
              <a:t>Краснокутським</a:t>
            </a:r>
            <a:r>
              <a:rPr lang="uk-UA" sz="2800" dirty="0">
                <a:latin typeface="Times New Roman"/>
                <a:ea typeface="Times New Roman"/>
              </a:rPr>
              <a:t>  РЦСССДМ.  До того ж, якраз у той же період проходив цикл правових і профілактичних заходів «Розірви коло!», у рамках 16 – ти днів без насилля, за участі працівників національної поліції</a:t>
            </a:r>
            <a:r>
              <a:rPr lang="uk-UA" sz="3600" dirty="0">
                <a:latin typeface="Times New Roman"/>
                <a:ea typeface="Times New Roman"/>
              </a:rPr>
              <a:t>.</a:t>
            </a:r>
            <a:br>
              <a:rPr lang="ru-RU" sz="3200" dirty="0">
                <a:latin typeface="Times New Roman"/>
                <a:ea typeface="Times New Roman"/>
              </a:rPr>
            </a:br>
            <a:br>
              <a:rPr lang="ru-RU" sz="3200" dirty="0">
                <a:latin typeface="Times New Roman"/>
                <a:ea typeface="Times New Roman"/>
              </a:rPr>
            </a:br>
            <a:br>
              <a:rPr lang="ru-RU" sz="2400" dirty="0">
                <a:latin typeface="Times New Roman"/>
                <a:ea typeface="Times New Roman"/>
              </a:rPr>
            </a:br>
            <a:endParaRPr lang="ru-RU"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l="59062" t="76780" r="12884" b="19282"/>
          <a:stretch>
            <a:fillRect/>
          </a:stretch>
        </p:blipFill>
        <p:spPr bwMode="auto">
          <a:xfrm>
            <a:off x="8460432" y="6597352"/>
            <a:ext cx="683568" cy="260648"/>
          </a:xfrm>
          <a:prstGeom prst="rect">
            <a:avLst/>
          </a:prstGeom>
          <a:noFill/>
          <a:ln w="9525">
            <a:noFill/>
            <a:miter lim="800000"/>
            <a:headEnd/>
            <a:tailEnd/>
          </a:ln>
        </p:spPr>
      </p:pic>
      <p:pic>
        <p:nvPicPr>
          <p:cNvPr id="25602" name="Picture 2" descr="C:\Users\ADMIN\Desktop\IMG_20210315_134442.jpg"/>
          <p:cNvPicPr>
            <a:picLocks noChangeAspect="1" noChangeArrowheads="1"/>
          </p:cNvPicPr>
          <p:nvPr/>
        </p:nvPicPr>
        <p:blipFill>
          <a:blip r:embed="rId4" cstate="print"/>
          <a:srcRect l="20107" t="31100" r="12634" b="35300"/>
          <a:stretch>
            <a:fillRect/>
          </a:stretch>
        </p:blipFill>
        <p:spPr bwMode="auto">
          <a:xfrm>
            <a:off x="3131840" y="3573016"/>
            <a:ext cx="3384376" cy="30083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95616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Фон вроеуво - AVATAN PLUS"/>
          <p:cNvPicPr>
            <a:picLocks noChangeAspect="1" noChangeArrowheads="1"/>
          </p:cNvPicPr>
          <p:nvPr/>
        </p:nvPicPr>
        <p:blipFill>
          <a:blip r:embed="rId2" cstate="print"/>
          <a:srcRect/>
          <a:stretch>
            <a:fillRect/>
          </a:stretch>
        </p:blipFill>
        <p:spPr bwMode="auto">
          <a:xfrm>
            <a:off x="-44549" y="0"/>
            <a:ext cx="9188549" cy="6858000"/>
          </a:xfrm>
          <a:prstGeom prst="rect">
            <a:avLst/>
          </a:prstGeom>
          <a:noFill/>
        </p:spPr>
      </p:pic>
      <p:sp>
        <p:nvSpPr>
          <p:cNvPr id="2" name="Заголовок 1"/>
          <p:cNvSpPr>
            <a:spLocks noGrp="1"/>
          </p:cNvSpPr>
          <p:nvPr>
            <p:ph type="title"/>
          </p:nvPr>
        </p:nvSpPr>
        <p:spPr>
          <a:xfrm>
            <a:off x="827584" y="3501008"/>
            <a:ext cx="7653536" cy="1143000"/>
          </a:xfrm>
        </p:spPr>
        <p:txBody>
          <a:bodyPr>
            <a:noAutofit/>
          </a:bodyPr>
          <a:lstStyle/>
          <a:p>
            <a:r>
              <a:rPr lang="uk-UA" sz="3600" dirty="0">
                <a:latin typeface="Times New Roman"/>
                <a:ea typeface="Times New Roman"/>
              </a:rPr>
              <a:t>Згодом, коли </a:t>
            </a:r>
            <a:r>
              <a:rPr lang="uk-UA" sz="3600" dirty="0" err="1">
                <a:latin typeface="Times New Roman"/>
                <a:ea typeface="Times New Roman"/>
              </a:rPr>
              <a:t>поновилося</a:t>
            </a:r>
            <a:r>
              <a:rPr lang="uk-UA" sz="3600" dirty="0">
                <a:latin typeface="Times New Roman"/>
                <a:ea typeface="Times New Roman"/>
              </a:rPr>
              <a:t> навчання за змішаною формою та мешканці поступово поверталися до гуртожитку, актуальними стали групові форми роботи. Так, відразу розпочали свою повноцінну роботу Школа краси для дівчат та Клуб </a:t>
            </a:r>
            <a:r>
              <a:rPr lang="uk-UA" sz="3600" dirty="0" err="1">
                <a:latin typeface="Times New Roman"/>
                <a:ea typeface="Times New Roman"/>
              </a:rPr>
              <a:t>джентельменів</a:t>
            </a:r>
            <a:r>
              <a:rPr lang="uk-UA" sz="3600" dirty="0">
                <a:latin typeface="Times New Roman"/>
                <a:ea typeface="Times New Roman"/>
              </a:rPr>
              <a:t> гуртожитку, які проводилися в  міні-групах.</a:t>
            </a:r>
            <a:br>
              <a:rPr lang="ru-RU" sz="2400" dirty="0">
                <a:latin typeface="Times New Roman"/>
                <a:ea typeface="Times New Roman"/>
              </a:rPr>
            </a:br>
            <a:br>
              <a:rPr lang="ru-RU" sz="3200" dirty="0">
                <a:latin typeface="Times New Roman"/>
                <a:ea typeface="Times New Roman"/>
              </a:rPr>
            </a:br>
            <a:br>
              <a:rPr lang="ru-RU" sz="3200" dirty="0">
                <a:latin typeface="Times New Roman"/>
                <a:ea typeface="Times New Roman"/>
              </a:rPr>
            </a:br>
            <a:br>
              <a:rPr lang="ru-RU" sz="2400" dirty="0">
                <a:latin typeface="Times New Roman"/>
                <a:ea typeface="Times New Roman"/>
              </a:rPr>
            </a:br>
            <a:endParaRPr lang="ru-RU"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l="59062" t="76780" r="12884" b="19282"/>
          <a:stretch>
            <a:fillRect/>
          </a:stretch>
        </p:blipFill>
        <p:spPr bwMode="auto">
          <a:xfrm>
            <a:off x="8460432" y="6597352"/>
            <a:ext cx="683568" cy="260648"/>
          </a:xfrm>
          <a:prstGeom prst="rect">
            <a:avLst/>
          </a:prstGeom>
          <a:noFill/>
          <a:ln w="9525">
            <a:noFill/>
            <a:miter lim="800000"/>
            <a:headEnd/>
            <a:tailEnd/>
          </a:ln>
        </p:spPr>
      </p:pic>
    </p:spTree>
    <p:extLst>
      <p:ext uri="{BB962C8B-B14F-4D97-AF65-F5344CB8AC3E}">
        <p14:creationId xmlns:p14="http://schemas.microsoft.com/office/powerpoint/2010/main" val="795616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Фон вроеуво - AVATAN PLUS"/>
          <p:cNvPicPr>
            <a:picLocks noChangeAspect="1" noChangeArrowheads="1"/>
          </p:cNvPicPr>
          <p:nvPr/>
        </p:nvPicPr>
        <p:blipFill>
          <a:blip r:embed="rId2" cstate="print"/>
          <a:srcRect/>
          <a:stretch>
            <a:fillRect/>
          </a:stretch>
        </p:blipFill>
        <p:spPr bwMode="auto">
          <a:xfrm>
            <a:off x="0" y="0"/>
            <a:ext cx="9188549" cy="6858000"/>
          </a:xfrm>
          <a:prstGeom prst="rect">
            <a:avLst/>
          </a:prstGeom>
          <a:noFill/>
        </p:spPr>
      </p:pic>
      <p:sp>
        <p:nvSpPr>
          <p:cNvPr id="2" name="Заголовок 1"/>
          <p:cNvSpPr>
            <a:spLocks noGrp="1"/>
          </p:cNvSpPr>
          <p:nvPr>
            <p:ph type="title"/>
          </p:nvPr>
        </p:nvSpPr>
        <p:spPr>
          <a:xfrm>
            <a:off x="827584" y="3501008"/>
            <a:ext cx="7653536" cy="1143000"/>
          </a:xfrm>
        </p:spPr>
        <p:txBody>
          <a:bodyPr>
            <a:noAutofit/>
          </a:bodyPr>
          <a:lstStyle/>
          <a:p>
            <a:r>
              <a:rPr lang="uk-UA" sz="3200" dirty="0">
                <a:latin typeface="Times New Roman"/>
                <a:ea typeface="Times New Roman"/>
              </a:rPr>
              <a:t>Тож,  у період карантину виховання можливе! Воно лише знаходить нові альтернативні форми роботи, сучасні методи виховного впливу, зокрема завдяки дистанційному спілкуванню. Найбільше мешканцям гуртожитку сподобалися  музичні та відео вітання з Днем народження в форматі </a:t>
            </a:r>
            <a:r>
              <a:rPr lang="uk-UA" sz="3200" dirty="0" err="1">
                <a:latin typeface="Times New Roman"/>
                <a:ea typeface="Times New Roman"/>
              </a:rPr>
              <a:t>онлайн</a:t>
            </a:r>
            <a:r>
              <a:rPr lang="uk-UA" sz="3200" dirty="0">
                <a:latin typeface="Times New Roman"/>
                <a:ea typeface="Times New Roman"/>
              </a:rPr>
              <a:t>. Та  попри певні незручності й карантинні обмеження. вдавалося перебувати  на позитивній хвилі всім учасникам виховного простору гуртожитку. </a:t>
            </a:r>
            <a:br>
              <a:rPr lang="ru-RU" sz="3200" dirty="0">
                <a:latin typeface="Times New Roman"/>
                <a:ea typeface="Times New Roman"/>
              </a:rPr>
            </a:br>
            <a:br>
              <a:rPr lang="ru-RU" sz="3200" dirty="0">
                <a:latin typeface="Times New Roman"/>
                <a:ea typeface="Times New Roman"/>
              </a:rPr>
            </a:br>
            <a:br>
              <a:rPr lang="ru-RU" sz="3200" dirty="0">
                <a:latin typeface="Times New Roman"/>
                <a:ea typeface="Times New Roman"/>
              </a:rPr>
            </a:br>
            <a:br>
              <a:rPr lang="ru-RU" sz="2400" dirty="0">
                <a:latin typeface="Times New Roman"/>
                <a:ea typeface="Times New Roman"/>
              </a:rPr>
            </a:br>
            <a:endParaRPr lang="ru-RU"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l="59062" t="76780" r="12884" b="19282"/>
          <a:stretch>
            <a:fillRect/>
          </a:stretch>
        </p:blipFill>
        <p:spPr bwMode="auto">
          <a:xfrm>
            <a:off x="8460432" y="6597352"/>
            <a:ext cx="683568" cy="260648"/>
          </a:xfrm>
          <a:prstGeom prst="rect">
            <a:avLst/>
          </a:prstGeom>
          <a:noFill/>
          <a:ln w="9525">
            <a:noFill/>
            <a:miter lim="800000"/>
            <a:headEnd/>
            <a:tailEnd/>
          </a:ln>
        </p:spPr>
      </p:pic>
    </p:spTree>
    <p:extLst>
      <p:ext uri="{BB962C8B-B14F-4D97-AF65-F5344CB8AC3E}">
        <p14:creationId xmlns:p14="http://schemas.microsoft.com/office/powerpoint/2010/main" val="795616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Фон вроеуво - AVATAN PLUS"/>
          <p:cNvPicPr>
            <a:picLocks noChangeAspect="1" noChangeArrowheads="1"/>
          </p:cNvPicPr>
          <p:nvPr/>
        </p:nvPicPr>
        <p:blipFill>
          <a:blip r:embed="rId2" cstate="print"/>
          <a:srcRect/>
          <a:stretch>
            <a:fillRect/>
          </a:stretch>
        </p:blipFill>
        <p:spPr bwMode="auto">
          <a:xfrm>
            <a:off x="-1" y="0"/>
            <a:ext cx="9188549" cy="6858000"/>
          </a:xfrm>
          <a:prstGeom prst="rect">
            <a:avLst/>
          </a:prstGeom>
          <a:noFill/>
        </p:spPr>
      </p:pic>
      <p:sp>
        <p:nvSpPr>
          <p:cNvPr id="2" name="Заголовок 1"/>
          <p:cNvSpPr>
            <a:spLocks noGrp="1"/>
          </p:cNvSpPr>
          <p:nvPr>
            <p:ph type="title"/>
          </p:nvPr>
        </p:nvSpPr>
        <p:spPr>
          <a:xfrm>
            <a:off x="899592" y="2708920"/>
            <a:ext cx="7653536" cy="1143000"/>
          </a:xfrm>
        </p:spPr>
        <p:txBody>
          <a:bodyPr>
            <a:normAutofit fontScale="90000"/>
          </a:bodyPr>
          <a:lstStyle/>
          <a:p>
            <a:r>
              <a:rPr lang="uk-UA" dirty="0"/>
              <a:t> </a:t>
            </a:r>
            <a:r>
              <a:rPr lang="uk-UA" sz="3300" dirty="0">
                <a:latin typeface="Times New Roman" pitchFamily="18" charset="0"/>
                <a:cs typeface="Times New Roman" pitchFamily="18" charset="0"/>
              </a:rPr>
              <a:t>Карантин і все, що з ним </a:t>
            </a:r>
            <a:r>
              <a:rPr lang="uk-UA" sz="3300" dirty="0" err="1">
                <a:latin typeface="Times New Roman" pitchFamily="18" charset="0"/>
                <a:cs typeface="Times New Roman" pitchFamily="18" charset="0"/>
              </a:rPr>
              <a:t>пов</a:t>
            </a:r>
            <a:r>
              <a:rPr lang="ru-RU" sz="3300" dirty="0">
                <a:latin typeface="Times New Roman" pitchFamily="18" charset="0"/>
                <a:cs typeface="Times New Roman" pitchFamily="18" charset="0"/>
              </a:rPr>
              <a:t>’</a:t>
            </a:r>
            <a:r>
              <a:rPr lang="uk-UA" sz="3300" dirty="0" err="1">
                <a:latin typeface="Times New Roman" pitchFamily="18" charset="0"/>
                <a:cs typeface="Times New Roman" pitchFamily="18" charset="0"/>
              </a:rPr>
              <a:t>язане</a:t>
            </a:r>
            <a:r>
              <a:rPr lang="uk-UA" sz="3300" dirty="0">
                <a:latin typeface="Times New Roman" pitchFamily="18" charset="0"/>
                <a:cs typeface="Times New Roman" pitchFamily="18" charset="0"/>
              </a:rPr>
              <a:t>, безумовно, внесли свої корективи в роботу вихователя гуртожитку ЗП (</a:t>
            </a:r>
            <a:r>
              <a:rPr lang="uk-UA" sz="3300" dirty="0" err="1">
                <a:latin typeface="Times New Roman" pitchFamily="18" charset="0"/>
                <a:cs typeface="Times New Roman" pitchFamily="18" charset="0"/>
              </a:rPr>
              <a:t>ПТ</a:t>
            </a:r>
            <a:r>
              <a:rPr lang="uk-UA" sz="3300">
                <a:latin typeface="Times New Roman" pitchFamily="18" charset="0"/>
                <a:cs typeface="Times New Roman" pitchFamily="18" charset="0"/>
              </a:rPr>
              <a:t>)О </a:t>
            </a:r>
            <a:r>
              <a:rPr lang="uk-UA" sz="3300" dirty="0">
                <a:latin typeface="Times New Roman" pitchFamily="18" charset="0"/>
                <a:cs typeface="Times New Roman" pitchFamily="18" charset="0"/>
              </a:rPr>
              <a:t>та, власне, й  у  самі плани роботи, перемістивши вектор виховного простору в дистанційне положення. Тож у роботі вихователя з</a:t>
            </a:r>
            <a:r>
              <a:rPr lang="ru-RU" sz="3300" dirty="0">
                <a:latin typeface="Times New Roman" pitchFamily="18" charset="0"/>
                <a:cs typeface="Times New Roman" pitchFamily="18" charset="0"/>
              </a:rPr>
              <a:t>’</a:t>
            </a:r>
            <a:r>
              <a:rPr lang="uk-UA" sz="3300" dirty="0">
                <a:latin typeface="Times New Roman" pitchFamily="18" charset="0"/>
                <a:cs typeface="Times New Roman" pitchFamily="18" charset="0"/>
              </a:rPr>
              <a:t>явилися нові форми роботи формату </a:t>
            </a:r>
            <a:r>
              <a:rPr lang="uk-UA" sz="3300" dirty="0" err="1">
                <a:latin typeface="Times New Roman" pitchFamily="18" charset="0"/>
                <a:cs typeface="Times New Roman" pitchFamily="18" charset="0"/>
              </a:rPr>
              <a:t>онлайн</a:t>
            </a:r>
            <a:r>
              <a:rPr lang="uk-UA" sz="3300" dirty="0">
                <a:latin typeface="Times New Roman" pitchFamily="18" charset="0"/>
                <a:cs typeface="Times New Roman" pitchFamily="18" charset="0"/>
              </a:rPr>
              <a:t>, що прийшли на зміну вже звичній для всіх нас  формі </a:t>
            </a:r>
            <a:r>
              <a:rPr lang="uk-UA" sz="3300" dirty="0" err="1">
                <a:latin typeface="Times New Roman" pitchFamily="18" charset="0"/>
                <a:cs typeface="Times New Roman" pitchFamily="18" charset="0"/>
              </a:rPr>
              <a:t>офлайн</a:t>
            </a:r>
            <a:r>
              <a:rPr lang="uk-UA" sz="3300" dirty="0">
                <a:latin typeface="Times New Roman" pitchFamily="18" charset="0"/>
                <a:cs typeface="Times New Roman" pitchFamily="18" charset="0"/>
              </a:rPr>
              <a:t>. Звичайно, це -  вимоги сьогодення, яких ми зобов’язані дотримуватися. Звичайно, живе спілкування важко замінити спілкуванням у </a:t>
            </a:r>
            <a:r>
              <a:rPr lang="uk-UA" sz="3300" dirty="0" err="1">
                <a:latin typeface="Times New Roman" pitchFamily="18" charset="0"/>
                <a:cs typeface="Times New Roman" pitchFamily="18" charset="0"/>
              </a:rPr>
              <a:t>онлайн</a:t>
            </a:r>
            <a:r>
              <a:rPr lang="uk-UA" sz="3300" dirty="0">
                <a:latin typeface="Times New Roman" pitchFamily="18" charset="0"/>
                <a:cs typeface="Times New Roman" pitchFamily="18" charset="0"/>
              </a:rPr>
              <a:t> просторі, проте… Чи існує виховання в період карантину?</a:t>
            </a:r>
            <a:endParaRPr lang="ru-RU" sz="33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l="59062" t="76780" r="12884" b="19282"/>
          <a:stretch>
            <a:fillRect/>
          </a:stretch>
        </p:blipFill>
        <p:spPr bwMode="auto">
          <a:xfrm>
            <a:off x="8460432" y="6597352"/>
            <a:ext cx="683568" cy="260648"/>
          </a:xfrm>
          <a:prstGeom prst="rect">
            <a:avLst/>
          </a:prstGeom>
          <a:noFill/>
          <a:ln w="9525">
            <a:noFill/>
            <a:miter lim="800000"/>
            <a:headEnd/>
            <a:tailEnd/>
          </a:ln>
        </p:spPr>
      </p:pic>
    </p:spTree>
    <p:extLst>
      <p:ext uri="{BB962C8B-B14F-4D97-AF65-F5344CB8AC3E}">
        <p14:creationId xmlns:p14="http://schemas.microsoft.com/office/powerpoint/2010/main" val="795616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Фон вроеуво - AVATAN PLUS"/>
          <p:cNvPicPr>
            <a:picLocks noChangeAspect="1" noChangeArrowheads="1"/>
          </p:cNvPicPr>
          <p:nvPr/>
        </p:nvPicPr>
        <p:blipFill>
          <a:blip r:embed="rId2" cstate="print"/>
          <a:srcRect/>
          <a:stretch>
            <a:fillRect/>
          </a:stretch>
        </p:blipFill>
        <p:spPr bwMode="auto">
          <a:xfrm>
            <a:off x="-1" y="0"/>
            <a:ext cx="9188549" cy="6858000"/>
          </a:xfrm>
          <a:prstGeom prst="rect">
            <a:avLst/>
          </a:prstGeom>
          <a:noFill/>
        </p:spPr>
      </p:pic>
      <p:sp>
        <p:nvSpPr>
          <p:cNvPr id="2" name="Заголовок 1"/>
          <p:cNvSpPr>
            <a:spLocks noGrp="1"/>
          </p:cNvSpPr>
          <p:nvPr>
            <p:ph type="title"/>
          </p:nvPr>
        </p:nvSpPr>
        <p:spPr>
          <a:xfrm>
            <a:off x="899592" y="2996952"/>
            <a:ext cx="7653536" cy="1143000"/>
          </a:xfrm>
        </p:spPr>
        <p:txBody>
          <a:bodyPr>
            <a:normAutofit fontScale="90000"/>
          </a:bodyPr>
          <a:lstStyle/>
          <a:p>
            <a:pPr indent="449580">
              <a:lnSpc>
                <a:spcPct val="115000"/>
              </a:lnSpc>
              <a:spcAft>
                <a:spcPts val="1000"/>
              </a:spcAft>
            </a:pPr>
            <a:r>
              <a:rPr lang="uk-UA" dirty="0">
                <a:latin typeface="Times New Roman" pitchFamily="18" charset="0"/>
                <a:cs typeface="Times New Roman" pitchFamily="18" charset="0"/>
              </a:rPr>
              <a:t> </a:t>
            </a:r>
            <a:r>
              <a:rPr lang="uk-UA" sz="3600" dirty="0">
                <a:latin typeface="Times New Roman" pitchFamily="18" charset="0"/>
                <a:ea typeface="Calibri"/>
                <a:cs typeface="Times New Roman" pitchFamily="18" charset="0"/>
              </a:rPr>
              <a:t>Упродовж половини жовтня та листопада українці </a:t>
            </a:r>
            <a:r>
              <a:rPr lang="uk-UA" sz="3600" dirty="0" err="1">
                <a:latin typeface="Times New Roman" pitchFamily="18" charset="0"/>
                <a:ea typeface="Calibri"/>
                <a:cs typeface="Times New Roman" pitchFamily="18" charset="0"/>
              </a:rPr>
              <a:t>адаптовувалися</a:t>
            </a:r>
            <a:r>
              <a:rPr lang="uk-UA" sz="3600" dirty="0">
                <a:latin typeface="Times New Roman" pitchFamily="18" charset="0"/>
                <a:ea typeface="Calibri"/>
                <a:cs typeface="Times New Roman" pitchFamily="18" charset="0"/>
              </a:rPr>
              <a:t> до вимушених, незвичних і для багатьох незручних </a:t>
            </a:r>
            <a:r>
              <a:rPr lang="uk-UA" sz="3600" dirty="0" err="1">
                <a:latin typeface="Times New Roman" pitchFamily="18" charset="0"/>
                <a:ea typeface="Calibri"/>
                <a:cs typeface="Times New Roman" pitchFamily="18" charset="0"/>
              </a:rPr>
              <a:t>карантинни</a:t>
            </a:r>
            <a:r>
              <a:rPr lang="ru-RU" sz="3600" dirty="0" err="1">
                <a:latin typeface="Times New Roman" pitchFamily="18" charset="0"/>
                <a:ea typeface="Calibri"/>
                <a:cs typeface="Times New Roman" pitchFamily="18" charset="0"/>
              </a:rPr>
              <a:t>х</a:t>
            </a:r>
            <a:r>
              <a:rPr lang="ru-RU" sz="3600" dirty="0">
                <a:latin typeface="Times New Roman" pitchFamily="18" charset="0"/>
                <a:ea typeface="Calibri"/>
                <a:cs typeface="Times New Roman" pitchFamily="18" charset="0"/>
              </a:rPr>
              <a:t> </a:t>
            </a:r>
            <a:r>
              <a:rPr lang="uk-UA" sz="3600" dirty="0">
                <a:latin typeface="Times New Roman" pitchFamily="18" charset="0"/>
                <a:ea typeface="Calibri"/>
                <a:cs typeface="Times New Roman" pitchFamily="18" charset="0"/>
              </a:rPr>
              <a:t>реалій. З одного боку, ізолювавшись, усі обмежили спілкування, з іншого, отримали чудову нагоду побути наодинці з сім’єю, прочитати книгу, яка давно лежала в очікуванні, зрештою, прибити поличку чи спробувати спекти торт, рецепт якого колись зберегли.</a:t>
            </a:r>
            <a:br>
              <a:rPr lang="ru-RU" sz="2800" dirty="0">
                <a:ea typeface="Calibri"/>
                <a:cs typeface="Times New Roman"/>
              </a:rPr>
            </a:br>
            <a:endParaRPr lang="ru-RU" sz="33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l="59062" t="76780" r="12884" b="19282"/>
          <a:stretch>
            <a:fillRect/>
          </a:stretch>
        </p:blipFill>
        <p:spPr bwMode="auto">
          <a:xfrm>
            <a:off x="8460432" y="6597352"/>
            <a:ext cx="683568" cy="260648"/>
          </a:xfrm>
          <a:prstGeom prst="rect">
            <a:avLst/>
          </a:prstGeom>
          <a:noFill/>
          <a:ln w="9525">
            <a:noFill/>
            <a:miter lim="800000"/>
            <a:headEnd/>
            <a:tailEnd/>
          </a:ln>
        </p:spPr>
      </p:pic>
    </p:spTree>
    <p:extLst>
      <p:ext uri="{BB962C8B-B14F-4D97-AF65-F5344CB8AC3E}">
        <p14:creationId xmlns:p14="http://schemas.microsoft.com/office/powerpoint/2010/main" val="795616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Фон вроеуво - AVATAN PLUS"/>
          <p:cNvPicPr>
            <a:picLocks noChangeAspect="1" noChangeArrowheads="1"/>
          </p:cNvPicPr>
          <p:nvPr/>
        </p:nvPicPr>
        <p:blipFill>
          <a:blip r:embed="rId2" cstate="print"/>
          <a:srcRect/>
          <a:stretch>
            <a:fillRect/>
          </a:stretch>
        </p:blipFill>
        <p:spPr bwMode="auto">
          <a:xfrm>
            <a:off x="-44549" y="0"/>
            <a:ext cx="9188549" cy="6858000"/>
          </a:xfrm>
          <a:prstGeom prst="rect">
            <a:avLst/>
          </a:prstGeom>
          <a:noFill/>
        </p:spPr>
      </p:pic>
      <p:sp>
        <p:nvSpPr>
          <p:cNvPr id="2" name="Заголовок 1"/>
          <p:cNvSpPr>
            <a:spLocks noGrp="1"/>
          </p:cNvSpPr>
          <p:nvPr>
            <p:ph type="title"/>
          </p:nvPr>
        </p:nvSpPr>
        <p:spPr>
          <a:xfrm>
            <a:off x="899592" y="2636912"/>
            <a:ext cx="7653536" cy="1143000"/>
          </a:xfrm>
        </p:spPr>
        <p:txBody>
          <a:bodyPr>
            <a:normAutofit fontScale="90000"/>
          </a:bodyPr>
          <a:lstStyle/>
          <a:p>
            <a:pPr indent="449580">
              <a:lnSpc>
                <a:spcPct val="115000"/>
              </a:lnSpc>
              <a:spcAft>
                <a:spcPts val="1000"/>
              </a:spcAft>
            </a:pPr>
            <a:r>
              <a:rPr lang="uk-UA" dirty="0">
                <a:latin typeface="Times New Roman" pitchFamily="18" charset="0"/>
                <a:cs typeface="Times New Roman" pitchFamily="18" charset="0"/>
              </a:rPr>
              <a:t> </a:t>
            </a:r>
            <a:r>
              <a:rPr lang="uk-UA" sz="3600" dirty="0">
                <a:latin typeface="Times New Roman" pitchFamily="18" charset="0"/>
                <a:ea typeface="Calibri"/>
                <a:cs typeface="Times New Roman" pitchFamily="18" charset="0"/>
              </a:rPr>
              <a:t>Найважче було сповільнити та стишити звичний уклад життя одній із найактивніших частин населення –  здобувачам освіти. Такий домашній ритм для усіх – серйозне випробування. </a:t>
            </a:r>
            <a:r>
              <a:rPr lang="ru-RU" sz="3600" dirty="0">
                <a:latin typeface="Times New Roman" pitchFamily="18" charset="0"/>
                <a:ea typeface="Calibri"/>
                <a:cs typeface="Times New Roman" pitchFamily="18" charset="0"/>
              </a:rPr>
              <a:t>Не </a:t>
            </a:r>
            <a:r>
              <a:rPr lang="ru-RU" sz="3600" dirty="0" err="1">
                <a:latin typeface="Times New Roman" pitchFamily="18" charset="0"/>
                <a:ea typeface="Calibri"/>
                <a:cs typeface="Times New Roman" pitchFamily="18" charset="0"/>
              </a:rPr>
              <a:t>говорячи</a:t>
            </a:r>
            <a:r>
              <a:rPr lang="ru-RU" sz="3600" dirty="0">
                <a:latin typeface="Times New Roman" pitchFamily="18" charset="0"/>
                <a:ea typeface="Calibri"/>
                <a:cs typeface="Times New Roman" pitchFamily="18" charset="0"/>
              </a:rPr>
              <a:t> про молодь… </a:t>
            </a:r>
            <a:r>
              <a:rPr lang="ru-RU" sz="3600" dirty="0" err="1">
                <a:latin typeface="Times New Roman" pitchFamily="18" charset="0"/>
                <a:ea typeface="Calibri"/>
                <a:cs typeface="Times New Roman" pitchFamily="18" charset="0"/>
              </a:rPr>
              <a:t>Проте</a:t>
            </a:r>
            <a:r>
              <a:rPr lang="ru-RU" sz="3600" dirty="0">
                <a:latin typeface="Times New Roman" pitchFamily="18" charset="0"/>
                <a:ea typeface="Calibri"/>
                <a:cs typeface="Times New Roman" pitchFamily="18" charset="0"/>
              </a:rPr>
              <a:t> </a:t>
            </a:r>
            <a:r>
              <a:rPr lang="ru-RU" sz="3600" dirty="0" err="1">
                <a:latin typeface="Times New Roman" pitchFamily="18" charset="0"/>
                <a:ea typeface="Calibri"/>
                <a:cs typeface="Times New Roman" pitchFamily="18" charset="0"/>
              </a:rPr>
              <a:t>дов</a:t>
            </a:r>
            <a:r>
              <a:rPr lang="uk-UA" sz="3600" dirty="0" err="1">
                <a:latin typeface="Times New Roman" pitchFamily="18" charset="0"/>
                <a:ea typeface="Calibri"/>
                <a:cs typeface="Times New Roman" pitchFamily="18" charset="0"/>
              </a:rPr>
              <a:t>ело</a:t>
            </a:r>
            <a:r>
              <a:rPr lang="ru-RU" sz="3600" dirty="0" err="1">
                <a:latin typeface="Times New Roman" pitchFamily="18" charset="0"/>
                <a:ea typeface="Calibri"/>
                <a:cs typeface="Times New Roman" pitchFamily="18" charset="0"/>
              </a:rPr>
              <a:t>ся</a:t>
            </a:r>
            <a:r>
              <a:rPr lang="ru-RU" sz="3600" dirty="0">
                <a:latin typeface="Times New Roman" pitchFamily="18" charset="0"/>
                <a:ea typeface="Calibri"/>
                <a:cs typeface="Times New Roman" pitchFamily="18" charset="0"/>
              </a:rPr>
              <a:t> </a:t>
            </a:r>
            <a:r>
              <a:rPr lang="ru-RU" sz="3600" dirty="0" err="1">
                <a:latin typeface="Times New Roman" pitchFamily="18" charset="0"/>
                <a:ea typeface="Calibri"/>
                <a:cs typeface="Times New Roman" pitchFamily="18" charset="0"/>
              </a:rPr>
              <a:t>прийняти</a:t>
            </a:r>
            <a:r>
              <a:rPr lang="ru-RU" sz="3600" dirty="0">
                <a:latin typeface="Times New Roman" pitchFamily="18" charset="0"/>
                <a:ea typeface="Calibri"/>
                <a:cs typeface="Times New Roman" pitchFamily="18" charset="0"/>
              </a:rPr>
              <a:t> </a:t>
            </a:r>
            <a:r>
              <a:rPr lang="ru-RU" sz="3600" dirty="0" err="1">
                <a:latin typeface="Times New Roman" pitchFamily="18" charset="0"/>
                <a:ea typeface="Calibri"/>
                <a:cs typeface="Times New Roman" pitchFamily="18" charset="0"/>
              </a:rPr>
              <a:t>ситуацію</a:t>
            </a:r>
            <a:r>
              <a:rPr lang="ru-RU" sz="3600" dirty="0">
                <a:latin typeface="Times New Roman" pitchFamily="18" charset="0"/>
                <a:ea typeface="Calibri"/>
                <a:cs typeface="Times New Roman" pitchFamily="18" charset="0"/>
              </a:rPr>
              <a:t> в </a:t>
            </a:r>
            <a:r>
              <a:rPr lang="ru-RU" sz="3600" dirty="0" err="1">
                <a:latin typeface="Times New Roman" pitchFamily="18" charset="0"/>
                <a:ea typeface="Calibri"/>
                <a:cs typeface="Times New Roman" pitchFamily="18" charset="0"/>
              </a:rPr>
              <a:t>обмін</a:t>
            </a:r>
            <a:r>
              <a:rPr lang="ru-RU" sz="3600" dirty="0">
                <a:latin typeface="Times New Roman" pitchFamily="18" charset="0"/>
                <a:ea typeface="Calibri"/>
                <a:cs typeface="Times New Roman" pitchFamily="18" charset="0"/>
              </a:rPr>
              <a:t> на </a:t>
            </a:r>
            <a:r>
              <a:rPr lang="ru-RU" sz="3600" dirty="0" err="1">
                <a:latin typeface="Times New Roman" pitchFamily="18" charset="0"/>
                <a:ea typeface="Calibri"/>
                <a:cs typeface="Times New Roman" pitchFamily="18" charset="0"/>
              </a:rPr>
              <a:t>безпеку</a:t>
            </a:r>
            <a:r>
              <a:rPr lang="ru-RU" sz="3600" dirty="0">
                <a:latin typeface="Times New Roman" pitchFamily="18" charset="0"/>
                <a:ea typeface="Calibri"/>
                <a:cs typeface="Times New Roman" pitchFamily="18" charset="0"/>
              </a:rPr>
              <a:t> та </a:t>
            </a:r>
            <a:r>
              <a:rPr lang="ru-RU" sz="3600" dirty="0" err="1">
                <a:latin typeface="Times New Roman" pitchFamily="18" charset="0"/>
                <a:ea typeface="Calibri"/>
                <a:cs typeface="Times New Roman" pitchFamily="18" charset="0"/>
              </a:rPr>
              <a:t>здоров’я</a:t>
            </a:r>
            <a:r>
              <a:rPr lang="ru-RU" sz="3600" dirty="0">
                <a:latin typeface="Times New Roman" pitchFamily="18" charset="0"/>
                <a:ea typeface="Calibri"/>
                <a:cs typeface="Times New Roman" pitchFamily="18" charset="0"/>
              </a:rPr>
              <a:t>: </a:t>
            </a:r>
            <a:r>
              <a:rPr lang="ru-RU" sz="3600" dirty="0" err="1">
                <a:latin typeface="Times New Roman" pitchFamily="18" charset="0"/>
                <a:ea typeface="Calibri"/>
                <a:cs typeface="Times New Roman" pitchFamily="18" charset="0"/>
              </a:rPr>
              <a:t>своє</a:t>
            </a:r>
            <a:r>
              <a:rPr lang="ru-RU" sz="3600" dirty="0">
                <a:latin typeface="Times New Roman" pitchFamily="18" charset="0"/>
                <a:ea typeface="Calibri"/>
                <a:cs typeface="Times New Roman" pitchFamily="18" charset="0"/>
              </a:rPr>
              <a:t>, </a:t>
            </a:r>
            <a:r>
              <a:rPr lang="ru-RU" sz="3600" dirty="0" err="1">
                <a:latin typeface="Times New Roman" pitchFamily="18" charset="0"/>
                <a:ea typeface="Calibri"/>
                <a:cs typeface="Times New Roman" pitchFamily="18" charset="0"/>
              </a:rPr>
              <a:t>батьків</a:t>
            </a:r>
            <a:r>
              <a:rPr lang="ru-RU" sz="3600" dirty="0">
                <a:latin typeface="Times New Roman" pitchFamily="18" charset="0"/>
                <a:ea typeface="Calibri"/>
                <a:cs typeface="Times New Roman" pitchFamily="18" charset="0"/>
              </a:rPr>
              <a:t>, </a:t>
            </a:r>
            <a:r>
              <a:rPr lang="ru-RU" sz="3600" dirty="0" err="1">
                <a:latin typeface="Times New Roman" pitchFamily="18" charset="0"/>
                <a:ea typeface="Calibri"/>
                <a:cs typeface="Times New Roman" pitchFamily="18" charset="0"/>
              </a:rPr>
              <a:t>рідних</a:t>
            </a:r>
            <a:r>
              <a:rPr lang="ru-RU" sz="3600" dirty="0">
                <a:latin typeface="Times New Roman" pitchFamily="18" charset="0"/>
                <a:ea typeface="Calibri"/>
                <a:cs typeface="Times New Roman" pitchFamily="18" charset="0"/>
              </a:rPr>
              <a:t>, </a:t>
            </a:r>
            <a:r>
              <a:rPr lang="ru-RU" sz="3600" dirty="0" err="1">
                <a:latin typeface="Times New Roman" pitchFamily="18" charset="0"/>
                <a:ea typeface="Calibri"/>
                <a:cs typeface="Times New Roman" pitchFamily="18" charset="0"/>
              </a:rPr>
              <a:t>близьких</a:t>
            </a:r>
            <a:r>
              <a:rPr lang="ru-RU" sz="3600" dirty="0">
                <a:latin typeface="Times New Roman" pitchFamily="18" charset="0"/>
                <a:ea typeface="Calibri"/>
                <a:cs typeface="Times New Roman" pitchFamily="18" charset="0"/>
              </a:rPr>
              <a:t> </a:t>
            </a:r>
            <a:r>
              <a:rPr lang="ru-RU" sz="3600" dirty="0" err="1">
                <a:latin typeface="Times New Roman" pitchFamily="18" charset="0"/>
                <a:ea typeface="Calibri"/>
                <a:cs typeface="Times New Roman" pitchFamily="18" charset="0"/>
              </a:rPr>
              <a:t>і</a:t>
            </a:r>
            <a:r>
              <a:rPr lang="ru-RU" sz="3600" dirty="0">
                <a:latin typeface="Times New Roman" pitchFamily="18" charset="0"/>
                <a:ea typeface="Calibri"/>
                <a:cs typeface="Times New Roman" pitchFamily="18" charset="0"/>
              </a:rPr>
              <a:t> </a:t>
            </a:r>
            <a:r>
              <a:rPr lang="ru-RU" sz="3600" dirty="0" err="1">
                <a:latin typeface="Times New Roman" pitchFamily="18" charset="0"/>
                <a:ea typeface="Calibri"/>
                <a:cs typeface="Times New Roman" pitchFamily="18" charset="0"/>
              </a:rPr>
              <a:t>всіх</a:t>
            </a:r>
            <a:r>
              <a:rPr lang="ru-RU" sz="3600" dirty="0">
                <a:latin typeface="Times New Roman" pitchFamily="18" charset="0"/>
                <a:ea typeface="Calibri"/>
                <a:cs typeface="Times New Roman" pitchFamily="18" charset="0"/>
              </a:rPr>
              <a:t> </a:t>
            </a:r>
            <a:r>
              <a:rPr lang="ru-RU" sz="3600" dirty="0" err="1">
                <a:latin typeface="Times New Roman" pitchFamily="18" charset="0"/>
                <a:ea typeface="Calibri"/>
                <a:cs typeface="Times New Roman" pitchFamily="18" charset="0"/>
              </a:rPr>
              <a:t>інших</a:t>
            </a:r>
            <a:r>
              <a:rPr lang="ru-RU" sz="3600" dirty="0">
                <a:latin typeface="Times New Roman" pitchFamily="18" charset="0"/>
                <a:ea typeface="Calibri"/>
                <a:cs typeface="Times New Roman" pitchFamily="18" charset="0"/>
              </a:rPr>
              <a:t>.</a:t>
            </a:r>
            <a:endParaRPr lang="ru-RU" sz="33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l="59062" t="76780" r="12884" b="19282"/>
          <a:stretch>
            <a:fillRect/>
          </a:stretch>
        </p:blipFill>
        <p:spPr bwMode="auto">
          <a:xfrm>
            <a:off x="8460432" y="6597352"/>
            <a:ext cx="683568" cy="260648"/>
          </a:xfrm>
          <a:prstGeom prst="rect">
            <a:avLst/>
          </a:prstGeom>
          <a:noFill/>
          <a:ln w="9525">
            <a:noFill/>
            <a:miter lim="800000"/>
            <a:headEnd/>
            <a:tailEnd/>
          </a:ln>
        </p:spPr>
      </p:pic>
    </p:spTree>
    <p:extLst>
      <p:ext uri="{BB962C8B-B14F-4D97-AF65-F5344CB8AC3E}">
        <p14:creationId xmlns:p14="http://schemas.microsoft.com/office/powerpoint/2010/main" val="79561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Фон вроеуво - AVATAN PLUS"/>
          <p:cNvPicPr>
            <a:picLocks noChangeAspect="1" noChangeArrowheads="1"/>
          </p:cNvPicPr>
          <p:nvPr/>
        </p:nvPicPr>
        <p:blipFill>
          <a:blip r:embed="rId2" cstate="print"/>
          <a:srcRect/>
          <a:stretch>
            <a:fillRect/>
          </a:stretch>
        </p:blipFill>
        <p:spPr bwMode="auto">
          <a:xfrm>
            <a:off x="-44549" y="0"/>
            <a:ext cx="9188549" cy="6858000"/>
          </a:xfrm>
          <a:prstGeom prst="rect">
            <a:avLst/>
          </a:prstGeom>
          <a:noFill/>
        </p:spPr>
      </p:pic>
      <p:sp>
        <p:nvSpPr>
          <p:cNvPr id="2" name="Заголовок 1"/>
          <p:cNvSpPr>
            <a:spLocks noGrp="1"/>
          </p:cNvSpPr>
          <p:nvPr>
            <p:ph type="title"/>
          </p:nvPr>
        </p:nvSpPr>
        <p:spPr>
          <a:xfrm>
            <a:off x="899592" y="2852936"/>
            <a:ext cx="7653536" cy="1143000"/>
          </a:xfrm>
        </p:spPr>
        <p:txBody>
          <a:bodyPr>
            <a:noAutofit/>
          </a:bodyPr>
          <a:lstStyle/>
          <a:p>
            <a:pPr indent="449580">
              <a:lnSpc>
                <a:spcPct val="115000"/>
              </a:lnSpc>
              <a:spcAft>
                <a:spcPts val="1000"/>
              </a:spcAft>
            </a:pPr>
            <a:r>
              <a:rPr lang="uk-UA" sz="3600" dirty="0">
                <a:latin typeface="Times New Roman" pitchFamily="18" charset="0"/>
                <a:cs typeface="Times New Roman" pitchFamily="18" charset="0"/>
              </a:rPr>
              <a:t> </a:t>
            </a:r>
            <a:r>
              <a:rPr lang="uk-UA" sz="2800" dirty="0">
                <a:latin typeface="Times New Roman" pitchFamily="18" charset="0"/>
                <a:ea typeface="Calibri"/>
                <a:cs typeface="Times New Roman" pitchFamily="18" charset="0"/>
              </a:rPr>
              <a:t>Та потребу в спілкуванні й необхідності підтримувати зв’язок, бодай у </a:t>
            </a:r>
            <a:r>
              <a:rPr lang="uk-UA" sz="2800" dirty="0" err="1">
                <a:latin typeface="Times New Roman" pitchFamily="18" charset="0"/>
                <a:ea typeface="Calibri"/>
                <a:cs typeface="Times New Roman" pitchFamily="18" charset="0"/>
              </a:rPr>
              <a:t>онлайн</a:t>
            </a:r>
            <a:r>
              <a:rPr lang="uk-UA" sz="2800" dirty="0">
                <a:latin typeface="Times New Roman" pitchFamily="18" charset="0"/>
                <a:ea typeface="Calibri"/>
                <a:cs typeface="Times New Roman" pitchFamily="18" charset="0"/>
              </a:rPr>
              <a:t> форматі, з мешканцями гуртожитку – важко проігнорувати. Навпаки – це активний період для індивідуального та  спілкування в групах соціальних мереж. Так, і в нас  виникла  необхідність створити </a:t>
            </a:r>
            <a:r>
              <a:rPr lang="uk-UA" sz="2800" dirty="0" err="1">
                <a:latin typeface="Times New Roman" pitchFamily="18" charset="0"/>
                <a:ea typeface="Calibri"/>
                <a:cs typeface="Times New Roman" pitchFamily="18" charset="0"/>
              </a:rPr>
              <a:t>інтернет</a:t>
            </a:r>
            <a:r>
              <a:rPr lang="uk-UA" sz="2800" dirty="0">
                <a:latin typeface="Times New Roman" pitchFamily="18" charset="0"/>
                <a:ea typeface="Calibri"/>
                <a:cs typeface="Times New Roman" pitchFamily="18" charset="0"/>
              </a:rPr>
              <a:t> простір для спілкування  - і ми це зробили у </a:t>
            </a:r>
            <a:r>
              <a:rPr lang="en-US" sz="2800" dirty="0" err="1">
                <a:latin typeface="Times New Roman" pitchFamily="18" charset="0"/>
                <a:ea typeface="Calibri"/>
                <a:cs typeface="Times New Roman" pitchFamily="18" charset="0"/>
              </a:rPr>
              <a:t>Viber</a:t>
            </a:r>
            <a:r>
              <a:rPr lang="uk-UA" sz="2800" dirty="0">
                <a:latin typeface="Times New Roman" pitchFamily="18" charset="0"/>
                <a:ea typeface="Calibri"/>
                <a:cs typeface="Times New Roman" pitchFamily="18" charset="0"/>
              </a:rPr>
              <a:t>і, назвавши групу «Гуртожиток сіті». Група налічувала спочатку 8 осіб, а згодом число учасників групи зросло до 38. Зокрема, була реальна можливість проводити  засідання Ради лідерів гуртожитку в </a:t>
            </a:r>
            <a:r>
              <a:rPr lang="uk-UA" sz="2800" dirty="0" err="1">
                <a:latin typeface="Times New Roman" pitchFamily="18" charset="0"/>
                <a:ea typeface="Calibri"/>
                <a:cs typeface="Times New Roman" pitchFamily="18" charset="0"/>
              </a:rPr>
              <a:t>онлайн</a:t>
            </a:r>
            <a:r>
              <a:rPr lang="uk-UA" sz="2800" dirty="0">
                <a:latin typeface="Times New Roman" pitchFamily="18" charset="0"/>
                <a:ea typeface="Calibri"/>
                <a:cs typeface="Times New Roman" pitchFamily="18" charset="0"/>
              </a:rPr>
              <a:t> режимі. </a:t>
            </a:r>
            <a:endParaRPr lang="ru-RU"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l="59062" t="76780" r="12884" b="19282"/>
          <a:stretch>
            <a:fillRect/>
          </a:stretch>
        </p:blipFill>
        <p:spPr bwMode="auto">
          <a:xfrm>
            <a:off x="8460432" y="6597352"/>
            <a:ext cx="683568" cy="260648"/>
          </a:xfrm>
          <a:prstGeom prst="rect">
            <a:avLst/>
          </a:prstGeom>
          <a:noFill/>
          <a:ln w="9525">
            <a:noFill/>
            <a:miter lim="800000"/>
            <a:headEnd/>
            <a:tailEnd/>
          </a:ln>
        </p:spPr>
      </p:pic>
    </p:spTree>
    <p:extLst>
      <p:ext uri="{BB962C8B-B14F-4D97-AF65-F5344CB8AC3E}">
        <p14:creationId xmlns:p14="http://schemas.microsoft.com/office/powerpoint/2010/main" val="79561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Фон вроеуво - AVATAN PLUS"/>
          <p:cNvPicPr>
            <a:picLocks noChangeAspect="1" noChangeArrowheads="1"/>
          </p:cNvPicPr>
          <p:nvPr/>
        </p:nvPicPr>
        <p:blipFill>
          <a:blip r:embed="rId2" cstate="print"/>
          <a:srcRect/>
          <a:stretch>
            <a:fillRect/>
          </a:stretch>
        </p:blipFill>
        <p:spPr bwMode="auto">
          <a:xfrm>
            <a:off x="0" y="0"/>
            <a:ext cx="9188549" cy="6858000"/>
          </a:xfrm>
          <a:prstGeom prst="rect">
            <a:avLst/>
          </a:prstGeom>
          <a:noFill/>
        </p:spPr>
      </p:pic>
      <p:sp>
        <p:nvSpPr>
          <p:cNvPr id="2" name="Заголовок 1"/>
          <p:cNvSpPr>
            <a:spLocks noGrp="1"/>
          </p:cNvSpPr>
          <p:nvPr>
            <p:ph type="title"/>
          </p:nvPr>
        </p:nvSpPr>
        <p:spPr>
          <a:xfrm>
            <a:off x="899592" y="1556792"/>
            <a:ext cx="7653536" cy="1143000"/>
          </a:xfrm>
        </p:spPr>
        <p:txBody>
          <a:bodyPr>
            <a:noAutofit/>
          </a:bodyPr>
          <a:lstStyle/>
          <a:p>
            <a:r>
              <a:rPr lang="uk-UA" sz="3600" dirty="0">
                <a:latin typeface="Times New Roman" pitchFamily="18" charset="0"/>
                <a:cs typeface="Times New Roman" pitchFamily="18" charset="0"/>
              </a:rPr>
              <a:t> </a:t>
            </a:r>
            <a:r>
              <a:rPr lang="uk-UA" sz="2800" dirty="0">
                <a:latin typeface="Times New Roman"/>
                <a:ea typeface="Times New Roman"/>
              </a:rPr>
              <a:t>Так, за ініціативи ради був оголошений </a:t>
            </a:r>
            <a:r>
              <a:rPr lang="uk-UA" sz="2800" dirty="0" err="1">
                <a:latin typeface="Times New Roman"/>
                <a:ea typeface="Times New Roman"/>
              </a:rPr>
              <a:t>челендж</a:t>
            </a:r>
            <a:r>
              <a:rPr lang="uk-UA" sz="2800" dirty="0">
                <a:latin typeface="Times New Roman"/>
                <a:ea typeface="Times New Roman"/>
              </a:rPr>
              <a:t>, приурочений до свята Дівочої долі (7 грудня), напередодні якого дівчат запросили взяти участь у </a:t>
            </a:r>
            <a:r>
              <a:rPr lang="uk-UA" sz="2800" dirty="0" err="1">
                <a:latin typeface="Times New Roman"/>
                <a:ea typeface="Times New Roman"/>
              </a:rPr>
              <a:t>онлайнконкурсі</a:t>
            </a:r>
            <a:r>
              <a:rPr lang="uk-UA" sz="2800" dirty="0">
                <a:latin typeface="Times New Roman"/>
                <a:ea typeface="Times New Roman"/>
              </a:rPr>
              <a:t> «Коса – дівоча краса!» Уже в перший день фотоконкурсу було отримано понад два десятки світлин, серед яких визначили переможця й на їх адресу надіслали вітання.</a:t>
            </a:r>
            <a:br>
              <a:rPr lang="ru-RU" sz="2400" dirty="0">
                <a:latin typeface="Times New Roman"/>
                <a:ea typeface="Times New Roman"/>
              </a:rPr>
            </a:br>
            <a:endParaRPr lang="ru-RU"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l="59062" t="76780" r="12884" b="19282"/>
          <a:stretch>
            <a:fillRect/>
          </a:stretch>
        </p:blipFill>
        <p:spPr bwMode="auto">
          <a:xfrm>
            <a:off x="8460432" y="6597352"/>
            <a:ext cx="683568" cy="260648"/>
          </a:xfrm>
          <a:prstGeom prst="rect">
            <a:avLst/>
          </a:prstGeom>
          <a:noFill/>
          <a:ln w="9525">
            <a:noFill/>
            <a:miter lim="800000"/>
            <a:headEnd/>
            <a:tailEnd/>
          </a:ln>
        </p:spPr>
      </p:pic>
      <p:pic>
        <p:nvPicPr>
          <p:cNvPr id="16386" name="Picture 2" descr="D:\kosa_20_5.jpg"/>
          <p:cNvPicPr>
            <a:picLocks noChangeAspect="1" noChangeArrowheads="1"/>
          </p:cNvPicPr>
          <p:nvPr/>
        </p:nvPicPr>
        <p:blipFill>
          <a:blip r:embed="rId4" cstate="print"/>
          <a:srcRect/>
          <a:stretch>
            <a:fillRect/>
          </a:stretch>
        </p:blipFill>
        <p:spPr bwMode="auto">
          <a:xfrm>
            <a:off x="1763688" y="3268982"/>
            <a:ext cx="1856804" cy="33009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387" name="Picture 3" descr="D:\kosa_20_6.jpg"/>
          <p:cNvPicPr>
            <a:picLocks noChangeAspect="1" noChangeArrowheads="1"/>
          </p:cNvPicPr>
          <p:nvPr/>
        </p:nvPicPr>
        <p:blipFill>
          <a:blip r:embed="rId5" cstate="print"/>
          <a:srcRect l="21628" r="4221" b="9628"/>
          <a:stretch>
            <a:fillRect/>
          </a:stretch>
        </p:blipFill>
        <p:spPr bwMode="auto">
          <a:xfrm>
            <a:off x="3923928" y="3789040"/>
            <a:ext cx="1728192" cy="2808312"/>
          </a:xfrm>
          <a:prstGeom prst="rect">
            <a:avLst/>
          </a:prstGeom>
          <a:noFill/>
        </p:spPr>
      </p:pic>
      <p:pic>
        <p:nvPicPr>
          <p:cNvPr id="16388" name="Picture 4" descr="D:\kosa_20_2.jpg"/>
          <p:cNvPicPr>
            <a:picLocks noChangeAspect="1" noChangeArrowheads="1"/>
          </p:cNvPicPr>
          <p:nvPr/>
        </p:nvPicPr>
        <p:blipFill>
          <a:blip r:embed="rId6" cstate="print"/>
          <a:srcRect l="8934" t="16400" r="16401" b="4851"/>
          <a:stretch>
            <a:fillRect/>
          </a:stretch>
        </p:blipFill>
        <p:spPr bwMode="auto">
          <a:xfrm>
            <a:off x="5940152" y="3356992"/>
            <a:ext cx="1752195" cy="32853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95616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Фон вроеуво - AVATAN PLUS"/>
          <p:cNvPicPr>
            <a:picLocks noChangeAspect="1" noChangeArrowheads="1"/>
          </p:cNvPicPr>
          <p:nvPr/>
        </p:nvPicPr>
        <p:blipFill>
          <a:blip r:embed="rId2" cstate="print"/>
          <a:srcRect/>
          <a:stretch>
            <a:fillRect/>
          </a:stretch>
        </p:blipFill>
        <p:spPr bwMode="auto">
          <a:xfrm>
            <a:off x="-44549" y="0"/>
            <a:ext cx="9188549" cy="6858000"/>
          </a:xfrm>
          <a:prstGeom prst="rect">
            <a:avLst/>
          </a:prstGeom>
          <a:noFill/>
        </p:spPr>
      </p:pic>
      <p:sp>
        <p:nvSpPr>
          <p:cNvPr id="2" name="Заголовок 1"/>
          <p:cNvSpPr>
            <a:spLocks noGrp="1"/>
          </p:cNvSpPr>
          <p:nvPr>
            <p:ph type="title"/>
          </p:nvPr>
        </p:nvSpPr>
        <p:spPr>
          <a:xfrm>
            <a:off x="827584" y="1268760"/>
            <a:ext cx="7653536" cy="1143000"/>
          </a:xfrm>
        </p:spPr>
        <p:txBody>
          <a:bodyPr>
            <a:noAutofit/>
          </a:bodyPr>
          <a:lstStyle/>
          <a:p>
            <a:r>
              <a:rPr lang="uk-UA" sz="3600" dirty="0">
                <a:latin typeface="Times New Roman" pitchFamily="18" charset="0"/>
                <a:cs typeface="Times New Roman" pitchFamily="18" charset="0"/>
              </a:rPr>
              <a:t> </a:t>
            </a:r>
            <a:r>
              <a:rPr lang="uk-UA" sz="2800" dirty="0">
                <a:latin typeface="Times New Roman"/>
                <a:ea typeface="Times New Roman"/>
              </a:rPr>
              <a:t>Які ж </a:t>
            </a:r>
            <a:r>
              <a:rPr lang="ru-RU" sz="2800" dirty="0" err="1">
                <a:latin typeface="Times New Roman"/>
                <a:ea typeface="Times New Roman"/>
              </a:rPr>
              <a:t>особливості</a:t>
            </a:r>
            <a:r>
              <a:rPr lang="ru-RU" sz="2800" dirty="0">
                <a:latin typeface="Times New Roman"/>
                <a:ea typeface="Times New Roman"/>
              </a:rPr>
              <a:t>  карантинного </a:t>
            </a:r>
            <a:r>
              <a:rPr lang="ru-RU" sz="2800" dirty="0" err="1">
                <a:latin typeface="Times New Roman"/>
                <a:ea typeface="Times New Roman"/>
              </a:rPr>
              <a:t>життя</a:t>
            </a:r>
            <a:r>
              <a:rPr lang="uk-UA" sz="2800" dirty="0">
                <a:latin typeface="Times New Roman"/>
                <a:ea typeface="Times New Roman"/>
              </a:rPr>
              <a:t> гуртожитку? </a:t>
            </a:r>
            <a:r>
              <a:rPr lang="ru-RU" sz="2800" dirty="0" err="1">
                <a:latin typeface="Times New Roman"/>
                <a:ea typeface="Times New Roman"/>
              </a:rPr>
              <a:t>Звісно</a:t>
            </a:r>
            <a:r>
              <a:rPr lang="ru-RU" sz="2800" dirty="0">
                <a:latin typeface="Times New Roman"/>
                <a:ea typeface="Times New Roman"/>
              </a:rPr>
              <a:t> ж, </a:t>
            </a:r>
            <a:r>
              <a:rPr lang="ru-RU" sz="2800" dirty="0" err="1">
                <a:latin typeface="Times New Roman"/>
                <a:ea typeface="Times New Roman"/>
              </a:rPr>
              <a:t>враховуючи</a:t>
            </a:r>
            <a:r>
              <a:rPr lang="ru-RU" sz="2800" dirty="0">
                <a:latin typeface="Times New Roman"/>
                <a:ea typeface="Times New Roman"/>
              </a:rPr>
              <a:t> </a:t>
            </a:r>
            <a:r>
              <a:rPr lang="ru-RU" sz="2800" dirty="0" err="1">
                <a:latin typeface="Times New Roman"/>
                <a:ea typeface="Times New Roman"/>
              </a:rPr>
              <a:t>рекомендації</a:t>
            </a:r>
            <a:r>
              <a:rPr lang="uk-UA" sz="2800" dirty="0">
                <a:latin typeface="Times New Roman"/>
                <a:ea typeface="Times New Roman"/>
              </a:rPr>
              <a:t>, вихователь тримала </a:t>
            </a:r>
            <a:r>
              <a:rPr lang="uk-UA" sz="2800" dirty="0" err="1">
                <a:latin typeface="Times New Roman"/>
                <a:ea typeface="Times New Roman"/>
              </a:rPr>
              <a:t>зв</a:t>
            </a:r>
            <a:r>
              <a:rPr lang="ru-RU" sz="2800" dirty="0">
                <a:latin typeface="Times New Roman"/>
                <a:ea typeface="Times New Roman"/>
              </a:rPr>
              <a:t>’</a:t>
            </a:r>
            <a:r>
              <a:rPr lang="uk-UA" sz="2800" dirty="0" err="1">
                <a:latin typeface="Times New Roman"/>
                <a:ea typeface="Times New Roman"/>
              </a:rPr>
              <a:t>язок</a:t>
            </a:r>
            <a:r>
              <a:rPr lang="uk-UA" sz="2800" dirty="0">
                <a:latin typeface="Times New Roman"/>
                <a:ea typeface="Times New Roman"/>
              </a:rPr>
              <a:t> із його мешканцями та про все д</a:t>
            </a:r>
            <a:r>
              <a:rPr lang="ru-RU" sz="2800" dirty="0" err="1">
                <a:latin typeface="Times New Roman"/>
                <a:ea typeface="Times New Roman"/>
              </a:rPr>
              <a:t>ізнавал</a:t>
            </a:r>
            <a:r>
              <a:rPr lang="uk-UA" sz="2800" dirty="0">
                <a:latin typeface="Times New Roman"/>
                <a:ea typeface="Times New Roman"/>
              </a:rPr>
              <a:t>а</a:t>
            </a:r>
            <a:r>
              <a:rPr lang="ru-RU" sz="2800" dirty="0">
                <a:latin typeface="Times New Roman"/>
                <a:ea typeface="Times New Roman"/>
              </a:rPr>
              <a:t>с</a:t>
            </a:r>
            <a:r>
              <a:rPr lang="uk-UA" sz="2800" dirty="0">
                <a:latin typeface="Times New Roman"/>
                <a:ea typeface="Times New Roman"/>
              </a:rPr>
              <a:t>я в</a:t>
            </a:r>
            <a:r>
              <a:rPr lang="ru-RU" sz="2800" dirty="0">
                <a:latin typeface="Times New Roman"/>
                <a:ea typeface="Times New Roman"/>
              </a:rPr>
              <a:t> телефонному </a:t>
            </a:r>
            <a:r>
              <a:rPr lang="ru-RU" sz="2800" dirty="0" err="1">
                <a:latin typeface="Times New Roman"/>
                <a:ea typeface="Times New Roman"/>
              </a:rPr>
              <a:t>й</a:t>
            </a:r>
            <a:r>
              <a:rPr lang="ru-RU" sz="2800" dirty="0">
                <a:latin typeface="Times New Roman"/>
                <a:ea typeface="Times New Roman"/>
              </a:rPr>
              <a:t> </a:t>
            </a:r>
            <a:r>
              <a:rPr lang="ru-RU" sz="2800" dirty="0" err="1">
                <a:latin typeface="Times New Roman"/>
                <a:ea typeface="Times New Roman"/>
              </a:rPr>
              <a:t>онлайн</a:t>
            </a:r>
            <a:r>
              <a:rPr lang="ru-RU" sz="2800" dirty="0">
                <a:latin typeface="Times New Roman"/>
                <a:ea typeface="Times New Roman"/>
              </a:rPr>
              <a:t> режимах.</a:t>
            </a:r>
            <a:br>
              <a:rPr lang="ru-RU" sz="2400" dirty="0">
                <a:latin typeface="Times New Roman"/>
                <a:ea typeface="Times New Roman"/>
              </a:rPr>
            </a:br>
            <a:br>
              <a:rPr lang="ru-RU" sz="2400" dirty="0">
                <a:latin typeface="Times New Roman"/>
                <a:ea typeface="Times New Roman"/>
              </a:rPr>
            </a:br>
            <a:endParaRPr lang="ru-RU"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l="59062" t="76780" r="12884" b="19282"/>
          <a:stretch>
            <a:fillRect/>
          </a:stretch>
        </p:blipFill>
        <p:spPr bwMode="auto">
          <a:xfrm>
            <a:off x="8460432" y="6597352"/>
            <a:ext cx="683568" cy="260648"/>
          </a:xfrm>
          <a:prstGeom prst="rect">
            <a:avLst/>
          </a:prstGeom>
          <a:noFill/>
          <a:ln w="9525">
            <a:noFill/>
            <a:miter lim="800000"/>
            <a:headEnd/>
            <a:tailEnd/>
          </a:ln>
        </p:spPr>
      </p:pic>
      <p:sp>
        <p:nvSpPr>
          <p:cNvPr id="20482" name="AutoShape 2" descr="С 1 апреля чат-боты Viber станут платным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484" name="Picture 4" descr="Умный бот Aviasales в Viber: удобная покупка авиабилета | Чат боты для сайта"/>
          <p:cNvPicPr>
            <a:picLocks noChangeAspect="1" noChangeArrowheads="1"/>
          </p:cNvPicPr>
          <p:nvPr/>
        </p:nvPicPr>
        <p:blipFill>
          <a:blip r:embed="rId4" cstate="print"/>
          <a:srcRect/>
          <a:stretch>
            <a:fillRect/>
          </a:stretch>
        </p:blipFill>
        <p:spPr bwMode="auto">
          <a:xfrm>
            <a:off x="1187624" y="2708920"/>
            <a:ext cx="7030366" cy="3960440"/>
          </a:xfrm>
          <a:prstGeom prst="rect">
            <a:avLst/>
          </a:prstGeom>
          <a:noFill/>
        </p:spPr>
      </p:pic>
    </p:spTree>
    <p:extLst>
      <p:ext uri="{BB962C8B-B14F-4D97-AF65-F5344CB8AC3E}">
        <p14:creationId xmlns:p14="http://schemas.microsoft.com/office/powerpoint/2010/main" val="795616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Фон вроеуво - AVATAN PLUS"/>
          <p:cNvPicPr>
            <a:picLocks noChangeAspect="1" noChangeArrowheads="1"/>
          </p:cNvPicPr>
          <p:nvPr/>
        </p:nvPicPr>
        <p:blipFill>
          <a:blip r:embed="rId2" cstate="print"/>
          <a:srcRect/>
          <a:stretch>
            <a:fillRect/>
          </a:stretch>
        </p:blipFill>
        <p:spPr bwMode="auto">
          <a:xfrm>
            <a:off x="0" y="0"/>
            <a:ext cx="9188549" cy="6858000"/>
          </a:xfrm>
          <a:prstGeom prst="rect">
            <a:avLst/>
          </a:prstGeom>
          <a:noFill/>
        </p:spPr>
      </p:pic>
      <p:sp>
        <p:nvSpPr>
          <p:cNvPr id="2" name="Заголовок 1"/>
          <p:cNvSpPr>
            <a:spLocks noGrp="1"/>
          </p:cNvSpPr>
          <p:nvPr>
            <p:ph type="title"/>
          </p:nvPr>
        </p:nvSpPr>
        <p:spPr>
          <a:xfrm>
            <a:off x="827584" y="1700808"/>
            <a:ext cx="7653536" cy="1143000"/>
          </a:xfrm>
        </p:spPr>
        <p:txBody>
          <a:bodyPr>
            <a:noAutofit/>
          </a:bodyPr>
          <a:lstStyle/>
          <a:p>
            <a:r>
              <a:rPr lang="uk-UA" sz="3600" dirty="0">
                <a:latin typeface="Times New Roman" pitchFamily="18" charset="0"/>
                <a:cs typeface="Times New Roman" pitchFamily="18" charset="0"/>
              </a:rPr>
              <a:t> </a:t>
            </a:r>
            <a:r>
              <a:rPr lang="uk-UA" sz="2400" dirty="0">
                <a:latin typeface="Times New Roman"/>
                <a:ea typeface="Times New Roman"/>
              </a:rPr>
              <a:t>Услід за першим </a:t>
            </a:r>
            <a:r>
              <a:rPr lang="uk-UA" sz="2400" dirty="0" err="1">
                <a:latin typeface="Times New Roman"/>
                <a:ea typeface="Times New Roman"/>
              </a:rPr>
              <a:t>челенджем</a:t>
            </a:r>
            <a:r>
              <a:rPr lang="uk-UA" sz="2400" dirty="0">
                <a:latin typeface="Times New Roman"/>
                <a:ea typeface="Times New Roman"/>
              </a:rPr>
              <a:t> надійшла черга й для наступного. Цього разу це був конкурс юнацьких забав під час Андріївських вечорниць. Таким чином, бачимо, що родинне виховання по-справжньому активізувалося  в такий спосіб. А згодом День обіймів об’єднав активних учасників фотоконкурсу, зокрема неабиякий інтерес він викликав у вихованців </a:t>
            </a:r>
            <a:r>
              <a:rPr lang="uk-UA" sz="2400" dirty="0" err="1">
                <a:latin typeface="Times New Roman"/>
                <a:ea typeface="Times New Roman"/>
              </a:rPr>
              <a:t>Краснокутських</a:t>
            </a:r>
            <a:r>
              <a:rPr lang="uk-UA" sz="2400" dirty="0">
                <a:latin typeface="Times New Roman"/>
                <a:ea typeface="Times New Roman"/>
              </a:rPr>
              <a:t> ДБСТ, які є й мешканцями гуртожитку.</a:t>
            </a:r>
            <a:br>
              <a:rPr lang="ru-RU" sz="2400" dirty="0">
                <a:latin typeface="Times New Roman"/>
                <a:ea typeface="Times New Roman"/>
              </a:rPr>
            </a:br>
            <a:br>
              <a:rPr lang="ru-RU" sz="2400" dirty="0">
                <a:latin typeface="Times New Roman"/>
                <a:ea typeface="Times New Roman"/>
              </a:rPr>
            </a:br>
            <a:br>
              <a:rPr lang="ru-RU" sz="2400" dirty="0">
                <a:latin typeface="Times New Roman"/>
                <a:ea typeface="Times New Roman"/>
              </a:rPr>
            </a:br>
            <a:endParaRPr lang="ru-RU"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l="59062" t="76780" r="12884" b="19282"/>
          <a:stretch>
            <a:fillRect/>
          </a:stretch>
        </p:blipFill>
        <p:spPr bwMode="auto">
          <a:xfrm>
            <a:off x="8460432" y="6597352"/>
            <a:ext cx="683568" cy="260648"/>
          </a:xfrm>
          <a:prstGeom prst="rect">
            <a:avLst/>
          </a:prstGeom>
          <a:noFill/>
          <a:ln w="9525">
            <a:noFill/>
            <a:miter lim="800000"/>
            <a:headEnd/>
            <a:tailEnd/>
          </a:ln>
        </p:spPr>
      </p:pic>
      <p:pic>
        <p:nvPicPr>
          <p:cNvPr id="17410" name="Picture 2" descr="D:\Фото 1.jpg"/>
          <p:cNvPicPr>
            <a:picLocks noChangeAspect="1" noChangeArrowheads="1"/>
          </p:cNvPicPr>
          <p:nvPr/>
        </p:nvPicPr>
        <p:blipFill>
          <a:blip r:embed="rId4" cstate="print"/>
          <a:srcRect/>
          <a:stretch>
            <a:fillRect/>
          </a:stretch>
        </p:blipFill>
        <p:spPr bwMode="auto">
          <a:xfrm>
            <a:off x="2555776" y="3501008"/>
            <a:ext cx="3862736" cy="28970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411" name="Picture 3" descr="D:\Фото 2.jpg"/>
          <p:cNvPicPr>
            <a:picLocks noChangeAspect="1" noChangeArrowheads="1"/>
          </p:cNvPicPr>
          <p:nvPr/>
        </p:nvPicPr>
        <p:blipFill>
          <a:blip r:embed="rId5" cstate="print"/>
          <a:srcRect t="16959"/>
          <a:stretch>
            <a:fillRect/>
          </a:stretch>
        </p:blipFill>
        <p:spPr bwMode="auto">
          <a:xfrm rot="440214">
            <a:off x="6486867" y="3489228"/>
            <a:ext cx="2267744" cy="3068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412" name="Picture 4" descr="D:\Фото 3.jpg"/>
          <p:cNvPicPr>
            <a:picLocks noChangeAspect="1" noChangeArrowheads="1"/>
          </p:cNvPicPr>
          <p:nvPr/>
        </p:nvPicPr>
        <p:blipFill>
          <a:blip r:embed="rId6" cstate="print"/>
          <a:srcRect l="13697" t="27393" r="5429"/>
          <a:stretch>
            <a:fillRect/>
          </a:stretch>
        </p:blipFill>
        <p:spPr bwMode="auto">
          <a:xfrm rot="20924540">
            <a:off x="414240" y="3818708"/>
            <a:ext cx="2036142" cy="26054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95616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Фон вроеуво - AVATAN PLUS"/>
          <p:cNvPicPr>
            <a:picLocks noChangeAspect="1" noChangeArrowheads="1"/>
          </p:cNvPicPr>
          <p:nvPr/>
        </p:nvPicPr>
        <p:blipFill>
          <a:blip r:embed="rId2" cstate="print"/>
          <a:srcRect/>
          <a:stretch>
            <a:fillRect/>
          </a:stretch>
        </p:blipFill>
        <p:spPr bwMode="auto">
          <a:xfrm>
            <a:off x="0" y="0"/>
            <a:ext cx="9188549" cy="6858000"/>
          </a:xfrm>
          <a:prstGeom prst="rect">
            <a:avLst/>
          </a:prstGeom>
          <a:noFill/>
        </p:spPr>
      </p:pic>
      <p:sp>
        <p:nvSpPr>
          <p:cNvPr id="2" name="Заголовок 1"/>
          <p:cNvSpPr>
            <a:spLocks noGrp="1"/>
          </p:cNvSpPr>
          <p:nvPr>
            <p:ph type="title"/>
          </p:nvPr>
        </p:nvSpPr>
        <p:spPr>
          <a:xfrm>
            <a:off x="827584" y="1412776"/>
            <a:ext cx="7848872" cy="1143000"/>
          </a:xfrm>
        </p:spPr>
        <p:txBody>
          <a:bodyPr>
            <a:noAutofit/>
          </a:bodyPr>
          <a:lstStyle/>
          <a:p>
            <a:r>
              <a:rPr lang="uk-UA" sz="2800" dirty="0">
                <a:latin typeface="Times New Roman" pitchFamily="18" charset="0"/>
                <a:cs typeface="Times New Roman" pitchFamily="18" charset="0"/>
              </a:rPr>
              <a:t> </a:t>
            </a:r>
            <a:r>
              <a:rPr lang="uk-UA" sz="2800" dirty="0">
                <a:latin typeface="Times New Roman"/>
                <a:ea typeface="Times New Roman"/>
              </a:rPr>
              <a:t>Із метою продовження традиційних, так званих, «Кулінарних серед», що так полюбилися мешканцям гуртожитку, ми обмінювалися в групі «Гуртожиток сіті» новорічними та зимовими рецептами святкових і буденних страв. </a:t>
            </a:r>
            <a:br>
              <a:rPr lang="ru-RU" sz="2400" dirty="0">
                <a:latin typeface="Times New Roman"/>
                <a:ea typeface="Times New Roman"/>
              </a:rPr>
            </a:br>
            <a:br>
              <a:rPr lang="ru-RU" sz="2400" dirty="0">
                <a:latin typeface="Times New Roman"/>
                <a:ea typeface="Times New Roman"/>
              </a:rPr>
            </a:br>
            <a:br>
              <a:rPr lang="ru-RU" sz="2400" dirty="0">
                <a:latin typeface="Times New Roman"/>
                <a:ea typeface="Times New Roman"/>
              </a:rPr>
            </a:br>
            <a:endParaRPr lang="ru-RU"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l="59062" t="76780" r="12884" b="19282"/>
          <a:stretch>
            <a:fillRect/>
          </a:stretch>
        </p:blipFill>
        <p:spPr bwMode="auto">
          <a:xfrm>
            <a:off x="8460432" y="6597352"/>
            <a:ext cx="683568" cy="260648"/>
          </a:xfrm>
          <a:prstGeom prst="rect">
            <a:avLst/>
          </a:prstGeom>
          <a:noFill/>
          <a:ln w="9525">
            <a:noFill/>
            <a:miter lim="800000"/>
            <a:headEnd/>
            <a:tailEnd/>
          </a:ln>
        </p:spPr>
      </p:pic>
      <p:pic>
        <p:nvPicPr>
          <p:cNvPr id="19458" name="Picture 2" descr="Мої фірмові страви Книга для запису кулінарних рецептів"/>
          <p:cNvPicPr>
            <a:picLocks noChangeAspect="1" noChangeArrowheads="1"/>
          </p:cNvPicPr>
          <p:nvPr/>
        </p:nvPicPr>
        <p:blipFill>
          <a:blip r:embed="rId4" cstate="print"/>
          <a:srcRect/>
          <a:stretch>
            <a:fillRect/>
          </a:stretch>
        </p:blipFill>
        <p:spPr bwMode="auto">
          <a:xfrm>
            <a:off x="1691680" y="2636912"/>
            <a:ext cx="2263261" cy="3816424"/>
          </a:xfrm>
          <a:prstGeom prst="rect">
            <a:avLst/>
          </a:prstGeom>
          <a:noFill/>
        </p:spPr>
      </p:pic>
      <p:pic>
        <p:nvPicPr>
          <p:cNvPr id="19459" name="Picture 3" descr="C:\Users\ADMIN\Desktop\Screenshot_2021-03-15-13-31-31-156_com.viber.voip.jpg"/>
          <p:cNvPicPr>
            <a:picLocks noChangeAspect="1" noChangeArrowheads="1"/>
          </p:cNvPicPr>
          <p:nvPr/>
        </p:nvPicPr>
        <p:blipFill>
          <a:blip r:embed="rId5" cstate="print"/>
          <a:srcRect l="9985" t="26115" r="20120" b="33945"/>
          <a:stretch>
            <a:fillRect/>
          </a:stretch>
        </p:blipFill>
        <p:spPr bwMode="auto">
          <a:xfrm>
            <a:off x="4716016" y="2564904"/>
            <a:ext cx="2894168" cy="40290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956161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ce258affa6930bc79cb14bb31e9ccf519ad97d2"/>
</p:tagLst>
</file>

<file path=ppt/theme/theme1.xml><?xml version="1.0" encoding="utf-8"?>
<a:theme xmlns:a="http://schemas.openxmlformats.org/drawingml/2006/main" name="Тема Office">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801</Words>
  <Application>Microsoft Office PowerPoint</Application>
  <PresentationFormat>Экран (4:3)</PresentationFormat>
  <Paragraphs>19</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Calibri</vt:lpstr>
      <vt:lpstr>Times New Roman</vt:lpstr>
      <vt:lpstr>Тема Office</vt:lpstr>
      <vt:lpstr>Сучасні підходи та роль  вихователя гуртожитку щодо роботи в умовах карантину </vt:lpstr>
      <vt:lpstr> Карантин і все, що з ним пов’язане, безумовно, внесли свої корективи в роботу вихователя гуртожитку ЗП (ПТ)О та, власне, й  у  самі плани роботи, перемістивши вектор виховного простору в дистанційне положення. Тож у роботі вихователя з’явилися нові форми роботи формату онлайн, що прийшли на зміну вже звичній для всіх нас  формі офлайн. Звичайно, це -  вимоги сьогодення, яких ми зобов’язані дотримуватися. Звичайно, живе спілкування важко замінити спілкуванням у онлайн просторі, проте… Чи існує виховання в період карантину?</vt:lpstr>
      <vt:lpstr> Упродовж половини жовтня та листопада українці адаптовувалися до вимушених, незвичних і для багатьох незручних карантинних реалій. З одного боку, ізолювавшись, усі обмежили спілкування, з іншого, отримали чудову нагоду побути наодинці з сім’єю, прочитати книгу, яка давно лежала в очікуванні, зрештою, прибити поличку чи спробувати спекти торт, рецепт якого колись зберегли. </vt:lpstr>
      <vt:lpstr> Найважче було сповільнити та стишити звичний уклад життя одній із найактивніших частин населення –  здобувачам освіти. Такий домашній ритм для усіх – серйозне випробування. Не говорячи про молодь… Проте довелося прийняти ситуацію в обмін на безпеку та здоров’я: своє, батьків, рідних, близьких і всіх інших.</vt:lpstr>
      <vt:lpstr> Та потребу в спілкуванні й необхідності підтримувати зв’язок, бодай у онлайн форматі, з мешканцями гуртожитку – важко проігнорувати. Навпаки – це активний період для індивідуального та  спілкування в групах соціальних мереж. Так, і в нас  виникла  необхідність створити інтернет простір для спілкування  - і ми це зробили у Viberі, назвавши групу «Гуртожиток сіті». Група налічувала спочатку 8 осіб, а згодом число учасників групи зросло до 38. Зокрема, була реальна можливість проводити  засідання Ради лідерів гуртожитку в онлайн режимі. </vt:lpstr>
      <vt:lpstr> Так, за ініціативи ради був оголошений челендж, приурочений до свята Дівочої долі (7 грудня), напередодні якого дівчат запросили взяти участь у онлайнконкурсі «Коса – дівоча краса!» Уже в перший день фотоконкурсу було отримано понад два десятки світлин, серед яких визначили переможця й на їх адресу надіслали вітання. </vt:lpstr>
      <vt:lpstr> Які ж особливості  карантинного життя гуртожитку? Звісно ж, враховуючи рекомендації, вихователь тримала зв’язок із його мешканцями та про все дізнавалася в телефонному й онлайн режимах.  </vt:lpstr>
      <vt:lpstr> Услід за першим челенджем надійшла черга й для наступного. Цього разу це був конкурс юнацьких забав під час Андріївських вечорниць. Таким чином, бачимо, що родинне виховання по-справжньому активізувалося  в такий спосіб. А згодом День обіймів об’єднав активних учасників фотоконкурсу, зокрема неабиякий інтерес він викликав у вихованців Краснокутських ДБСТ, які є й мешканцями гуртожитку.   </vt:lpstr>
      <vt:lpstr> Із метою продовження традиційних, так званих, «Кулінарних серед», що так полюбилися мешканцям гуртожитку, ми обмінювалися в групі «Гуртожиток сіті» новорічними та зимовими рецептами святкових і буденних страв.    </vt:lpstr>
      <vt:lpstr> Також здійснили заочну екскурсію до духовної святині селища Краснокутська - Свято- Архангело- Михайлівського храму. Так, настоятель храму провів цікаву екскурсію в сучасному форматі, який був досить доступним і зручним для всіх учасників заочного заходу.    </vt:lpstr>
      <vt:lpstr>Ураховуючи ще один пріоритетний напрям виховної роботи в гуртожитку –превентивний, ми дистанційно налагодили роботу Правового консультативного пункту «Правовий вектор», функціонування якого дало можливість, за потреби,  спеціалістам консультувати мешканців гуртожитку з тих чи інших правових проблем, що виникали в них під час карантину.    </vt:lpstr>
      <vt:lpstr>Таким чином,  співпрацювали з Бюро безоплатної правової допомоги та Краснокутським  РЦСССДМ.  До того ж, якраз у той же період проходив цикл правових і профілактичних заходів «Розірви коло!», у рамках 16 – ти днів без насилля, за участі працівників національної поліції.   </vt:lpstr>
      <vt:lpstr>Згодом, коли поновилося навчання за змішаною формою та мешканці поступово поверталися до гуртожитку, актуальними стали групові форми роботи. Так, відразу розпочали свою повноцінну роботу Школа краси для дівчат та Клуб джентельменів гуртожитку, які проводилися в  міні-групах.    </vt:lpstr>
      <vt:lpstr>Тож,  у період карантину виховання можливе! Воно лише знаходить нові альтернативні форми роботи, сучасні методи виховного впливу, зокрема завдяки дистанційному спілкуванню. Найбільше мешканцям гуртожитку сподобалися  музичні та відео вітання з Днем народження в форматі онлайн. Та  попри певні незручності й карантинні обмеження. вдавалося перебувати  на позитивній хвилі всім учасникам виховного простору гуртожитку.     </vt:lpstr>
    </vt:vector>
  </TitlesOfParts>
  <Company>http://presentation-creation.ru/powerpoint-templates.html</Company>
  <LinksUpToDate>false</LinksUpToDate>
  <SharedDoc>false</SharedDoc>
  <HyperlinkBase>http://presentation-creation.ru/powerpoint-templates.html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Цветные квадраты</dc:title>
  <dc:creator>obstinate</dc:creator>
  <cp:lastModifiedBy>Пользователь</cp:lastModifiedBy>
  <cp:revision>21</cp:revision>
  <dcterms:created xsi:type="dcterms:W3CDTF">2017-06-26T18:15:24Z</dcterms:created>
  <dcterms:modified xsi:type="dcterms:W3CDTF">2021-03-16T08:09:54Z</dcterms:modified>
</cp:coreProperties>
</file>