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9" r:id="rId2"/>
    <p:sldId id="279" r:id="rId3"/>
    <p:sldId id="281" r:id="rId4"/>
    <p:sldId id="261" r:id="rId5"/>
    <p:sldId id="282" r:id="rId6"/>
    <p:sldId id="284" r:id="rId7"/>
    <p:sldId id="286" r:id="rId8"/>
    <p:sldId id="287" r:id="rId9"/>
    <p:sldId id="266" r:id="rId10"/>
    <p:sldId id="28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6" autoAdjust="0"/>
    <p:restoredTop sz="99200" autoAdjust="0"/>
  </p:normalViewPr>
  <p:slideViewPr>
    <p:cSldViewPr>
      <p:cViewPr varScale="1">
        <p:scale>
          <a:sx n="76" d="100"/>
          <a:sy n="76" d="100"/>
        </p:scale>
        <p:origin x="72" y="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73DCB-4143-483F-A8E8-45576CA65292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84BCF-6AB5-4BBC-B7F7-19FB8C4414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img.imggrid.com/images/3.bp.blogspot.com/-aWCx0auuU-g/UGxb173SDZI/AAAAAAAAALA/a8Yt_g4k7VI/s1600/TopBest5PowerpointTemplates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39389" cy="6858000"/>
          </a:xfrm>
          <a:prstGeom prst="rect">
            <a:avLst/>
          </a:prstGeom>
        </p:spPr>
      </p:pic>
      <p:sp>
        <p:nvSpPr>
          <p:cNvPr id="10" name="Подзаголовок 9"/>
          <p:cNvSpPr>
            <a:spLocks noGrp="1"/>
          </p:cNvSpPr>
          <p:nvPr>
            <p:ph type="subTitle" idx="4294967295"/>
          </p:nvPr>
        </p:nvSpPr>
        <p:spPr>
          <a:xfrm>
            <a:off x="0" y="4508500"/>
            <a:ext cx="4176713" cy="216058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ru-RU" sz="19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57166"/>
            <a:ext cx="4357718" cy="255454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i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Інноваційні підходи </a:t>
            </a:r>
          </a:p>
          <a:p>
            <a:pPr algn="ctr"/>
            <a:r>
              <a:rPr lang="uk-UA" sz="4000" b="1" i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 управління у ЗП(</a:t>
            </a:r>
            <a:r>
              <a:rPr lang="uk-UA" sz="4000" b="1" i="1" dirty="0" err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uk-UA" sz="4000" b="1" i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)О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5072074"/>
            <a:ext cx="40719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chemeClr val="bg2"/>
                </a:solidFill>
              </a:rPr>
              <a:t>Інновації</a:t>
            </a:r>
            <a:r>
              <a:rPr lang="uk-UA" sz="2000" dirty="0">
                <a:solidFill>
                  <a:schemeClr val="bg2"/>
                </a:solidFill>
              </a:rPr>
              <a:t> - </a:t>
            </a:r>
            <a:r>
              <a:rPr lang="uk-UA" sz="2000" b="1" dirty="0">
                <a:solidFill>
                  <a:schemeClr val="bg2"/>
                </a:solidFill>
              </a:rPr>
              <a:t>це те, що відрізняє лідерів від </a:t>
            </a:r>
            <a:r>
              <a:rPr lang="uk-UA" sz="2000" b="1" dirty="0" err="1">
                <a:solidFill>
                  <a:schemeClr val="bg2"/>
                </a:solidFill>
              </a:rPr>
              <a:t>фоловерів</a:t>
            </a:r>
            <a:r>
              <a:rPr lang="uk-UA" sz="2000" dirty="0">
                <a:solidFill>
                  <a:schemeClr val="bg2"/>
                </a:solidFill>
              </a:rPr>
              <a:t>. </a:t>
            </a:r>
          </a:p>
          <a:p>
            <a:pPr algn="just"/>
            <a:r>
              <a:rPr lang="uk-UA" sz="2000" dirty="0">
                <a:solidFill>
                  <a:schemeClr val="bg2"/>
                </a:solidFill>
              </a:rPr>
              <a:t>Стів </a:t>
            </a:r>
            <a:r>
              <a:rPr lang="uk-UA" sz="2000" dirty="0" err="1">
                <a:solidFill>
                  <a:schemeClr val="bg2"/>
                </a:solidFill>
              </a:rPr>
              <a:t>Джобс</a:t>
            </a:r>
            <a:r>
              <a:rPr lang="uk-UA" sz="2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6741CEC-509F-4EE0-9B62-F3DE83DF5AAA}"/>
              </a:ext>
            </a:extLst>
          </p:cNvPr>
          <p:cNvSpPr/>
          <p:nvPr/>
        </p:nvSpPr>
        <p:spPr>
          <a:xfrm>
            <a:off x="5292080" y="5980837"/>
            <a:ext cx="363820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1700" b="1" dirty="0">
                <a:solidFill>
                  <a:schemeClr val="bg2"/>
                </a:solidFill>
              </a:rPr>
              <a:t>Наталія СОЛОГУБ,</a:t>
            </a:r>
          </a:p>
          <a:p>
            <a:pPr algn="r"/>
            <a:r>
              <a:rPr lang="uk-UA" sz="1700" b="1" dirty="0">
                <a:solidFill>
                  <a:schemeClr val="bg2"/>
                </a:solidFill>
              </a:rPr>
              <a:t>заступник директора НМЦ ПТО</a:t>
            </a:r>
          </a:p>
          <a:p>
            <a:pPr algn="r"/>
            <a:r>
              <a:rPr lang="uk-UA" sz="1700" b="1" dirty="0">
                <a:solidFill>
                  <a:schemeClr val="bg2"/>
                </a:solidFill>
              </a:rPr>
              <a:t>у Харківській області</a:t>
            </a:r>
            <a:endParaRPr lang="uk-UA" sz="17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lanwallpaper.com/static/images/Recruitment-PowerPoint-background-Templat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>
                <a:ln/>
                <a:solidFill>
                  <a:srgbClr val="0BD0D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Література</a:t>
            </a:r>
            <a:endParaRPr kumimoji="0" lang="ru-RU" sz="4400" b="1" i="0" u="none" strike="noStrike" kern="1200" cap="none" spc="0" normalizeH="0" baseline="0" noProof="0" dirty="0">
              <a:ln/>
              <a:solidFill>
                <a:srgbClr val="0BD0D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071546"/>
            <a:ext cx="88582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Інноваційні методи управлінської діяльності керівників ПТНЗ: посібник / В. І. Свистун, Г. В.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Єльникова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Л. М. Петренко, Л. Д.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Кузьмінська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Ю. С.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Палькевич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– К.: ІПТО НАПН України, 2015. – 188 с.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Карп’юк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О. Національні моделі стимулювання інноваційного процесу // Стратегічні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пріоритери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- 2013. - № 3. - С. 47-49.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Легомінова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С.В. Ефективність інноваційної діяльності сучасного підприємства в умовах інформаційної асиметрії / С.В.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Легомінова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// Економіка. Менеджмент. Бізнес. - 2016. - № 2. - С. 55-62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Розвиток управлінської культури керівників професійно-технічних навчальних закладів : посібник / В. І. Свистун, В. С.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Болгаріна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В. А. Григор’єва, Г. В.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Єльникова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Л. Д.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Кузьмінська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Ю. С.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Палькевич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Л. М. Петренко; за ред. В. І. Свистун. – К.: ІПТО НАПН України, 2015. – 141 с.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Управлінська діяльність керівника навчального закладу : [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навч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посібн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.] / Л. А.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Мартинець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– Вінниця, 2018. – 196 с.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Управління розвитком професійно-технічної освіти в сучасних умовах: теорія і практика : монографія / [Г.В.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Єльникова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[та ін.]; за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ред.В.І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Свистун. – К. : «НВП                                     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Поліграфсервіс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», 2014. – 338 с.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AutoShape 3"/>
          <p:cNvSpPr>
            <a:spLocks noChangeArrowheads="1"/>
          </p:cNvSpPr>
          <p:nvPr/>
        </p:nvSpPr>
        <p:spPr bwMode="gray">
          <a:xfrm>
            <a:off x="0" y="1844675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tx2">
                  <a:gamma/>
                  <a:tint val="60784"/>
                  <a:invGamma/>
                  <a:alpha val="12000"/>
                </a:schemeClr>
              </a:gs>
              <a:gs pos="50000">
                <a:schemeClr val="tx2"/>
              </a:gs>
              <a:gs pos="100000">
                <a:schemeClr val="tx2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gray">
          <a:xfrm>
            <a:off x="323850" y="2133600"/>
            <a:ext cx="3168650" cy="3240088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gray">
          <a:xfrm>
            <a:off x="2571736" y="1142984"/>
            <a:ext cx="5976938" cy="9366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 Виклики часу. Змінюється життя,</a:t>
            </a:r>
          </a:p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 змінюються запити </a:t>
            </a:r>
            <a:endParaRPr lang="en-US" sz="2000" dirty="0">
              <a:solidFill>
                <a:srgbClr val="003300"/>
              </a:solidFill>
            </a:endParaRPr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gray">
          <a:xfrm>
            <a:off x="3635375" y="2276475"/>
            <a:ext cx="5078413" cy="10096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Діти змінюються</a:t>
            </a:r>
            <a:r>
              <a:rPr lang="ru-RU" sz="2000" b="0" dirty="0">
                <a:solidFill>
                  <a:srgbClr val="003300"/>
                </a:solidFill>
              </a:rPr>
              <a:t> </a:t>
            </a:r>
            <a:endParaRPr lang="en-US" sz="2000" b="0" dirty="0">
              <a:solidFill>
                <a:srgbClr val="003300"/>
              </a:solidFill>
            </a:endParaRPr>
          </a:p>
        </p:txBody>
      </p:sp>
      <p:sp>
        <p:nvSpPr>
          <p:cNvPr id="65543" name="AutoShape 7"/>
          <p:cNvSpPr>
            <a:spLocks noChangeArrowheads="1"/>
          </p:cNvSpPr>
          <p:nvPr/>
        </p:nvSpPr>
        <p:spPr bwMode="gray">
          <a:xfrm>
            <a:off x="3851275" y="3429000"/>
            <a:ext cx="4824413" cy="10795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Зміна </a:t>
            </a:r>
          </a:p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статусу закладу освіти, </a:t>
            </a:r>
          </a:p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вихід його на новий рівень</a:t>
            </a:r>
            <a:r>
              <a:rPr lang="ru-RU" sz="2000" b="0" dirty="0">
                <a:solidFill>
                  <a:srgbClr val="003300"/>
                </a:solidFill>
              </a:rPr>
              <a:t> </a:t>
            </a:r>
            <a:endParaRPr lang="en-US" sz="2000" b="0" dirty="0">
              <a:solidFill>
                <a:srgbClr val="003300"/>
              </a:solidFill>
            </a:endParaRPr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gray">
          <a:xfrm>
            <a:off x="3492500" y="4652963"/>
            <a:ext cx="5294313" cy="863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Рівень програм та посібників</a:t>
            </a:r>
            <a:endParaRPr lang="en-US" sz="2000" dirty="0">
              <a:solidFill>
                <a:srgbClr val="003300"/>
              </a:solidFill>
            </a:endParaRPr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gray">
          <a:xfrm>
            <a:off x="2843213" y="5661025"/>
            <a:ext cx="5976937" cy="9366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uk-UA" sz="2000" dirty="0">
                <a:solidFill>
                  <a:srgbClr val="003300"/>
                </a:solidFill>
              </a:rPr>
              <a:t>Активізація ринкових відносин в освітній галузі</a:t>
            </a:r>
            <a:endParaRPr lang="en-US" sz="2000" dirty="0">
              <a:solidFill>
                <a:srgbClr val="003300"/>
              </a:solidFill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gray">
          <a:xfrm>
            <a:off x="611188" y="2997200"/>
            <a:ext cx="28082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uk-UA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Основні причини, котрі породжують інновації</a:t>
            </a:r>
            <a:r>
              <a:rPr lang="uk-UA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203" name="Picture 11" descr="3D_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562600"/>
            <a:ext cx="7651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7851648" cy="1000108"/>
          </a:xfr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139700">
              <a:srgbClr val="D6F0FF">
                <a:alpha val="86000"/>
              </a:srgbClr>
            </a:glow>
          </a:effectLst>
        </p:spPr>
        <p:txBody>
          <a:bodyPr>
            <a:noAutofit/>
          </a:bodyPr>
          <a:lstStyle/>
          <a:p>
            <a:pPr algn="ctr"/>
            <a:r>
              <a:rPr lang="uk-UA" sz="3600" b="1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Ознаки</a:t>
            </a:r>
            <a:br>
              <a:rPr lang="en-US" sz="3600" b="1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uk-UA" sz="3600" b="1" i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ринкової економіки</a:t>
            </a:r>
            <a:endParaRPr lang="ru-RU" sz="3600" i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AF40B72C-AD87-4258-BA15-419E15441370}"/>
              </a:ext>
            </a:extLst>
          </p:cNvPr>
          <p:cNvSpPr txBox="1">
            <a:spLocks/>
          </p:cNvSpPr>
          <p:nvPr/>
        </p:nvSpPr>
        <p:spPr>
          <a:xfrm>
            <a:off x="759973" y="1344643"/>
            <a:ext cx="3205263" cy="655597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HeroicExtremeRigh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Нестабільність ситуації</a:t>
            </a: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6EE8B402-BB00-4BBA-9A39-5A7B7B55A1F7}"/>
              </a:ext>
            </a:extLst>
          </p:cNvPr>
          <p:cNvSpPr txBox="1">
            <a:spLocks/>
          </p:cNvSpPr>
          <p:nvPr/>
        </p:nvSpPr>
        <p:spPr>
          <a:xfrm>
            <a:off x="5072066" y="1428736"/>
            <a:ext cx="3205261" cy="867784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HeroicExtremeLef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Ринкове ціноутворення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ECF855D4-EBFC-4A61-8692-338747A19AE4}"/>
              </a:ext>
            </a:extLst>
          </p:cNvPr>
          <p:cNvSpPr txBox="1">
            <a:spLocks/>
          </p:cNvSpPr>
          <p:nvPr/>
        </p:nvSpPr>
        <p:spPr>
          <a:xfrm rot="21398949">
            <a:off x="20352" y="2676637"/>
            <a:ext cx="3612611" cy="802063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ContrastingRigh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Попит обумовлює пропозицію</a:t>
            </a:r>
          </a:p>
        </p:txBody>
      </p:sp>
      <p:sp>
        <p:nvSpPr>
          <p:cNvPr id="27" name="Заголовок 1">
            <a:extLst>
              <a:ext uri="{FF2B5EF4-FFF2-40B4-BE49-F238E27FC236}">
                <a16:creationId xmlns:a16="http://schemas.microsoft.com/office/drawing/2014/main" id="{3DC6CA9B-3E10-4ED8-81C5-E37810FD0933}"/>
              </a:ext>
            </a:extLst>
          </p:cNvPr>
          <p:cNvSpPr txBox="1">
            <a:spLocks/>
          </p:cNvSpPr>
          <p:nvPr/>
        </p:nvSpPr>
        <p:spPr>
          <a:xfrm rot="890797">
            <a:off x="5308138" y="4034845"/>
            <a:ext cx="3205263" cy="1145054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HeroicExtremeLef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Обмежене втручання держави в освітню діяльність закладу </a:t>
            </a: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1537D879-BDFA-4B71-A46B-0B31949FFC81}"/>
              </a:ext>
            </a:extLst>
          </p:cNvPr>
          <p:cNvSpPr txBox="1">
            <a:spLocks/>
          </p:cNvSpPr>
          <p:nvPr/>
        </p:nvSpPr>
        <p:spPr>
          <a:xfrm rot="21033462">
            <a:off x="397979" y="5364372"/>
            <a:ext cx="3629285" cy="797376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ContrastingRigh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Вільна конкуренція </a:t>
            </a:r>
          </a:p>
          <a:p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680B2DCC-36CC-4409-BB00-7D9B7E4FE86E}"/>
              </a:ext>
            </a:extLst>
          </p:cNvPr>
          <p:cNvSpPr txBox="1">
            <a:spLocks/>
          </p:cNvSpPr>
          <p:nvPr/>
        </p:nvSpPr>
        <p:spPr>
          <a:xfrm rot="1336899">
            <a:off x="4017939" y="5191365"/>
            <a:ext cx="3205263" cy="1100051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HeroicExtremeLef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/>
              <a:t>Сучасний ринок – </a:t>
            </a:r>
            <a:r>
              <a:rPr lang="uk-UA" sz="2400" dirty="0" err="1"/>
              <a:t>ринок</a:t>
            </a:r>
            <a:r>
              <a:rPr lang="uk-UA" sz="2400" dirty="0"/>
              <a:t> споживачів освітніх послуг </a:t>
            </a:r>
            <a:endParaRPr lang="ru-RU" sz="2400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1537D879-BDFA-4B71-A46B-0B31949FFC81}"/>
              </a:ext>
            </a:extLst>
          </p:cNvPr>
          <p:cNvSpPr txBox="1">
            <a:spLocks/>
          </p:cNvSpPr>
          <p:nvPr/>
        </p:nvSpPr>
        <p:spPr>
          <a:xfrm rot="21033462">
            <a:off x="28339" y="4008081"/>
            <a:ext cx="3629285" cy="645207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ContrastingRigh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Свобода вибору </a:t>
            </a: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680B2DCC-36CC-4409-BB00-7D9B7E4FE86E}"/>
              </a:ext>
            </a:extLst>
          </p:cNvPr>
          <p:cNvSpPr txBox="1">
            <a:spLocks/>
          </p:cNvSpPr>
          <p:nvPr/>
        </p:nvSpPr>
        <p:spPr>
          <a:xfrm rot="580870">
            <a:off x="5257424" y="2764283"/>
            <a:ext cx="3205263" cy="776674"/>
          </a:xfrm>
          <a:prstGeom prst="rect">
            <a:avLst/>
          </a:prstGeom>
          <a:solidFill>
            <a:srgbClr val="00679A"/>
          </a:soli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  <a:scene3d>
            <a:camera prst="perspectiveHeroicExtremeLeftFacing"/>
            <a:lightRig rig="threePt" dir="t"/>
          </a:scene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Різноманітність форм власності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54344EF-5F03-4F97-B4BD-7CA44F5EFC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4" y="2714620"/>
            <a:ext cx="1163559" cy="1857388"/>
          </a:xfrm>
          <a:prstGeom prst="rect">
            <a:avLst/>
          </a:prstGeom>
        </p:spPr>
      </p:pic>
      <p:sp>
        <p:nvSpPr>
          <p:cNvPr id="8194" name="AutoShape 2" descr="https://thepresentation.ru/img/thumbs/83689108b674b35d4450f548b4ebb515-800x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https://thepresentation.ru/img/thumbs/83689108b674b35d4450f548b4ebb515-800x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2428868"/>
            <a:ext cx="2352678" cy="199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684765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lanwallpaper.com/static/images/Recruitment-PowerPoint-background-Template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885828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2242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4900" dirty="0">
                <a:solidFill>
                  <a:schemeClr val="bg2">
                    <a:lumMod val="75000"/>
                  </a:schemeClr>
                </a:solidFill>
              </a:rPr>
              <a:t>Вибір конкурентної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</a:rPr>
              <a:t>стратегії </a:t>
            </a:r>
            <a:r>
              <a:rPr lang="uk-UA" b="1" dirty="0">
                <a:ln/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n/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000108"/>
            <a:ext cx="2500330" cy="844716"/>
          </a:xfrm>
          <a:prstGeom prst="rect">
            <a:avLst/>
          </a:prstGeom>
          <a:gradFill>
            <a:gsLst>
              <a:gs pos="0">
                <a:srgbClr val="00B0F0"/>
              </a:gs>
              <a:gs pos="68000">
                <a:schemeClr val="accent4">
                  <a:tint val="86000"/>
                  <a:satMod val="115000"/>
                </a:schemeClr>
              </a:gs>
              <a:gs pos="100000">
                <a:schemeClr val="accent4">
                  <a:tint val="50000"/>
                  <a:satMod val="150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Лідерство з якості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5008" y="1000108"/>
            <a:ext cx="3071834" cy="857256"/>
          </a:xfrm>
          <a:prstGeom prst="rect">
            <a:avLst/>
          </a:prstGeom>
          <a:gradFill>
            <a:gsLst>
              <a:gs pos="0">
                <a:srgbClr val="0070C0"/>
              </a:gs>
              <a:gs pos="68000">
                <a:schemeClr val="accent4">
                  <a:tint val="86000"/>
                  <a:satMod val="115000"/>
                </a:schemeClr>
              </a:gs>
              <a:gs pos="100000">
                <a:schemeClr val="accent4">
                  <a:tint val="50000"/>
                  <a:satMod val="150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Лідерство з унікальності послуг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1000108"/>
            <a:ext cx="2571768" cy="861816"/>
          </a:xfrm>
          <a:prstGeom prst="rect">
            <a:avLst/>
          </a:prstGeom>
          <a:gradFill>
            <a:gsLst>
              <a:gs pos="0">
                <a:srgbClr val="0070C0"/>
              </a:gs>
              <a:gs pos="68000">
                <a:schemeClr val="accent4">
                  <a:tint val="86000"/>
                  <a:satMod val="115000"/>
                </a:schemeClr>
              </a:gs>
              <a:gs pos="100000">
                <a:schemeClr val="accent4">
                  <a:tint val="50000"/>
                  <a:satMod val="150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Лідерство з витрат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ыноска со стрелкой вверх 11"/>
          <p:cNvSpPr/>
          <p:nvPr/>
        </p:nvSpPr>
        <p:spPr>
          <a:xfrm>
            <a:off x="179512" y="1844824"/>
            <a:ext cx="2892290" cy="3441564"/>
          </a:xfrm>
          <a:prstGeom prst="upArrowCallout">
            <a:avLst>
              <a:gd name="adj1" fmla="val 7684"/>
              <a:gd name="adj2" fmla="val 12975"/>
              <a:gd name="adj3" fmla="val 24519"/>
              <a:gd name="adj4" fmla="val 76725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Забезпечення високої якості підготовки конкурентоздатних випускників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носка со стрелкой вверх 12"/>
          <p:cNvSpPr/>
          <p:nvPr/>
        </p:nvSpPr>
        <p:spPr>
          <a:xfrm>
            <a:off x="3214678" y="1928802"/>
            <a:ext cx="2857520" cy="4286280"/>
          </a:xfrm>
          <a:prstGeom prst="upArrowCallout">
            <a:avLst>
              <a:gd name="adj1" fmla="val 7684"/>
              <a:gd name="adj2" fmla="val 12975"/>
              <a:gd name="adj3" fmla="val 24519"/>
              <a:gd name="adj4" fmla="val 7638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Звільнення погодинників, комплектування </a:t>
            </a:r>
          </a:p>
          <a:p>
            <a:pPr algn="ctr"/>
            <a:r>
              <a:rPr lang="uk-UA" dirty="0"/>
              <a:t>закладу освіти висококваліфікованими штатними педагогічними працівниками широкого профілю, підписання угод з базами практичної підготовки, зниження собівартості навчання.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носка со стрелкой вверх 13"/>
          <p:cNvSpPr/>
          <p:nvPr/>
        </p:nvSpPr>
        <p:spPr>
          <a:xfrm>
            <a:off x="6357950" y="1857364"/>
            <a:ext cx="2088000" cy="3384376"/>
          </a:xfrm>
          <a:prstGeom prst="upArrowCallout">
            <a:avLst>
              <a:gd name="adj1" fmla="val 7684"/>
              <a:gd name="adj2" fmla="val 12975"/>
              <a:gd name="adj3" fmla="val 24519"/>
              <a:gd name="adj4" fmla="val 7638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Ліцензування таких професій і напрямів підготовки, яких немає у конкурентів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5072098" cy="9683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sz="2700" dirty="0">
                <a:solidFill>
                  <a:schemeClr val="bg1"/>
                </a:solidFill>
                <a:latin typeface="Arial Black" pitchFamily="34" charset="0"/>
              </a:rPr>
              <a:t>Процес</a:t>
            </a:r>
            <a:r>
              <a:rPr lang="uk-UA" sz="2400" dirty="0">
                <a:solidFill>
                  <a:schemeClr val="bg1"/>
                </a:solidFill>
                <a:latin typeface="Arial Black" pitchFamily="34" charset="0"/>
              </a:rPr>
              <a:t> стратегічного управління</a:t>
            </a:r>
            <a:endParaRPr lang="ru-RU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4421"/>
            <a:ext cx="9144000" cy="5864241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>
                <a:solidFill>
                  <a:schemeClr val="bg1"/>
                </a:solidFill>
                <a:latin typeface="Arial Black" pitchFamily="34" charset="0"/>
              </a:rPr>
              <a:t>SWOT – </a:t>
            </a: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оцінка сильних та слабких сторін         Оцінювання ступеня  впливу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                закладу освіти                                            конкурентних сил;                         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Внутрішні сили, підконтрольні організації:  Аналіз  освітніх  послуг  закладу</a:t>
            </a:r>
            <a:endParaRPr lang="en-US" sz="1600" b="1" dirty="0">
              <a:solidFill>
                <a:schemeClr val="bg1"/>
              </a:solidFill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  - сила;                                                                                  і  її    конкурентів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  - слабкість;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sz="1600" b="1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Зовнішні чинники,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пов</a:t>
            </a:r>
            <a:r>
              <a:rPr lang="uk-UA" sz="1600" b="1" dirty="0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’язані із зовнішнім середовищем , які не піддаються впливу організації: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 - можливості;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600" b="1" dirty="0">
                <a:solidFill>
                  <a:schemeClr val="bg1"/>
                </a:solidFill>
                <a:latin typeface="Arial Black" pitchFamily="34" charset="0"/>
              </a:rPr>
              <a:t> - загрози</a:t>
            </a:r>
            <a:endParaRPr lang="ru-RU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gray">
          <a:xfrm>
            <a:off x="2051050" y="4437063"/>
            <a:ext cx="5562600" cy="1325562"/>
          </a:xfrm>
          <a:prstGeom prst="ellipse">
            <a:avLst/>
          </a:prstGeom>
          <a:solidFill>
            <a:srgbClr val="66889F">
              <a:alpha val="59999"/>
            </a:srgbClr>
          </a:solidFill>
          <a:ln w="3175">
            <a:noFill/>
            <a:round/>
            <a:headEnd/>
            <a:tailEnd type="none" w="sm" len="sm"/>
          </a:ln>
        </p:spPr>
        <p:txBody>
          <a:bodyPr vert="eaVert" wrap="none" lIns="92075" tIns="46038" rIns="92075" bIns="46038" anchor="ctr"/>
          <a:lstStyle/>
          <a:p>
            <a:endParaRPr lang="ru-RU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gray">
          <a:xfrm rot="-998297">
            <a:off x="1331913" y="2336800"/>
            <a:ext cx="5762625" cy="3016250"/>
          </a:xfrm>
          <a:prstGeom prst="ellipse">
            <a:avLst/>
          </a:prstGeom>
          <a:gradFill rotWithShape="0">
            <a:gsLst>
              <a:gs pos="0">
                <a:srgbClr val="29698D"/>
              </a:gs>
              <a:gs pos="50000">
                <a:srgbClr val="CBDBE3"/>
              </a:gs>
              <a:gs pos="100000">
                <a:srgbClr val="29698D"/>
              </a:gs>
            </a:gsLst>
            <a:lin ang="0" scaled="1"/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gray">
          <a:xfrm rot="-998297">
            <a:off x="1389063" y="2174875"/>
            <a:ext cx="5562600" cy="2922588"/>
          </a:xfrm>
          <a:prstGeom prst="ellipse">
            <a:avLst/>
          </a:prstGeom>
          <a:gradFill rotWithShape="1">
            <a:gsLst>
              <a:gs pos="0">
                <a:srgbClr val="208282"/>
              </a:gs>
              <a:gs pos="100000">
                <a:srgbClr val="33CCCC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Arc 7"/>
          <p:cNvSpPr>
            <a:spLocks/>
          </p:cNvSpPr>
          <p:nvPr/>
        </p:nvSpPr>
        <p:spPr bwMode="gray">
          <a:xfrm rot="-998297">
            <a:off x="4037013" y="2252663"/>
            <a:ext cx="2851150" cy="1538287"/>
          </a:xfrm>
          <a:custGeom>
            <a:avLst/>
            <a:gdLst>
              <a:gd name="T0" fmla="*/ 281509645 w 21600"/>
              <a:gd name="T1" fmla="*/ 0 h 22718"/>
              <a:gd name="T2" fmla="*/ 346847420 w 21600"/>
              <a:gd name="T3" fmla="*/ 104160879 h 22718"/>
              <a:gd name="T4" fmla="*/ 0 w 21600"/>
              <a:gd name="T5" fmla="*/ 65725233 h 22718"/>
              <a:gd name="T6" fmla="*/ 0 60000 65536"/>
              <a:gd name="T7" fmla="*/ 0 60000 65536"/>
              <a:gd name="T8" fmla="*/ 0 60000 65536"/>
              <a:gd name="T9" fmla="*/ 0 w 21600"/>
              <a:gd name="T10" fmla="*/ 0 h 22718"/>
              <a:gd name="T11" fmla="*/ 21600 w 21600"/>
              <a:gd name="T12" fmla="*/ 22718 h 227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718" fill="none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7214"/>
                  <a:pt x="21024" y="20064"/>
                  <a:pt x="19906" y="22717"/>
                </a:cubicBezTo>
              </a:path>
              <a:path w="21600" h="22718" stroke="0" extrusionOk="0">
                <a:moveTo>
                  <a:pt x="16157" y="-1"/>
                </a:moveTo>
                <a:cubicBezTo>
                  <a:pt x="19663" y="3951"/>
                  <a:pt x="21600" y="9051"/>
                  <a:pt x="21600" y="14335"/>
                </a:cubicBezTo>
                <a:cubicBezTo>
                  <a:pt x="21600" y="17214"/>
                  <a:pt x="21024" y="20064"/>
                  <a:pt x="19906" y="22717"/>
                </a:cubicBezTo>
                <a:lnTo>
                  <a:pt x="0" y="14335"/>
                </a:lnTo>
                <a:close/>
              </a:path>
            </a:pathLst>
          </a:custGeom>
          <a:solidFill>
            <a:srgbClr val="0099CC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4" name="Arc 8"/>
          <p:cNvSpPr>
            <a:spLocks/>
          </p:cNvSpPr>
          <p:nvPr/>
        </p:nvSpPr>
        <p:spPr bwMode="gray">
          <a:xfrm rot="20601703" flipH="1">
            <a:off x="1443038" y="3565525"/>
            <a:ext cx="2876550" cy="1630363"/>
          </a:xfrm>
          <a:custGeom>
            <a:avLst/>
            <a:gdLst>
              <a:gd name="T0" fmla="*/ 362720439 w 21600"/>
              <a:gd name="T1" fmla="*/ 0 h 24439"/>
              <a:gd name="T2" fmla="*/ 224758287 w 21600"/>
              <a:gd name="T3" fmla="*/ 108764003 h 24439"/>
              <a:gd name="T4" fmla="*/ 0 w 21600"/>
              <a:gd name="T5" fmla="*/ 30917122 h 24439"/>
              <a:gd name="T6" fmla="*/ 0 60000 65536"/>
              <a:gd name="T7" fmla="*/ 0 60000 65536"/>
              <a:gd name="T8" fmla="*/ 0 60000 65536"/>
              <a:gd name="T9" fmla="*/ 0 w 21600"/>
              <a:gd name="T10" fmla="*/ 0 h 24439"/>
              <a:gd name="T11" fmla="*/ 21600 w 21600"/>
              <a:gd name="T12" fmla="*/ 24439 h 24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39" fill="none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</a:path>
              <a:path w="21600" h="24439" stroke="0" extrusionOk="0">
                <a:moveTo>
                  <a:pt x="20452" y="-1"/>
                </a:moveTo>
                <a:cubicBezTo>
                  <a:pt x="21212" y="2237"/>
                  <a:pt x="21600" y="4584"/>
                  <a:pt x="21600" y="6947"/>
                </a:cubicBezTo>
                <a:cubicBezTo>
                  <a:pt x="21600" y="13871"/>
                  <a:pt x="18280" y="20376"/>
                  <a:pt x="12672" y="24438"/>
                </a:cubicBezTo>
                <a:lnTo>
                  <a:pt x="0" y="6947"/>
                </a:lnTo>
                <a:close/>
              </a:path>
            </a:pathLst>
          </a:custGeom>
          <a:gradFill rotWithShape="1">
            <a:gsLst>
              <a:gs pos="0">
                <a:srgbClr val="ABD9F2"/>
              </a:gs>
              <a:gs pos="100000">
                <a:srgbClr val="47ABE3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Arc 9"/>
          <p:cNvSpPr>
            <a:spLocks/>
          </p:cNvSpPr>
          <p:nvPr/>
        </p:nvSpPr>
        <p:spPr bwMode="gray">
          <a:xfrm rot="-998297">
            <a:off x="3281363" y="1981200"/>
            <a:ext cx="2813050" cy="1417638"/>
          </a:xfrm>
          <a:custGeom>
            <a:avLst/>
            <a:gdLst>
              <a:gd name="T0" fmla="*/ 0 w 21397"/>
              <a:gd name="T1" fmla="*/ 2364830 h 21600"/>
              <a:gd name="T2" fmla="*/ 369829893 w 21397"/>
              <a:gd name="T3" fmla="*/ 33296834 h 21600"/>
              <a:gd name="T4" fmla="*/ 83638183 w 21397"/>
              <a:gd name="T5" fmla="*/ 93041550 h 21600"/>
              <a:gd name="T6" fmla="*/ 0 60000 65536"/>
              <a:gd name="T7" fmla="*/ 0 60000 65536"/>
              <a:gd name="T8" fmla="*/ 0 60000 65536"/>
              <a:gd name="T9" fmla="*/ 0 w 21397"/>
              <a:gd name="T10" fmla="*/ 0 h 21600"/>
              <a:gd name="T11" fmla="*/ 21397 w 213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97" h="21600" fill="none" extrusionOk="0">
                <a:moveTo>
                  <a:pt x="0" y="549"/>
                </a:moveTo>
                <a:cubicBezTo>
                  <a:pt x="1587" y="184"/>
                  <a:pt x="3210" y="-1"/>
                  <a:pt x="4839" y="0"/>
                </a:cubicBezTo>
                <a:cubicBezTo>
                  <a:pt x="11230" y="0"/>
                  <a:pt x="17293" y="2830"/>
                  <a:pt x="21397" y="7729"/>
                </a:cubicBezTo>
              </a:path>
              <a:path w="21397" h="21600" stroke="0" extrusionOk="0">
                <a:moveTo>
                  <a:pt x="0" y="549"/>
                </a:moveTo>
                <a:cubicBezTo>
                  <a:pt x="1587" y="184"/>
                  <a:pt x="3210" y="-1"/>
                  <a:pt x="4839" y="0"/>
                </a:cubicBezTo>
                <a:cubicBezTo>
                  <a:pt x="11230" y="0"/>
                  <a:pt x="17293" y="2830"/>
                  <a:pt x="21397" y="7729"/>
                </a:cubicBezTo>
                <a:lnTo>
                  <a:pt x="4839" y="21600"/>
                </a:lnTo>
                <a:close/>
              </a:path>
            </a:pathLst>
          </a:custGeom>
          <a:gradFill rotWithShape="1">
            <a:gsLst>
              <a:gs pos="0">
                <a:srgbClr val="4F4A73"/>
              </a:gs>
              <a:gs pos="100000">
                <a:srgbClr val="AAA0F8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Arc 10"/>
          <p:cNvSpPr>
            <a:spLocks/>
          </p:cNvSpPr>
          <p:nvPr/>
        </p:nvSpPr>
        <p:spPr bwMode="gray">
          <a:xfrm rot="20601703" flipH="1">
            <a:off x="1258888" y="2636838"/>
            <a:ext cx="2762250" cy="1381125"/>
          </a:xfrm>
          <a:custGeom>
            <a:avLst/>
            <a:gdLst>
              <a:gd name="T0" fmla="*/ 77008510 w 20934"/>
              <a:gd name="T1" fmla="*/ 0 h 21142"/>
              <a:gd name="T2" fmla="*/ 364480031 w 20934"/>
              <a:gd name="T3" fmla="*/ 67511866 h 21142"/>
              <a:gd name="T4" fmla="*/ 0 w 20934"/>
              <a:gd name="T5" fmla="*/ 90223548 h 21142"/>
              <a:gd name="T6" fmla="*/ 0 60000 65536"/>
              <a:gd name="T7" fmla="*/ 0 60000 65536"/>
              <a:gd name="T8" fmla="*/ 0 60000 65536"/>
              <a:gd name="T9" fmla="*/ 0 w 20934"/>
              <a:gd name="T10" fmla="*/ 0 h 21142"/>
              <a:gd name="T11" fmla="*/ 20934 w 20934"/>
              <a:gd name="T12" fmla="*/ 21142 h 21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34" h="21142" fill="none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</a:path>
              <a:path w="20934" h="21142" stroke="0" extrusionOk="0">
                <a:moveTo>
                  <a:pt x="4423" y="-1"/>
                </a:moveTo>
                <a:cubicBezTo>
                  <a:pt x="12495" y="1688"/>
                  <a:pt x="18902" y="7826"/>
                  <a:pt x="20934" y="15819"/>
                </a:cubicBezTo>
                <a:lnTo>
                  <a:pt x="0" y="21142"/>
                </a:lnTo>
                <a:close/>
              </a:path>
            </a:pathLst>
          </a:custGeom>
          <a:gradFill rotWithShape="1">
            <a:gsLst>
              <a:gs pos="0">
                <a:srgbClr val="47ABE3"/>
              </a:gs>
              <a:gs pos="100000">
                <a:srgbClr val="214F69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gray">
          <a:xfrm rot="-976892">
            <a:off x="2843213" y="2924175"/>
            <a:ext cx="2695575" cy="1339850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50000">
                <a:srgbClr val="C1C1C1"/>
              </a:gs>
              <a:gs pos="100000">
                <a:srgbClr val="000000"/>
              </a:gs>
            </a:gsLst>
            <a:lin ang="0" scaled="1"/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gray">
          <a:xfrm>
            <a:off x="2074863" y="3116263"/>
            <a:ext cx="946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0">
                <a:solidFill>
                  <a:srgbClr val="FFFFFF"/>
                </a:solidFill>
              </a:rPr>
              <a:t>SWOT-</a:t>
            </a:r>
          </a:p>
          <a:p>
            <a:pPr algn="ctr"/>
            <a:r>
              <a:rPr lang="uk-UA" sz="1800" b="0">
                <a:solidFill>
                  <a:srgbClr val="FFFFFF"/>
                </a:solidFill>
              </a:rPr>
              <a:t>аналіз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gray">
          <a:xfrm>
            <a:off x="3051729" y="2201863"/>
            <a:ext cx="280718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1800" b="0" dirty="0">
                <a:solidFill>
                  <a:srgbClr val="FFFFFF"/>
                </a:solidFill>
                <a:latin typeface="Arial Black" pitchFamily="34" charset="0"/>
              </a:rPr>
              <a:t>Аналіз зовнішнього</a:t>
            </a:r>
          </a:p>
          <a:p>
            <a:pPr algn="ctr"/>
            <a:r>
              <a:rPr lang="uk-UA" sz="1800" b="0" dirty="0">
                <a:solidFill>
                  <a:srgbClr val="FFFFFF"/>
                </a:solidFill>
                <a:latin typeface="Arial Black" pitchFamily="34" charset="0"/>
              </a:rPr>
              <a:t>середовища</a:t>
            </a:r>
            <a:endParaRPr lang="en-US" sz="1800" b="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gray">
          <a:xfrm>
            <a:off x="5233988" y="2659063"/>
            <a:ext cx="18018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1800" b="0">
                <a:solidFill>
                  <a:srgbClr val="FFFFFF"/>
                </a:solidFill>
              </a:rPr>
              <a:t>Вибір стратегії 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9231" name="Freeform 15"/>
          <p:cNvSpPr>
            <a:spLocks/>
          </p:cNvSpPr>
          <p:nvPr/>
        </p:nvSpPr>
        <p:spPr bwMode="gray">
          <a:xfrm>
            <a:off x="6172200" y="3187700"/>
            <a:ext cx="1295400" cy="1711325"/>
          </a:xfrm>
          <a:custGeom>
            <a:avLst/>
            <a:gdLst>
              <a:gd name="T0" fmla="*/ 0 w 816"/>
              <a:gd name="T1" fmla="*/ 1335087 h 1078"/>
              <a:gd name="T2" fmla="*/ 1244600 w 816"/>
              <a:gd name="T3" fmla="*/ 0 h 1078"/>
              <a:gd name="T4" fmla="*/ 1295400 w 816"/>
              <a:gd name="T5" fmla="*/ 444500 h 1078"/>
              <a:gd name="T6" fmla="*/ 863600 w 816"/>
              <a:gd name="T7" fmla="*/ 1066800 h 1078"/>
              <a:gd name="T8" fmla="*/ 39688 w 816"/>
              <a:gd name="T9" fmla="*/ 1711325 h 1078"/>
              <a:gd name="T10" fmla="*/ 0 w 816"/>
              <a:gd name="T11" fmla="*/ 1335087 h 10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16"/>
              <a:gd name="T19" fmla="*/ 0 h 1078"/>
              <a:gd name="T20" fmla="*/ 816 w 816"/>
              <a:gd name="T21" fmla="*/ 1078 h 107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16" h="1078">
                <a:moveTo>
                  <a:pt x="0" y="841"/>
                </a:moveTo>
                <a:lnTo>
                  <a:pt x="784" y="0"/>
                </a:lnTo>
                <a:lnTo>
                  <a:pt x="816" y="280"/>
                </a:lnTo>
                <a:cubicBezTo>
                  <a:pt x="776" y="392"/>
                  <a:pt x="676" y="539"/>
                  <a:pt x="544" y="672"/>
                </a:cubicBezTo>
                <a:cubicBezTo>
                  <a:pt x="412" y="805"/>
                  <a:pt x="116" y="1050"/>
                  <a:pt x="25" y="1078"/>
                </a:cubicBezTo>
                <a:cubicBezTo>
                  <a:pt x="7" y="1006"/>
                  <a:pt x="0" y="841"/>
                  <a:pt x="0" y="841"/>
                </a:cubicBezTo>
                <a:close/>
              </a:path>
            </a:pathLst>
          </a:custGeom>
          <a:gradFill rotWithShape="0">
            <a:gsLst>
              <a:gs pos="0">
                <a:srgbClr val="B98BE8"/>
              </a:gs>
              <a:gs pos="100000">
                <a:srgbClr val="6600CC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32" name="Arc 16"/>
          <p:cNvSpPr>
            <a:spLocks/>
          </p:cNvSpPr>
          <p:nvPr/>
        </p:nvSpPr>
        <p:spPr bwMode="gray">
          <a:xfrm rot="-1060795">
            <a:off x="4570413" y="3194050"/>
            <a:ext cx="2984500" cy="1346200"/>
          </a:xfrm>
          <a:custGeom>
            <a:avLst/>
            <a:gdLst>
              <a:gd name="T0" fmla="*/ 432369296 w 20601"/>
              <a:gd name="T1" fmla="*/ 30867715 h 19523"/>
              <a:gd name="T2" fmla="*/ 193969030 w 20601"/>
              <a:gd name="T3" fmla="*/ 92826635 h 19523"/>
              <a:gd name="T4" fmla="*/ 0 w 20601"/>
              <a:gd name="T5" fmla="*/ 0 h 19523"/>
              <a:gd name="T6" fmla="*/ 0 60000 65536"/>
              <a:gd name="T7" fmla="*/ 0 60000 65536"/>
              <a:gd name="T8" fmla="*/ 0 60000 65536"/>
              <a:gd name="T9" fmla="*/ 0 w 20601"/>
              <a:gd name="T10" fmla="*/ 0 h 19523"/>
              <a:gd name="T11" fmla="*/ 20601 w 20601"/>
              <a:gd name="T12" fmla="*/ 19523 h 195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01" h="19523" fill="none" extrusionOk="0">
                <a:moveTo>
                  <a:pt x="20601" y="6492"/>
                </a:moveTo>
                <a:cubicBezTo>
                  <a:pt x="18793" y="12227"/>
                  <a:pt x="14677" y="16949"/>
                  <a:pt x="9241" y="19522"/>
                </a:cubicBezTo>
              </a:path>
              <a:path w="20601" h="19523" stroke="0" extrusionOk="0">
                <a:moveTo>
                  <a:pt x="20601" y="6492"/>
                </a:moveTo>
                <a:cubicBezTo>
                  <a:pt x="18793" y="12227"/>
                  <a:pt x="14677" y="16949"/>
                  <a:pt x="9241" y="19522"/>
                </a:cubicBez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3" name="Freeform 17"/>
          <p:cNvSpPr>
            <a:spLocks/>
          </p:cNvSpPr>
          <p:nvPr/>
        </p:nvSpPr>
        <p:spPr bwMode="gray">
          <a:xfrm>
            <a:off x="4500563" y="3644900"/>
            <a:ext cx="1758950" cy="1236663"/>
          </a:xfrm>
          <a:custGeom>
            <a:avLst/>
            <a:gdLst>
              <a:gd name="T0" fmla="*/ 1700213 w 1108"/>
              <a:gd name="T1" fmla="*/ 866775 h 779"/>
              <a:gd name="T2" fmla="*/ 1758950 w 1108"/>
              <a:gd name="T3" fmla="*/ 1236663 h 779"/>
              <a:gd name="T4" fmla="*/ 106363 w 1108"/>
              <a:gd name="T5" fmla="*/ 266700 h 779"/>
              <a:gd name="T6" fmla="*/ 0 w 1108"/>
              <a:gd name="T7" fmla="*/ 0 h 779"/>
              <a:gd name="T8" fmla="*/ 1700213 w 1108"/>
              <a:gd name="T9" fmla="*/ 866775 h 7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08"/>
              <a:gd name="T16" fmla="*/ 0 h 779"/>
              <a:gd name="T17" fmla="*/ 1108 w 1108"/>
              <a:gd name="T18" fmla="*/ 779 h 7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08" h="779">
                <a:moveTo>
                  <a:pt x="1071" y="546"/>
                </a:moveTo>
                <a:lnTo>
                  <a:pt x="1108" y="779"/>
                </a:lnTo>
                <a:lnTo>
                  <a:pt x="67" y="168"/>
                </a:lnTo>
                <a:lnTo>
                  <a:pt x="0" y="0"/>
                </a:lnTo>
                <a:lnTo>
                  <a:pt x="1071" y="546"/>
                </a:lnTo>
                <a:close/>
              </a:path>
            </a:pathLst>
          </a:custGeom>
          <a:gradFill rotWithShape="1">
            <a:gsLst>
              <a:gs pos="0">
                <a:srgbClr val="AF8ED4"/>
              </a:gs>
              <a:gs pos="100000">
                <a:srgbClr val="5007A1"/>
              </a:gs>
            </a:gsLst>
            <a:lin ang="270000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gray">
          <a:xfrm>
            <a:off x="5440363" y="3649663"/>
            <a:ext cx="13747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1800" b="0">
                <a:solidFill>
                  <a:srgbClr val="FFFFFF"/>
                </a:solidFill>
              </a:rPr>
              <a:t>Реалізація </a:t>
            </a:r>
          </a:p>
          <a:p>
            <a:pPr algn="ctr"/>
            <a:r>
              <a:rPr lang="uk-UA" sz="1800" b="0">
                <a:solidFill>
                  <a:srgbClr val="FFFFFF"/>
                </a:solidFill>
              </a:rPr>
              <a:t>стратегії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gray">
          <a:xfrm>
            <a:off x="4001475" y="4411663"/>
            <a:ext cx="7505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1800" b="0" dirty="0">
                <a:solidFill>
                  <a:schemeClr val="bg1"/>
                </a:solidFill>
              </a:rPr>
              <a:t>Місія</a:t>
            </a:r>
            <a:endParaRPr lang="en-US" sz="1800" b="0" dirty="0">
              <a:solidFill>
                <a:schemeClr val="bg1"/>
              </a:solidFill>
            </a:endParaRP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gray">
          <a:xfrm>
            <a:off x="2176463" y="4259263"/>
            <a:ext cx="5889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sz="1800" b="0">
                <a:solidFill>
                  <a:srgbClr val="FFFFFF"/>
                </a:solidFill>
              </a:rPr>
              <a:t>Цілі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9237" name="Oval 21"/>
          <p:cNvSpPr>
            <a:spLocks noChangeArrowheads="1"/>
          </p:cNvSpPr>
          <p:nvPr/>
        </p:nvSpPr>
        <p:spPr bwMode="white">
          <a:xfrm rot="20735549">
            <a:off x="2853353" y="2936641"/>
            <a:ext cx="2586037" cy="1363413"/>
          </a:xfrm>
          <a:prstGeom prst="ellipse">
            <a:avLst/>
          </a:prstGeom>
          <a:gradFill rotWithShape="1">
            <a:gsLst>
              <a:gs pos="0">
                <a:srgbClr val="273945"/>
              </a:gs>
              <a:gs pos="100000">
                <a:srgbClr val="557C96"/>
              </a:gs>
            </a:gsLst>
            <a:lin ang="2700000" scaled="1"/>
          </a:gra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uk-UA" dirty="0"/>
              <a:t>Особистість</a:t>
            </a:r>
          </a:p>
          <a:p>
            <a:pPr algn="ctr"/>
            <a:r>
              <a:rPr lang="uk-UA" dirty="0"/>
              <a:t>учня</a:t>
            </a:r>
            <a:endParaRPr lang="ru-RU" dirty="0"/>
          </a:p>
        </p:txBody>
      </p:sp>
      <p:sp>
        <p:nvSpPr>
          <p:cNvPr id="9238" name="Freeform 22"/>
          <p:cNvSpPr>
            <a:spLocks/>
          </p:cNvSpPr>
          <p:nvPr/>
        </p:nvSpPr>
        <p:spPr bwMode="gray">
          <a:xfrm>
            <a:off x="4648200" y="4064000"/>
            <a:ext cx="1282700" cy="1028700"/>
          </a:xfrm>
          <a:custGeom>
            <a:avLst/>
            <a:gdLst>
              <a:gd name="T0" fmla="*/ 0 w 808"/>
              <a:gd name="T1" fmla="*/ 38100 h 648"/>
              <a:gd name="T2" fmla="*/ 558800 w 808"/>
              <a:gd name="T3" fmla="*/ 711200 h 648"/>
              <a:gd name="T4" fmla="*/ 571500 w 808"/>
              <a:gd name="T5" fmla="*/ 1028700 h 648"/>
              <a:gd name="T6" fmla="*/ 1282700 w 808"/>
              <a:gd name="T7" fmla="*/ 673100 h 648"/>
              <a:gd name="T8" fmla="*/ 165100 w 808"/>
              <a:gd name="T9" fmla="*/ 0 h 648"/>
              <a:gd name="T10" fmla="*/ 0 w 808"/>
              <a:gd name="T11" fmla="*/ 38100 h 6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08"/>
              <a:gd name="T19" fmla="*/ 0 h 648"/>
              <a:gd name="T20" fmla="*/ 808 w 808"/>
              <a:gd name="T21" fmla="*/ 648 h 6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08" h="648">
                <a:moveTo>
                  <a:pt x="0" y="24"/>
                </a:moveTo>
                <a:lnTo>
                  <a:pt x="352" y="448"/>
                </a:lnTo>
                <a:lnTo>
                  <a:pt x="360" y="648"/>
                </a:lnTo>
                <a:lnTo>
                  <a:pt x="808" y="424"/>
                </a:lnTo>
                <a:lnTo>
                  <a:pt x="104" y="0"/>
                </a:lnTo>
                <a:lnTo>
                  <a:pt x="0" y="24"/>
                </a:lnTo>
                <a:close/>
              </a:path>
            </a:pathLst>
          </a:custGeom>
          <a:solidFill>
            <a:srgbClr val="003399">
              <a:alpha val="49019"/>
            </a:srgbClr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3CCA175-3E72-4FDB-97AC-B826EF72D8C1}"/>
              </a:ext>
            </a:extLst>
          </p:cNvPr>
          <p:cNvSpPr txBox="1">
            <a:spLocks/>
          </p:cNvSpPr>
          <p:nvPr/>
        </p:nvSpPr>
        <p:spPr>
          <a:xfrm>
            <a:off x="357158" y="1714488"/>
            <a:ext cx="3500430" cy="2643205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>
            <a:solidFill>
              <a:srgbClr val="D6F0FF"/>
            </a:solidFill>
          </a:ln>
          <a:effectLst>
            <a:glow rad="139700">
              <a:srgbClr val="D6F0FF">
                <a:alpha val="86000"/>
              </a:srgbClr>
            </a:glow>
          </a:effectLst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400" b="1" dirty="0">
                <a:solidFill>
                  <a:schemeClr val="bg1"/>
                </a:solidFill>
              </a:rPr>
              <a:t>Методи адаптивного управління</a:t>
            </a:r>
          </a:p>
          <a:p>
            <a:endParaRPr lang="ru-RU" sz="4400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3F96196-4ED5-4092-9618-F6377919D7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0" y="2643182"/>
            <a:ext cx="1135478" cy="1287892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3357554" y="0"/>
            <a:ext cx="2571749" cy="1543050"/>
            <a:chOff x="0" y="857253"/>
            <a:chExt cx="2571749" cy="154305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857253"/>
              <a:ext cx="2571749" cy="1543050"/>
            </a:xfrm>
            <a:prstGeom prst="rect">
              <a:avLst/>
            </a:prstGeom>
            <a:gradFill rotWithShape="0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0" y="857253"/>
              <a:ext cx="2571749" cy="15430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3600" kern="1200" dirty="0"/>
                <a:t>загальні</a:t>
              </a:r>
              <a:endParaRPr lang="ru-RU" sz="3600" kern="1200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5214942" y="2214554"/>
            <a:ext cx="3000396" cy="1285884"/>
            <a:chOff x="2828925" y="847732"/>
            <a:chExt cx="3000396" cy="154305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2" name="Прямоугольник 21"/>
            <p:cNvSpPr/>
            <p:nvPr/>
          </p:nvSpPr>
          <p:spPr>
            <a:xfrm>
              <a:off x="2828925" y="847732"/>
              <a:ext cx="2571749" cy="154305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Прямоугольник 22"/>
            <p:cNvSpPr/>
            <p:nvPr/>
          </p:nvSpPr>
          <p:spPr>
            <a:xfrm>
              <a:off x="2828925" y="847732"/>
              <a:ext cx="3000396" cy="154305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3600" kern="1200" dirty="0" err="1"/>
                <a:t>спецефічні</a:t>
              </a:r>
              <a:endParaRPr lang="ru-RU" sz="3600" kern="12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000760" y="500042"/>
            <a:ext cx="3143240" cy="1543050"/>
            <a:chOff x="5657849" y="847732"/>
            <a:chExt cx="3143240" cy="1543050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657849" y="847732"/>
              <a:ext cx="3143240" cy="1543050"/>
            </a:xfrm>
            <a:prstGeom prst="rect">
              <a:avLst/>
            </a:prstGeom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5657849" y="847732"/>
              <a:ext cx="2857520" cy="15430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3600" kern="1200" dirty="0"/>
                <a:t>інтерактивні</a:t>
              </a:r>
              <a:endParaRPr lang="ru-RU" sz="3600" kern="1200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929190" y="3643313"/>
            <a:ext cx="3500462" cy="1569213"/>
            <a:chOff x="1343024" y="2505081"/>
            <a:chExt cx="3500462" cy="154305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18" name="Прямоугольник 17"/>
            <p:cNvSpPr/>
            <p:nvPr/>
          </p:nvSpPr>
          <p:spPr>
            <a:xfrm>
              <a:off x="1414462" y="2647957"/>
              <a:ext cx="2571749" cy="133230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Прямоугольник 18"/>
            <p:cNvSpPr/>
            <p:nvPr/>
          </p:nvSpPr>
          <p:spPr>
            <a:xfrm>
              <a:off x="1343024" y="2505081"/>
              <a:ext cx="3500462" cy="154305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3200" kern="1200" dirty="0"/>
                <a:t>соціально-психологічної діагностики</a:t>
              </a:r>
              <a:endParaRPr lang="ru-RU" sz="3200" kern="12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857356" y="5314950"/>
            <a:ext cx="4500594" cy="1543050"/>
            <a:chOff x="2107386" y="4405320"/>
            <a:chExt cx="4500594" cy="154305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893204" y="4405320"/>
              <a:ext cx="2571749" cy="154305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2107386" y="4405320"/>
              <a:ext cx="4500594" cy="1543050"/>
            </a:xfrm>
            <a:prstGeom prst="rect">
              <a:avLst/>
            </a:prstGeom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3200" kern="1200" dirty="0"/>
                <a:t>для налагодження розвинутих ринкових стосунків в управлінні</a:t>
              </a:r>
              <a:endParaRPr lang="ru-RU" sz="3200" kern="1200" dirty="0"/>
            </a:p>
          </p:txBody>
        </p:sp>
      </p:grp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8488067" cy="417342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Arial Black" pitchFamily="34" charset="0"/>
              </a:rPr>
              <a:t>Методи адаптивного управління</a:t>
            </a: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gray">
          <a:xfrm rot="41179918">
            <a:off x="5728658" y="2338463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gray">
          <a:xfrm rot="55751243">
            <a:off x="808038" y="3054350"/>
            <a:ext cx="69850" cy="85725"/>
          </a:xfrm>
          <a:prstGeom prst="rightArrow">
            <a:avLst>
              <a:gd name="adj1" fmla="val 19444"/>
              <a:gd name="adj2" fmla="val 19963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2710" name="AutoShape 6"/>
          <p:cNvSpPr>
            <a:spLocks noChangeArrowheads="1"/>
          </p:cNvSpPr>
          <p:nvPr/>
        </p:nvSpPr>
        <p:spPr bwMode="gray">
          <a:xfrm rot="12668209">
            <a:off x="3059113" y="2420938"/>
            <a:ext cx="792162" cy="288925"/>
          </a:xfrm>
          <a:prstGeom prst="rightArrow">
            <a:avLst>
              <a:gd name="adj1" fmla="val 45269"/>
              <a:gd name="adj2" fmla="val 66424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gray">
          <a:xfrm rot="2015202">
            <a:off x="5508625" y="3789363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2712" name="AutoShape 8"/>
          <p:cNvSpPr>
            <a:spLocks noChangeArrowheads="1"/>
          </p:cNvSpPr>
          <p:nvPr/>
        </p:nvSpPr>
        <p:spPr bwMode="gray">
          <a:xfrm rot="-12958841">
            <a:off x="3059113" y="3933825"/>
            <a:ext cx="863600" cy="288925"/>
          </a:xfrm>
          <a:prstGeom prst="rightArrow">
            <a:avLst>
              <a:gd name="adj1" fmla="val 8648"/>
              <a:gd name="adj2" fmla="val 167246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invGray">
          <a:xfrm>
            <a:off x="2843213" y="1268413"/>
            <a:ext cx="3743325" cy="3744912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57224" y="1000108"/>
            <a:ext cx="2089150" cy="1800225"/>
            <a:chOff x="1973" y="1706"/>
            <a:chExt cx="227" cy="227"/>
          </a:xfrm>
        </p:grpSpPr>
        <p:sp>
          <p:nvSpPr>
            <p:cNvPr id="72715" name="Oval 11"/>
            <p:cNvSpPr>
              <a:spLocks noChangeArrowheads="1"/>
            </p:cNvSpPr>
            <p:nvPr/>
          </p:nvSpPr>
          <p:spPr bwMode="gray">
            <a:xfrm>
              <a:off x="1973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16" name="Oval 12"/>
            <p:cNvSpPr>
              <a:spLocks noChangeArrowheads="1"/>
            </p:cNvSpPr>
            <p:nvPr/>
          </p:nvSpPr>
          <p:spPr bwMode="gray">
            <a:xfrm>
              <a:off x="1983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71472" y="3786190"/>
            <a:ext cx="2233612" cy="1944688"/>
            <a:chOff x="1565" y="2659"/>
            <a:chExt cx="227" cy="227"/>
          </a:xfrm>
        </p:grpSpPr>
        <p:sp>
          <p:nvSpPr>
            <p:cNvPr id="72718" name="Oval 14"/>
            <p:cNvSpPr>
              <a:spLocks noChangeArrowheads="1"/>
            </p:cNvSpPr>
            <p:nvPr/>
          </p:nvSpPr>
          <p:spPr bwMode="gray">
            <a:xfrm>
              <a:off x="1565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19" name="Oval 15"/>
            <p:cNvSpPr>
              <a:spLocks noChangeArrowheads="1"/>
            </p:cNvSpPr>
            <p:nvPr/>
          </p:nvSpPr>
          <p:spPr bwMode="gray">
            <a:xfrm>
              <a:off x="1575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 flipH="1" flipV="1">
            <a:off x="468313" y="3213100"/>
            <a:ext cx="71437" cy="71438"/>
            <a:chOff x="2109" y="3612"/>
            <a:chExt cx="227" cy="227"/>
          </a:xfrm>
        </p:grpSpPr>
        <p:sp>
          <p:nvSpPr>
            <p:cNvPr id="72721" name="Oval 17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22" name="Oval 18"/>
            <p:cNvSpPr>
              <a:spLocks noChangeArrowheads="1"/>
            </p:cNvSpPr>
            <p:nvPr/>
          </p:nvSpPr>
          <p:spPr bwMode="gray">
            <a:xfrm>
              <a:off x="2119" y="3632"/>
              <a:ext cx="141" cy="14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6858016" y="1000108"/>
            <a:ext cx="1944688" cy="1798637"/>
            <a:chOff x="3470" y="1706"/>
            <a:chExt cx="227" cy="227"/>
          </a:xfrm>
        </p:grpSpPr>
        <p:sp>
          <p:nvSpPr>
            <p:cNvPr id="72724" name="Oval 20"/>
            <p:cNvSpPr>
              <a:spLocks noChangeArrowheads="1"/>
            </p:cNvSpPr>
            <p:nvPr/>
          </p:nvSpPr>
          <p:spPr bwMode="gray">
            <a:xfrm>
              <a:off x="3470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25" name="Oval 21"/>
            <p:cNvSpPr>
              <a:spLocks noChangeArrowheads="1"/>
            </p:cNvSpPr>
            <p:nvPr/>
          </p:nvSpPr>
          <p:spPr bwMode="gray">
            <a:xfrm>
              <a:off x="3480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715140" y="4000504"/>
            <a:ext cx="1873250" cy="1728787"/>
            <a:chOff x="3923" y="2659"/>
            <a:chExt cx="227" cy="227"/>
          </a:xfrm>
        </p:grpSpPr>
        <p:sp>
          <p:nvSpPr>
            <p:cNvPr id="72727" name="Oval 23"/>
            <p:cNvSpPr>
              <a:spLocks noChangeArrowheads="1"/>
            </p:cNvSpPr>
            <p:nvPr/>
          </p:nvSpPr>
          <p:spPr bwMode="gray">
            <a:xfrm>
              <a:off x="3923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28" name="Oval 24"/>
            <p:cNvSpPr>
              <a:spLocks noChangeArrowheads="1"/>
            </p:cNvSpPr>
            <p:nvPr/>
          </p:nvSpPr>
          <p:spPr bwMode="gray">
            <a:xfrm>
              <a:off x="3933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857620" y="5084763"/>
            <a:ext cx="2016125" cy="1773237"/>
            <a:chOff x="3515" y="3521"/>
            <a:chExt cx="227" cy="227"/>
          </a:xfrm>
        </p:grpSpPr>
        <p:sp>
          <p:nvSpPr>
            <p:cNvPr id="72730" name="Oval 26"/>
            <p:cNvSpPr>
              <a:spLocks noChangeArrowheads="1"/>
            </p:cNvSpPr>
            <p:nvPr/>
          </p:nvSpPr>
          <p:spPr bwMode="gray">
            <a:xfrm>
              <a:off x="3515" y="3521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731" name="Oval 27"/>
            <p:cNvSpPr>
              <a:spLocks noChangeArrowheads="1"/>
            </p:cNvSpPr>
            <p:nvPr/>
          </p:nvSpPr>
          <p:spPr bwMode="gray">
            <a:xfrm>
              <a:off x="3525" y="3540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3500430" y="1571612"/>
            <a:ext cx="2500330" cy="2928958"/>
            <a:chOff x="2416" y="1974"/>
            <a:chExt cx="959" cy="959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2700000" scaled="0"/>
          </a:gradFill>
        </p:grpSpPr>
        <p:sp>
          <p:nvSpPr>
            <p:cNvPr id="17436" name="Oval 32"/>
            <p:cNvSpPr>
              <a:spLocks noChangeArrowheads="1"/>
            </p:cNvSpPr>
            <p:nvPr/>
          </p:nvSpPr>
          <p:spPr bwMode="gray">
            <a:xfrm>
              <a:off x="2416" y="1974"/>
              <a:ext cx="959" cy="95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37" name="Oval 33"/>
            <p:cNvSpPr>
              <a:spLocks noChangeArrowheads="1"/>
            </p:cNvSpPr>
            <p:nvPr/>
          </p:nvSpPr>
          <p:spPr bwMode="gray">
            <a:xfrm>
              <a:off x="2430" y="1986"/>
              <a:ext cx="927" cy="928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38" name="Oval 34"/>
            <p:cNvSpPr>
              <a:spLocks noChangeArrowheads="1"/>
            </p:cNvSpPr>
            <p:nvPr/>
          </p:nvSpPr>
          <p:spPr bwMode="gray">
            <a:xfrm>
              <a:off x="2441" y="1992"/>
              <a:ext cx="906" cy="904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39" name="Oval 35"/>
            <p:cNvSpPr>
              <a:spLocks noChangeArrowheads="1"/>
            </p:cNvSpPr>
            <p:nvPr/>
          </p:nvSpPr>
          <p:spPr bwMode="gray">
            <a:xfrm>
              <a:off x="2451" y="2001"/>
              <a:ext cx="861" cy="845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40" name="Oval 36"/>
            <p:cNvSpPr>
              <a:spLocks noChangeArrowheads="1"/>
            </p:cNvSpPr>
            <p:nvPr/>
          </p:nvSpPr>
          <p:spPr bwMode="gray">
            <a:xfrm>
              <a:off x="2502" y="2024"/>
              <a:ext cx="765" cy="687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7430" name="Text Box 38"/>
          <p:cNvSpPr txBox="1">
            <a:spLocks noChangeArrowheads="1"/>
          </p:cNvSpPr>
          <p:nvPr/>
        </p:nvSpPr>
        <p:spPr bwMode="auto">
          <a:xfrm rot="21011342">
            <a:off x="6786578" y="1571612"/>
            <a:ext cx="20875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b="1" i="1" dirty="0" err="1">
                <a:latin typeface="Arial Black" pitchFamily="34" charset="0"/>
              </a:rPr>
              <a:t>Коучинг</a:t>
            </a:r>
            <a:endParaRPr lang="uk-UA" dirty="0">
              <a:latin typeface="Arial Black" pitchFamily="34" charset="0"/>
            </a:endParaRPr>
          </a:p>
        </p:txBody>
      </p:sp>
      <p:sp>
        <p:nvSpPr>
          <p:cNvPr id="17431" name="Text Box 39"/>
          <p:cNvSpPr txBox="1">
            <a:spLocks noChangeArrowheads="1"/>
          </p:cNvSpPr>
          <p:nvPr/>
        </p:nvSpPr>
        <p:spPr bwMode="auto">
          <a:xfrm rot="803137">
            <a:off x="1071538" y="1504551"/>
            <a:ext cx="170021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uk-UA" dirty="0"/>
              <a:t> </a:t>
            </a:r>
            <a:r>
              <a:rPr lang="uk-UA" b="1" i="1" dirty="0" err="1">
                <a:latin typeface="Arial Black" pitchFamily="34" charset="0"/>
              </a:rPr>
              <a:t>Аутсорсинг</a:t>
            </a:r>
            <a:endParaRPr lang="en-US" sz="1600" b="0" dirty="0">
              <a:latin typeface="Arial Black" pitchFamily="34" charset="0"/>
            </a:endParaRPr>
          </a:p>
        </p:txBody>
      </p:sp>
      <p:sp>
        <p:nvSpPr>
          <p:cNvPr id="17432" name="Text Box 40"/>
          <p:cNvSpPr txBox="1">
            <a:spLocks noChangeArrowheads="1"/>
          </p:cNvSpPr>
          <p:nvPr/>
        </p:nvSpPr>
        <p:spPr bwMode="auto">
          <a:xfrm rot="20861546">
            <a:off x="6715140" y="4500570"/>
            <a:ext cx="198598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uk-UA" b="1" dirty="0" err="1">
                <a:latin typeface="Arial Black" pitchFamily="34" charset="0"/>
              </a:rPr>
              <a:t>Інтернет-маркетинг</a:t>
            </a:r>
            <a:endParaRPr lang="uk-UA" b="1" i="1" dirty="0">
              <a:latin typeface="Arial Black" pitchFamily="34" charset="0"/>
            </a:endParaRPr>
          </a:p>
        </p:txBody>
      </p:sp>
      <p:sp>
        <p:nvSpPr>
          <p:cNvPr id="17433" name="Text Box 41"/>
          <p:cNvSpPr txBox="1">
            <a:spLocks noChangeArrowheads="1"/>
          </p:cNvSpPr>
          <p:nvPr/>
        </p:nvSpPr>
        <p:spPr bwMode="auto">
          <a:xfrm flipV="1">
            <a:off x="8675688" y="4900613"/>
            <a:ext cx="468312" cy="21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uk-UA" sz="800" b="0">
                <a:solidFill>
                  <a:schemeClr val="tx1"/>
                </a:solidFill>
              </a:rPr>
              <a:t>.</a:t>
            </a:r>
            <a:endParaRPr lang="en-US" sz="800" b="0">
              <a:solidFill>
                <a:schemeClr val="tx1"/>
              </a:solidFill>
            </a:endParaRPr>
          </a:p>
        </p:txBody>
      </p:sp>
      <p:sp>
        <p:nvSpPr>
          <p:cNvPr id="17434" name="Text Box 42"/>
          <p:cNvSpPr txBox="1">
            <a:spLocks noChangeArrowheads="1"/>
          </p:cNvSpPr>
          <p:nvPr/>
        </p:nvSpPr>
        <p:spPr bwMode="auto">
          <a:xfrm rot="917665">
            <a:off x="500034" y="4500570"/>
            <a:ext cx="2159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dirty="0"/>
              <a:t> </a:t>
            </a:r>
            <a:r>
              <a:rPr lang="uk-UA" b="1" i="1" dirty="0" err="1">
                <a:latin typeface="Arial Black" pitchFamily="34" charset="0"/>
              </a:rPr>
              <a:t>Бенчмаркінг</a:t>
            </a:r>
            <a:endParaRPr lang="uk-UA" dirty="0">
              <a:latin typeface="Arial Black" pitchFamily="34" charset="0"/>
            </a:endParaRPr>
          </a:p>
        </p:txBody>
      </p:sp>
      <p:sp>
        <p:nvSpPr>
          <p:cNvPr id="17435" name="Text Box 43"/>
          <p:cNvSpPr txBox="1">
            <a:spLocks noChangeArrowheads="1"/>
          </p:cNvSpPr>
          <p:nvPr/>
        </p:nvSpPr>
        <p:spPr bwMode="auto">
          <a:xfrm rot="693530">
            <a:off x="3786182" y="5572140"/>
            <a:ext cx="207646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uk-UA" b="1" dirty="0">
                <a:latin typeface="Arial Black" pitchFamily="34" charset="0"/>
              </a:rPr>
              <a:t>Моніторингові дослідження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643306" y="2214554"/>
            <a:ext cx="2143140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dirty="0">
                <a:solidFill>
                  <a:schemeClr val="bg2"/>
                </a:solidFill>
                <a:latin typeface="Arial Black" pitchFamily="34" charset="0"/>
              </a:rPr>
              <a:t>Для налагодження розвинутих ринкових стосунків в управлінні</a:t>
            </a:r>
            <a:endParaRPr lang="ru-RU" dirty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49" name="AutoShape 8"/>
          <p:cNvSpPr>
            <a:spLocks noChangeArrowheads="1"/>
          </p:cNvSpPr>
          <p:nvPr/>
        </p:nvSpPr>
        <p:spPr bwMode="gray">
          <a:xfrm rot="5221927">
            <a:off x="4446782" y="4511828"/>
            <a:ext cx="863600" cy="283078"/>
          </a:xfrm>
          <a:prstGeom prst="rightArrow">
            <a:avLst>
              <a:gd name="adj1" fmla="val 8648"/>
              <a:gd name="adj2" fmla="val 167246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285728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Кваліметрична</a:t>
            </a:r>
            <a:r>
              <a:rPr lang="ru-RU" dirty="0">
                <a:solidFill>
                  <a:schemeClr val="bg1"/>
                </a:solidFill>
              </a:rPr>
              <a:t> модель </a:t>
            </a:r>
            <a:r>
              <a:rPr lang="ru-RU" dirty="0" err="1">
                <a:solidFill>
                  <a:schemeClr val="bg1"/>
                </a:solidFill>
              </a:rPr>
              <a:t>оцінювання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здатності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працівників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фахівців</a:t>
            </a:r>
            <a:r>
              <a:rPr lang="ru-RU" dirty="0">
                <a:solidFill>
                  <a:schemeClr val="bg1"/>
                </a:solidFill>
              </a:rPr>
              <a:t>) до </a:t>
            </a:r>
            <a:r>
              <a:rPr lang="ru-RU" dirty="0" err="1">
                <a:solidFill>
                  <a:schemeClr val="bg1"/>
                </a:solidFill>
              </a:rPr>
              <a:t>управлінсько-організаторської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діяльності</a:t>
            </a:r>
            <a:r>
              <a:rPr lang="ru-RU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071546"/>
            <a:ext cx="7858180" cy="568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lanwallpaper.com/static/images/Recruitment-PowerPoint-background-Templat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57232"/>
            <a:ext cx="8535322" cy="4500594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2500"/>
            <a:scene3d>
              <a:camera prst="orthographicFront"/>
              <a:lightRig rig="threePt" dir="t"/>
            </a:scene3d>
            <a:sp3d extrusionH="57150" contourW="12700">
              <a:extrusionClr>
                <a:schemeClr val="accent1">
                  <a:lumMod val="75000"/>
                </a:schemeClr>
              </a:extrusionClr>
              <a:contourClr>
                <a:schemeClr val="bg1"/>
              </a:contourClr>
            </a:sp3d>
          </a:bodyPr>
          <a:lstStyle/>
          <a:p>
            <a:pPr>
              <a:buFont typeface="Wingdings" pitchFamily="2" charset="2"/>
              <a:buChar char="ü"/>
            </a:pPr>
            <a:r>
              <a:rPr lang="uk-UA" sz="2800">
                <a:latin typeface="Arial Black" pitchFamily="34" charset="0"/>
                <a:cs typeface="Times New Roman" pitchFamily="18" charset="0"/>
              </a:rPr>
              <a:t> </a:t>
            </a:r>
            <a:r>
              <a:rPr lang="uk-UA" sz="2800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Ефективно застосовують отримані теоретичні знання.</a:t>
            </a:r>
          </a:p>
          <a:p>
            <a:pPr>
              <a:buFont typeface="Wingdings" pitchFamily="2" charset="2"/>
              <a:buChar char="ü"/>
            </a:pPr>
            <a:r>
              <a:rPr lang="uk-UA" sz="2800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 Систематизують інформацію.</a:t>
            </a:r>
          </a:p>
          <a:p>
            <a:pPr>
              <a:buFont typeface="Wingdings" pitchFamily="2" charset="2"/>
              <a:buChar char="ü"/>
            </a:pPr>
            <a:r>
              <a:rPr lang="uk-UA" sz="2800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 Активно обмінюються власним досвідом.</a:t>
            </a:r>
          </a:p>
          <a:p>
            <a:pPr>
              <a:buFont typeface="Wingdings" pitchFamily="2" charset="2"/>
              <a:buChar char="ü"/>
            </a:pPr>
            <a:r>
              <a:rPr lang="uk-UA" sz="2800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 Розробляють алгоритми впровадження інновацій.</a:t>
            </a:r>
          </a:p>
          <a:p>
            <a:pPr>
              <a:buFont typeface="Wingdings" pitchFamily="2" charset="2"/>
              <a:buChar char="ü"/>
            </a:pPr>
            <a:r>
              <a:rPr lang="uk-UA" sz="2800">
                <a:solidFill>
                  <a:schemeClr val="bg2"/>
                </a:solidFill>
                <a:latin typeface="Arial Black" pitchFamily="34" charset="0"/>
                <a:cs typeface="Times New Roman" pitchFamily="18" charset="0"/>
              </a:rPr>
              <a:t> Здійснюють необхідну підготовку для забезпечення запровадження інноваційного аспекту в управління ЗП(ПТ)О</a:t>
            </a:r>
            <a:endParaRPr lang="ru-RU" sz="2800" dirty="0">
              <a:solidFill>
                <a:schemeClr val="bg2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>
                <a:ln/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Інноваційні керівники </a:t>
            </a:r>
            <a:endParaRPr kumimoji="0" lang="ru-RU" sz="4400" b="1" i="0" u="none" strike="noStrike" kern="1200" cap="none" spc="0" normalizeH="0" baseline="0" noProof="0" dirty="0">
              <a:ln/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</TotalTime>
  <Words>568</Words>
  <Application>Microsoft Office PowerPoint</Application>
  <PresentationFormat>Экран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Century Schoolbook</vt:lpstr>
      <vt:lpstr>Constantia</vt:lpstr>
      <vt:lpstr>Times New Roman</vt:lpstr>
      <vt:lpstr>Wingdings</vt:lpstr>
      <vt:lpstr>Wingdings 2</vt:lpstr>
      <vt:lpstr>Поток</vt:lpstr>
      <vt:lpstr>Презентация PowerPoint</vt:lpstr>
      <vt:lpstr>Презентация PowerPoint</vt:lpstr>
      <vt:lpstr>Ознаки  ринкової економіки</vt:lpstr>
      <vt:lpstr>Вибір конкурентної стратегії :</vt:lpstr>
      <vt:lpstr>Процес стратегічного управління</vt:lpstr>
      <vt:lpstr>Презентация PowerPoint</vt:lpstr>
      <vt:lpstr>Методи адаптивного управління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Павленко</cp:lastModifiedBy>
  <cp:revision>118</cp:revision>
  <dcterms:modified xsi:type="dcterms:W3CDTF">2021-02-24T08:52:32Z</dcterms:modified>
</cp:coreProperties>
</file>