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67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197DCE"/>
    <a:srgbClr val="358349"/>
    <a:srgbClr val="F7F1E4"/>
    <a:srgbClr val="B8D3E8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435E3D-4779-4F74-B50E-7D6C92F116A8}" type="datetime1">
              <a:rPr lang="ru-RU" smtClean="0"/>
              <a:t>11.02.2021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4E80F0-1DF1-4858-9B22-BB5AEB10E915}" type="datetime1">
              <a:rPr lang="ru-RU" noProof="0" smtClean="0"/>
              <a:t>11.02.2021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22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5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5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4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13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45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 dirty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xmlns="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ственного текс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xmlns="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:a16="http://schemas.microsoft.com/office/drawing/2014/main" xmlns="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 dirty="0"/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xmlns="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xmlns="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:a16="http://schemas.microsoft.com/office/drawing/2014/main" xmlns="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:a16="http://schemas.microsoft.com/office/drawing/2014/main" xmlns="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 dirty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xmlns="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Текст 2">
            <a:extLst>
              <a:ext uri="{FF2B5EF4-FFF2-40B4-BE49-F238E27FC236}">
                <a16:creationId xmlns:a16="http://schemas.microsoft.com/office/drawing/2014/main" xmlns="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xmlns="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:a16="http://schemas.microsoft.com/office/drawing/2014/main" xmlns="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Рисунок 15">
            <a:extLst>
              <a:ext uri="{FF2B5EF4-FFF2-40B4-BE49-F238E27FC236}">
                <a16:creationId xmlns:a16="http://schemas.microsoft.com/office/drawing/2014/main" xmlns="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xmlns="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xmlns="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:a16="http://schemas.microsoft.com/office/drawing/2014/main" xmlns="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xmlns="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:a16="http://schemas.microsoft.com/office/drawing/2014/main" xmlns="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:a16="http://schemas.microsoft.com/office/drawing/2014/main" xmlns="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Диаграмма 18">
            <a:extLst>
              <a:ext uri="{FF2B5EF4-FFF2-40B4-BE49-F238E27FC236}">
                <a16:creationId xmlns:a16="http://schemas.microsoft.com/office/drawing/2014/main" xmlns="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xmlns="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:a16="http://schemas.microsoft.com/office/drawing/2014/main" xmlns="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47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:a16="http://schemas.microsoft.com/office/drawing/2014/main" xmlns="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374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xmlns="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xmlns="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:a16="http://schemas.microsoft.com/office/drawing/2014/main" xmlns="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noProof="0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:a16="http://schemas.microsoft.com/office/drawing/2014/main" xmlns="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теклянные стены здания и небо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-48" t="6766" r="19843" b="3091"/>
          <a:stretch/>
        </p:blipFill>
        <p:spPr>
          <a:xfrm>
            <a:off x="0" y="0"/>
            <a:ext cx="12028868" cy="549042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14" y="-191543"/>
            <a:ext cx="10510754" cy="2281355"/>
          </a:xfrm>
        </p:spPr>
        <p:txBody>
          <a:bodyPr rtlCol="0"/>
          <a:lstStyle/>
          <a:p>
            <a:pPr algn="ctr"/>
            <a:r>
              <a:rPr lang="uk-UA" sz="3200" dirty="0" smtClean="0"/>
              <a:t>Семінар-практикум для </a:t>
            </a:r>
            <a:r>
              <a:rPr lang="uk-UA" sz="3200" dirty="0"/>
              <a:t>педагогічних працівників будівельних, монтажно-будівельних професій ЗП(ПТ)О</a:t>
            </a: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701" y="2745210"/>
            <a:ext cx="10920167" cy="1389628"/>
          </a:xfrm>
        </p:spPr>
        <p:txBody>
          <a:bodyPr rtlCol="0"/>
          <a:lstStyle/>
          <a:p>
            <a:pPr algn="ctr"/>
            <a:r>
              <a:rPr lang="ru-RU" sz="32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Впровадження</a:t>
            </a:r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ru-RU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освітніх трендів для забезпечення якісної професійної підготовки </a:t>
            </a:r>
            <a:r>
              <a:rPr lang="ru-RU" sz="32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кваліфікованих</a:t>
            </a:r>
            <a:r>
              <a:rPr lang="ru-RU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робітників</a:t>
            </a:r>
            <a:endParaRPr lang="ru-RU" sz="3200" i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6833958" y="5804746"/>
            <a:ext cx="440728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Олена ДІДЕНКО, </a:t>
            </a: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/>
            </a:r>
            <a:b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</a:b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методист НМЦ ПТО у </a:t>
            </a:r>
            <a:r>
              <a:rPr lang="uk-UA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Харківській області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uk-UA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Офисное здание на фоне голубого неба, вид под небольшим углом">
            <a:extLst>
              <a:ext uri="{FF2B5EF4-FFF2-40B4-BE49-F238E27FC236}">
                <a16:creationId xmlns:a16="http://schemas.microsoft.com/office/drawing/2014/main" xmlns="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l="2749" r="274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093" y="67616"/>
            <a:ext cx="7373546" cy="924057"/>
          </a:xfrm>
        </p:spPr>
        <p:txBody>
          <a:bodyPr rtlCol="0"/>
          <a:lstStyle/>
          <a:p>
            <a:r>
              <a:rPr lang="uk-UA" sz="3600" dirty="0" smtClean="0">
                <a:solidFill>
                  <a:srgbClr val="33CC33"/>
                </a:solidFill>
              </a:rPr>
              <a:t>Актуальні освітні тренди</a:t>
            </a:r>
            <a:r>
              <a:rPr lang="ru-RU" sz="3600" dirty="0">
                <a:solidFill>
                  <a:srgbClr val="33CC33"/>
                </a:solidFill>
              </a:rPr>
              <a:t/>
            </a:r>
            <a:br>
              <a:rPr lang="ru-RU" sz="3600" dirty="0">
                <a:solidFill>
                  <a:srgbClr val="33CC33"/>
                </a:solidFill>
              </a:rPr>
            </a:br>
            <a:endParaRPr lang="ru-RU" sz="3600" dirty="0">
              <a:solidFill>
                <a:srgbClr val="33CC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922" y="549501"/>
            <a:ext cx="1151708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STEAM</a:t>
            </a: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-освіта (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Science</a:t>
            </a: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Technology</a:t>
            </a: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Engineering</a:t>
            </a: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Art</a:t>
            </a: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Mathematics</a:t>
            </a: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);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формування компетентностей (ключових, загальнопрофесійних і професійних);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персоналізація навчання, адаптивне навчання;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–відкритість і доступність освіти;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практико-орієнтоване навчання, спрямоване на конкретні результати;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розвиток підприємницького, дослідницького і критичного мислення;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гейміфікація (навчання через гру);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мобільне навчання;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зміна ролі </a:t>
            </a:r>
            <a:r>
              <a:rPr lang="uk-UA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педагога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33CC33"/>
                </a:solidFill>
                <a:latin typeface="+mj-lt"/>
                <a:ea typeface="Times New Roman" panose="02020603050405020304" pitchFamily="18" charset="0"/>
              </a:rPr>
              <a:t>З урахуванням наслідків </a:t>
            </a:r>
            <a:r>
              <a:rPr lang="uk-UA" sz="2400" b="1" dirty="0" smtClean="0">
                <a:solidFill>
                  <a:srgbClr val="33CC33"/>
                </a:solidFill>
                <a:latin typeface="+mj-lt"/>
                <a:ea typeface="Times New Roman" panose="02020603050405020304" pitchFamily="18" charset="0"/>
              </a:rPr>
              <a:t>пандемії: </a:t>
            </a:r>
            <a:endParaRPr lang="ru-RU" sz="2400" b="1" dirty="0">
              <a:solidFill>
                <a:srgbClr val="33CC33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цифровізація освітнього середовища;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 – змішане навчання;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</a:t>
            </a: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соціально-емоційно-етичне навчання;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педагогіка </a:t>
            </a:r>
            <a:r>
              <a:rPr lang="uk-UA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партнерства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146" name="Picture 2" descr="Методичні рекомендації Тернопільського ОКІППО щодо проведення підсумкового  річного оцінювання навчальних досягнень учнів в умовах дистанційного  навчання – Тернопільський обласний комунальний інститут післядипломної  педагогічної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29" y="5159915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2" y="128789"/>
            <a:ext cx="5035639" cy="65820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88677" y="610136"/>
            <a:ext cx="547352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spc="-20" dirty="0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навчальних предметів, під час вивчення яких будуть сформовані необхідні компетентності;</a:t>
            </a:r>
            <a:endParaRPr lang="ru-RU" sz="2000" dirty="0">
              <a:solidFill>
                <a:srgbClr val="33CC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spc="-20" dirty="0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міжпредметний розподіл годин від їх загальної кількості відповідно до типового плану залежно від тих </a:t>
            </a:r>
            <a:r>
              <a:rPr lang="uk-UA" sz="2000" spc="-20" dirty="0" err="1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000" spc="-20" dirty="0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мають бути сформовані;</a:t>
            </a:r>
            <a:endParaRPr lang="ru-RU" sz="2000" dirty="0">
              <a:solidFill>
                <a:srgbClr val="33CC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spc="-20" dirty="0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відповідних навчальних програм з предметів за модулями та кваліфікаціями;</a:t>
            </a:r>
            <a:endParaRPr lang="ru-RU" sz="2000" dirty="0">
              <a:solidFill>
                <a:srgbClr val="33CC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spc="-20" dirty="0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установлення послідовності вивчення навчальних предметів;</a:t>
            </a:r>
            <a:endParaRPr lang="ru-RU" sz="2000" dirty="0">
              <a:solidFill>
                <a:srgbClr val="33CC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spc="-20" dirty="0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форм проведення занять (теоретичні, ЛПР чи практичні роботи);</a:t>
            </a:r>
            <a:endParaRPr lang="ru-RU" sz="2000" dirty="0">
              <a:solidFill>
                <a:srgbClr val="33CC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spc="-20" dirty="0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навчально-програмної документації при організації освітнього процесу за СП(ПТ)О на </a:t>
            </a:r>
            <a:r>
              <a:rPr lang="uk-UA" sz="2000" spc="-20" dirty="0" err="1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компетентнісній</a:t>
            </a:r>
            <a:r>
              <a:rPr lang="uk-UA" sz="2000" spc="-20" dirty="0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основі.</a:t>
            </a:r>
            <a:endParaRPr lang="ru-RU" sz="2000" dirty="0">
              <a:solidFill>
                <a:srgbClr val="33CC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1108" y="128789"/>
            <a:ext cx="4998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5445" algn="just">
              <a:spcAft>
                <a:spcPts val="0"/>
              </a:spcAft>
            </a:pPr>
            <a:r>
              <a:rPr lang="uk-UA" sz="3200" spc="-20" dirty="0" smtClean="0">
                <a:solidFill>
                  <a:srgbClr val="33CC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Розглянути </a:t>
            </a:r>
            <a:r>
              <a:rPr lang="uk-UA" sz="3200" spc="-20" dirty="0">
                <a:solidFill>
                  <a:srgbClr val="33CC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 </a:t>
            </a:r>
            <a:r>
              <a:rPr lang="uk-UA" sz="3200" spc="-20" dirty="0" smtClean="0">
                <a:solidFill>
                  <a:srgbClr val="33CC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обговорити:</a:t>
            </a:r>
            <a:endParaRPr lang="ru-RU" sz="32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8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19126" y="168546"/>
            <a:ext cx="4998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5445" algn="just">
              <a:spcAft>
                <a:spcPts val="0"/>
              </a:spcAft>
            </a:pPr>
            <a:r>
              <a:rPr lang="uk-UA" sz="3200" spc="-20" dirty="0" smtClean="0">
                <a:solidFill>
                  <a:srgbClr val="33CC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Розглянути </a:t>
            </a:r>
            <a:r>
              <a:rPr lang="uk-UA" sz="3200" spc="-20" dirty="0">
                <a:solidFill>
                  <a:srgbClr val="33CC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 </a:t>
            </a:r>
            <a:r>
              <a:rPr lang="uk-UA" sz="3200" spc="-20" dirty="0" smtClean="0">
                <a:solidFill>
                  <a:srgbClr val="33CC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обговорити:</a:t>
            </a:r>
            <a:endParaRPr lang="ru-RU" sz="32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2" y="1528082"/>
            <a:ext cx="4726547" cy="519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90" y="1528082"/>
            <a:ext cx="4900150" cy="51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2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48058"/>
            <a:ext cx="11767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5445" algn="ctr">
              <a:spcAft>
                <a:spcPts val="0"/>
              </a:spcAft>
            </a:pPr>
            <a:r>
              <a:rPr lang="uk-UA" sz="3200" spc="-20" dirty="0" smtClean="0">
                <a:solidFill>
                  <a:srgbClr val="33CC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переліків професійних </a:t>
            </a:r>
            <a:r>
              <a:rPr lang="uk-UA" sz="3200" spc="-20" dirty="0" err="1" smtClean="0">
                <a:solidFill>
                  <a:srgbClr val="33CC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3200" spc="-20" dirty="0" smtClean="0">
                <a:solidFill>
                  <a:srgbClr val="33CC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вимог до професійної кваліфікації</a:t>
            </a:r>
            <a:endParaRPr lang="ru-RU" sz="32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316" y="1369827"/>
            <a:ext cx="5324475" cy="53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9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Офисное здание на фоне голубого неба, вид под небольшим углом">
            <a:extLst>
              <a:ext uri="{FF2B5EF4-FFF2-40B4-BE49-F238E27FC236}">
                <a16:creationId xmlns:a16="http://schemas.microsoft.com/office/drawing/2014/main" xmlns="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l="2749" r="2749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377" y="4541137"/>
            <a:ext cx="7574332" cy="2281355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rgbClr val="197DCE"/>
                </a:solidFill>
              </a:rPr>
              <a:t>Дякую за увагу!</a:t>
            </a:r>
            <a:endParaRPr lang="ru-RU" dirty="0">
              <a:solidFill>
                <a:srgbClr val="197DC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8028879" y="415691"/>
            <a:ext cx="3720792" cy="1101897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Діденко Олена Володимирівна</a:t>
            </a:r>
            <a:endParaRPr lang="ru-RU" b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2"/>
          </p:nvPr>
        </p:nvSpPr>
        <p:spPr>
          <a:xfrm>
            <a:off x="7220800" y="1599662"/>
            <a:ext cx="4367531" cy="474519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0960877828</a:t>
            </a:r>
            <a:endParaRPr lang="ru-RU" sz="28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24"/>
          </p:nvPr>
        </p:nvSpPr>
        <p:spPr>
          <a:xfrm>
            <a:off x="6195153" y="2603648"/>
            <a:ext cx="5920556" cy="474519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DidenkoElenav</a:t>
            </a:r>
            <a:r>
              <a:rPr lang="en-US" sz="24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@ </a:t>
            </a:r>
            <a:r>
              <a:rPr lang="en-US" sz="2400" dirty="0" err="1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gmail</a:t>
            </a:r>
            <a:r>
              <a:rPr lang="uk-UA" sz="24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com</a:t>
            </a:r>
            <a:endParaRPr lang="ru-RU" sz="24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3926" b="13926"/>
          <a:stretch/>
        </p:blipFill>
        <p:spPr>
          <a:xfrm>
            <a:off x="-1" y="1611086"/>
            <a:ext cx="12192000" cy="524691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04800"/>
            <a:ext cx="10502364" cy="192059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>
                <a:solidFill>
                  <a:srgbClr val="33CC33"/>
                </a:solidFill>
              </a:rPr>
              <a:t>О</a:t>
            </a:r>
            <a:r>
              <a:rPr lang="uk-UA" dirty="0" smtClean="0">
                <a:solidFill>
                  <a:srgbClr val="33CC33"/>
                </a:solidFill>
              </a:rPr>
              <a:t>сновні </a:t>
            </a:r>
            <a:r>
              <a:rPr lang="uk-UA" dirty="0">
                <a:solidFill>
                  <a:srgbClr val="33CC33"/>
                </a:solidFill>
              </a:rPr>
              <a:t>завдання для забезпечення якісної професійної підготовки кваліфікованих робітників</a:t>
            </a:r>
            <a:endParaRPr lang="ru-RU" dirty="0">
              <a:solidFill>
                <a:srgbClr val="33CC33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487" y="2225392"/>
            <a:ext cx="11756570" cy="3957694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uk-UA" sz="4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 </a:t>
            </a:r>
            <a:r>
              <a:rPr lang="uk-UA" sz="40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Проєктування</a:t>
            </a:r>
            <a:r>
              <a:rPr lang="uk-UA" sz="4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інноваційної професійної діяльності майбутніх </a:t>
            </a:r>
            <a:r>
              <a:rPr lang="uk-UA" sz="4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кваліфікованих робітників;</a:t>
            </a:r>
            <a:endParaRPr lang="ru-RU" sz="4000" b="1" i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4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адаптація </a:t>
            </a:r>
            <a:r>
              <a:rPr lang="uk-UA" sz="4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 професійного навчання до сучасного виробництва;</a:t>
            </a:r>
            <a:endParaRPr lang="ru-RU" sz="4000" b="1" i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4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розробка </a:t>
            </a:r>
            <a:r>
              <a:rPr lang="uk-UA" sz="4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впровадження інноваційних технологій навчання в освітній </a:t>
            </a:r>
            <a:r>
              <a:rPr lang="uk-UA" sz="4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endParaRPr lang="ru-RU" sz="4000" b="1" i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391886"/>
            <a:ext cx="10849327" cy="1423497"/>
          </a:xfrm>
        </p:spPr>
        <p:txBody>
          <a:bodyPr rtlCol="0">
            <a:normAutofit/>
          </a:bodyPr>
          <a:lstStyle/>
          <a:p>
            <a:pPr algn="ctr" rtl="0"/>
            <a:r>
              <a:rPr lang="uk-UA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Принципи навчання для розвитку </a:t>
            </a:r>
            <a:r>
              <a:rPr lang="uk-UA" dirty="0" err="1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компетентностей</a:t>
            </a:r>
            <a:r>
              <a:rPr lang="uk-UA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 здобувачів освіти </a:t>
            </a:r>
            <a:endParaRPr lang="ru-RU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485" y="2285999"/>
            <a:ext cx="7097486" cy="4310743"/>
          </a:xfrm>
        </p:spPr>
        <p:txBody>
          <a:bodyPr rtlCol="0">
            <a:noAutofit/>
          </a:bodyPr>
          <a:lstStyle/>
          <a:p>
            <a:pPr lvl="0"/>
            <a:r>
              <a:rPr lang="uk-UA" sz="2400" b="1" dirty="0">
                <a:solidFill>
                  <a:schemeClr val="bg1"/>
                </a:solidFill>
                <a:latin typeface="+mj-lt"/>
              </a:rPr>
              <a:t>відповідність П(ПТ)О державним стандартам;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+mj-lt"/>
              </a:rPr>
              <a:t>науково-технічна спрямованість;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+mj-lt"/>
              </a:rPr>
              <a:t>системність і послідовність;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+mj-lt"/>
              </a:rPr>
              <a:t>доступність;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+mj-lt"/>
              </a:rPr>
              <a:t>принцип випереджуючого навчання;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+mj-lt"/>
              </a:rPr>
              <a:t>самонавчання;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+mj-lt"/>
              </a:rPr>
              <a:t>принцип проблемності;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+mj-lt"/>
              </a:rPr>
              <a:t>індивідуальний та диференційований підходи у навчанні професії;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+mj-lt"/>
              </a:rPr>
              <a:t>активність у 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</a:rPr>
              <a:t>навчанні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rtl="0"/>
            <a:endParaRPr lang="ru-RU" dirty="0"/>
          </a:p>
        </p:txBody>
      </p:sp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7163" t="7596" r="21154"/>
          <a:stretch/>
        </p:blipFill>
        <p:spPr>
          <a:xfrm>
            <a:off x="6966857" y="1815382"/>
            <a:ext cx="5225143" cy="5042617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146" y="408834"/>
            <a:ext cx="11887200" cy="276740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А</a:t>
            </a:r>
            <a:r>
              <a:rPr lang="uk-UA" dirty="0" smtClean="0"/>
              <a:t>ктивність учня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3910348">
            <a:off x="6069055" y="1488133"/>
            <a:ext cx="509384" cy="1666013"/>
          </a:xfrm>
          <a:prstGeom prst="down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9486796" y="3703834"/>
            <a:ext cx="522514" cy="960634"/>
          </a:xfrm>
          <a:prstGeom prst="down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4746" y="3469061"/>
            <a:ext cx="2656115" cy="957943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uk-UA" b="1" dirty="0"/>
              <a:t>Т</a:t>
            </a:r>
            <a:r>
              <a:rPr lang="uk-UA" b="1" dirty="0" smtClean="0"/>
              <a:t>ехнологія </a:t>
            </a:r>
            <a:r>
              <a:rPr lang="uk-UA" b="1" dirty="0"/>
              <a:t>навчання в співробітництві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19996" y="2697271"/>
            <a:ext cx="2656115" cy="957943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uk-UA" b="1" dirty="0"/>
              <a:t>О</a:t>
            </a:r>
            <a:r>
              <a:rPr lang="uk-UA" b="1" dirty="0" smtClean="0"/>
              <a:t>рганізація </a:t>
            </a:r>
            <a:r>
              <a:rPr lang="uk-UA" b="1" dirty="0"/>
              <a:t>інтерактивного навчання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1510" y="5069148"/>
            <a:ext cx="2656115" cy="957943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uk-UA" b="1" dirty="0"/>
              <a:t>М</a:t>
            </a:r>
            <a:r>
              <a:rPr lang="uk-UA" b="1" dirty="0" smtClean="0"/>
              <a:t>етод </a:t>
            </a:r>
            <a:r>
              <a:rPr lang="uk-UA" b="1" dirty="0"/>
              <a:t>малих груп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72641" y="4782644"/>
            <a:ext cx="2256255" cy="1125716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uk-UA" b="1" dirty="0"/>
              <a:t>М</a:t>
            </a:r>
            <a:r>
              <a:rPr lang="uk-UA" b="1" dirty="0" smtClean="0"/>
              <a:t>оделювання </a:t>
            </a:r>
            <a:r>
              <a:rPr lang="uk-UA" b="1" dirty="0"/>
              <a:t>виробничих ситуацій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3736" y="5742872"/>
            <a:ext cx="2142049" cy="624625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uk-UA" b="1" dirty="0" smtClean="0"/>
              <a:t>Рольові ігри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89565" y="5908360"/>
            <a:ext cx="2380112" cy="797605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uk-UA" b="1" dirty="0"/>
              <a:t>С</a:t>
            </a:r>
            <a:r>
              <a:rPr lang="uk-UA" b="1" dirty="0" smtClean="0"/>
              <a:t>творення </a:t>
            </a:r>
            <a:r>
              <a:rPr lang="uk-UA" b="1" dirty="0"/>
              <a:t>проблемних ситуацій</a:t>
            </a:r>
            <a:endParaRPr lang="ru-RU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89279" y="4526276"/>
            <a:ext cx="1561937" cy="1085744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uk-UA" b="1" dirty="0"/>
              <a:t>Р</a:t>
            </a:r>
            <a:r>
              <a:rPr lang="uk-UA" b="1" dirty="0" smtClean="0"/>
              <a:t>озробка </a:t>
            </a:r>
            <a:r>
              <a:rPr lang="uk-UA" b="1" dirty="0" err="1"/>
              <a:t>проєктів</a:t>
            </a:r>
            <a:endParaRPr lang="ru-RU" b="1" dirty="0"/>
          </a:p>
        </p:txBody>
      </p:sp>
      <p:pic>
        <p:nvPicPr>
          <p:cNvPr id="1026" name="Picture 2" descr="Підсумки конкурсу «Сучасний урок -2016» у номінації «Початкові класи» »  Методичний кабінет Новокаховської міськ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4" y="186187"/>
            <a:ext cx="4726727" cy="2336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833182" y="5263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«Все, що я пізнаю, я знаю для чого це мені потрібно і де, і як я зможу застосувати ці знання».</a:t>
            </a:r>
            <a:endPara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355" y="3416591"/>
            <a:ext cx="3075654" cy="202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2" y="296223"/>
            <a:ext cx="10218713" cy="78263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Негативні аспекти дистанційного навчання в </a:t>
            </a:r>
            <a:r>
              <a:rPr lang="uk-UA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ЗП(ПТ)О: </a:t>
            </a:r>
            <a:endParaRPr lang="ru-RU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220240" y="2015930"/>
            <a:ext cx="7249505" cy="4526538"/>
          </a:xfrm>
        </p:spPr>
        <p:txBody>
          <a:bodyPr rtlCol="0">
            <a:noAutofit/>
          </a:bodyPr>
          <a:lstStyle/>
          <a:p>
            <a:pPr lvl="0"/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брак </a:t>
            </a:r>
            <a:r>
              <a:rPr lang="uk-UA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самоорганізації </a:t>
            </a:r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здобувачів освіти</a:t>
            </a:r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;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lvl="0"/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небажання </a:t>
            </a:r>
            <a:r>
              <a:rPr lang="uk-UA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виходити деякою частиною учнів на зв'язок;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lvl="0"/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списування</a:t>
            </a:r>
            <a:r>
              <a:rPr lang="uk-UA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;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lvl="0"/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брак </a:t>
            </a:r>
            <a:r>
              <a:rPr lang="uk-UA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живого спілкування;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lvl="0"/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невелика </a:t>
            </a:r>
            <a:r>
              <a:rPr lang="uk-UA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забезпеченість індивідуального підходу;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lvl="0"/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</a:t>
            </a:r>
            <a:r>
              <a:rPr lang="uk-UA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в</a:t>
            </a:r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ідсутність комп'ютера, </a:t>
            </a:r>
            <a:r>
              <a:rPr lang="uk-UA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неможливість працювати онлайн одночасно в багатодітній родині;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lvl="0"/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залежність </a:t>
            </a:r>
            <a:r>
              <a:rPr lang="uk-UA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від зовнішніх </a:t>
            </a:r>
            <a:r>
              <a:rPr lang="uk-UA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факторів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81" y="1792074"/>
            <a:ext cx="4767808" cy="34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06062" y="729953"/>
            <a:ext cx="7481326" cy="203857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>
                <a:solidFill>
                  <a:srgbClr val="33CC33"/>
                </a:solidFill>
              </a:rPr>
              <a:t>Основні рекомендації для педагогів при організації дистанційного навчання</a:t>
            </a:r>
            <a:r>
              <a:rPr lang="ru-RU" dirty="0">
                <a:solidFill>
                  <a:srgbClr val="33CC33"/>
                </a:solidFill>
              </a:rPr>
              <a:t/>
            </a:r>
            <a:br>
              <a:rPr lang="ru-RU" dirty="0">
                <a:solidFill>
                  <a:srgbClr val="33CC33"/>
                </a:solidFill>
              </a:rPr>
            </a:br>
            <a:endParaRPr lang="ru-RU" noProof="1">
              <a:solidFill>
                <a:srgbClr val="33CC33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42E27BA-7F93-4365-B043-35F651797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206062" y="2952975"/>
            <a:ext cx="11475076" cy="3782676"/>
          </a:xfrm>
        </p:spPr>
        <p:txBody>
          <a:bodyPr rtlCol="0">
            <a:noAutofit/>
          </a:bodyPr>
          <a:lstStyle/>
          <a:p>
            <a:pPr lvl="0" algn="just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Подача 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матеріалу у форматі, який зацікавить учнів: відеоуроки, тести, опитування на 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Googl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Диску;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just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Чітке 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формулювання завдання, надання інструкції для виконання;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just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Завдання 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повинні бути реалістичними, щоб </a:t>
            </a:r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здобувачі освіти не 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втратили інтерес;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just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Забезпечення 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зворотнього зв’язку (застосування похвали, підбадьорення);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just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Допомога 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учням усвідомлювати необхідність самостійного навчання (запитання рефлексії);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just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Використання 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різних прийомів розвитку пізнавальної активності (створення проблемних ситуацій, творчих завдань);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just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Визначення 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дедлайнів, але необхідно приймати роботи після терміну виконання;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just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Організація </a:t>
            </a:r>
            <a:r>
              <a:rPr lang="uk-UA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неформальних онлайн-зустрічей для підтримки спілкування з </a:t>
            </a:r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одногрупниками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noProof="1" dirty="0" smtClean="0"/>
              <a:pPr/>
              <a:t>6</a:t>
            </a:fld>
            <a:endParaRPr lang="ru-RU" noProof="1"/>
          </a:p>
        </p:txBody>
      </p:sp>
      <p:pic>
        <p:nvPicPr>
          <p:cNvPr id="3076" name="Picture 4" descr="Як працює дистанційна освіта у школі – Школа Ра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76" y="207296"/>
            <a:ext cx="3915638" cy="265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39485" y="543456"/>
            <a:ext cx="6981891" cy="1227971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>
                <a:solidFill>
                  <a:srgbClr val="33CC33"/>
                </a:solidFill>
              </a:rPr>
              <a:t>Під час оцінювання</a:t>
            </a:r>
            <a:endParaRPr lang="ru-RU" dirty="0">
              <a:solidFill>
                <a:srgbClr val="33CC33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239485" y="1571223"/>
            <a:ext cx="11815140" cy="5184973"/>
          </a:xfrm>
        </p:spPr>
        <p:txBody>
          <a:bodyPr rtlCol="0">
            <a:normAutofit lnSpcReduction="10000"/>
          </a:bodyPr>
          <a:lstStyle/>
          <a:p>
            <a:pPr algn="ctr"/>
            <a:endParaRPr lang="ru-RU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                                 </a:t>
            </a:r>
            <a:r>
              <a:rPr lang="ru-RU" sz="2800" b="1" dirty="0" err="1" smtClean="0">
                <a:solidFill>
                  <a:srgbClr val="33CC33"/>
                </a:solidFill>
                <a:latin typeface="+mj-lt"/>
              </a:rPr>
              <a:t>Враховується</a:t>
            </a:r>
            <a:r>
              <a:rPr lang="ru-RU" sz="2800" b="1" dirty="0" smtClean="0">
                <a:solidFill>
                  <a:srgbClr val="33CC33"/>
                </a:solidFill>
                <a:latin typeface="+mj-lt"/>
              </a:rPr>
              <a:t>:</a:t>
            </a:r>
          </a:p>
          <a:p>
            <a:pPr algn="just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</a:t>
            </a:r>
            <a:r>
              <a:rPr lang="ru-RU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здатність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відстоювати свою думку чи аргументувати свою </a:t>
            </a:r>
            <a:r>
              <a:rPr lang="ru-RU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позицію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; </a:t>
            </a:r>
          </a:p>
          <a:p>
            <a:pPr algn="just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</a:t>
            </a:r>
            <a:r>
              <a:rPr lang="ru-RU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уміння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слухати, </a:t>
            </a:r>
            <a:r>
              <a:rPr lang="ru-RU" sz="20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здатність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обмірковувати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; </a:t>
            </a:r>
          </a:p>
          <a:p>
            <a:pPr algn="just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</a:t>
            </a:r>
            <a:r>
              <a:rPr lang="ru-RU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Здатність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спільно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працювати і приймати рішення. </a:t>
            </a:r>
            <a:endParaRPr lang="ru-RU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uk-UA" sz="2800" b="1" dirty="0" smtClean="0">
                <a:solidFill>
                  <a:srgbClr val="33CC33"/>
                </a:solidFill>
                <a:latin typeface="+mj-lt"/>
              </a:rPr>
              <a:t>           Застосовується:</a:t>
            </a:r>
            <a:endParaRPr lang="ru-RU" sz="2800" b="1" dirty="0">
              <a:solidFill>
                <a:srgbClr val="33CC33"/>
              </a:solidFill>
              <a:latin typeface="+mj-lt"/>
            </a:endParaRPr>
          </a:p>
          <a:p>
            <a:pPr algn="just"/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диференційований підхід для оцінювання рівень технічного і творчого мислення </a:t>
            </a: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здобувачів освіти</a:t>
            </a: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; 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algn="just"/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зацікавленість майбутньою професією; 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algn="just"/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рівень розвитку мислення і здібностей </a:t>
            </a: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здобувачів освіти (застосування </a:t>
            </a:r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знань у проблемних ситуаціях); 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algn="just"/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самостійність </a:t>
            </a: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здобувачів освіти (вміння </a:t>
            </a:r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працювати з інструкційно-технологічними картами, вирішення продуктивних завдань).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122" name="Picture 2" descr="Формувальне оцінювання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25" y="-77273"/>
            <a:ext cx="4219800" cy="2586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лое здание на фоне чистого неба, ракурс с уровня земли">
            <a:extLst>
              <a:ext uri="{FF2B5EF4-FFF2-40B4-BE49-F238E27FC236}">
                <a16:creationId xmlns:a16="http://schemas.microsoft.com/office/drawing/2014/main" xmlns="" id="{CEE1712F-10B7-44A0-8ED1-5933874A30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642" b="7642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E4FFE8E-5987-44EA-AF65-5CFA15DD76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4606" y="157759"/>
            <a:ext cx="10514998" cy="782638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3600" dirty="0">
                <a:solidFill>
                  <a:srgbClr val="33CC33"/>
                </a:solidFill>
              </a:rPr>
              <a:t>В</a:t>
            </a:r>
            <a:r>
              <a:rPr lang="uk-UA" sz="3600" dirty="0" smtClean="0">
                <a:solidFill>
                  <a:srgbClr val="33CC33"/>
                </a:solidFill>
              </a:rPr>
              <a:t>иди уроків виробничого начання</a:t>
            </a:r>
            <a:endParaRPr lang="ru-RU" sz="3600" dirty="0">
              <a:solidFill>
                <a:srgbClr val="33CC33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4E4515-E409-46A3-BF8E-A723CC4A9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83335" y="940398"/>
            <a:ext cx="11009295" cy="5821010"/>
          </a:xfrm>
        </p:spPr>
        <p:txBody>
          <a:bodyPr rtlCol="0">
            <a:noAutofit/>
          </a:bodyPr>
          <a:lstStyle/>
          <a:p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уроки вправ; </a:t>
            </a:r>
          </a:p>
          <a:p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уроки самостійного виготовлення навчально-виробничих виробів; </a:t>
            </a:r>
          </a:p>
          <a:p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змішані уроки; </a:t>
            </a:r>
          </a:p>
          <a:p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інструктивні уроки; </a:t>
            </a:r>
          </a:p>
          <a:p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</a:t>
            </a:r>
            <a:r>
              <a:rPr lang="ru-RU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контрольно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перевірочні 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уроки </a:t>
            </a:r>
          </a:p>
          <a:p>
            <a:pPr>
              <a:lnSpc>
                <a:spcPct val="100000"/>
              </a:lnSpc>
            </a:pPr>
            <a:endParaRPr lang="uk-UA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уроки-ігри,</a:t>
            </a: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уроки-екскурсії</a:t>
            </a:r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, </a:t>
            </a:r>
            <a:endParaRPr lang="uk-UA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творчі </a:t>
            </a:r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лабораторії майстрів, </a:t>
            </a:r>
            <a:endParaRPr lang="uk-UA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майстер-класи</a:t>
            </a:r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, </a:t>
            </a:r>
            <a:endParaRPr lang="uk-UA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круглі </a:t>
            </a:r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столи, </a:t>
            </a:r>
            <a:endParaRPr lang="uk-UA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- роботи </a:t>
            </a:r>
            <a:r>
              <a:rPr lang="uk-UA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за проєктними методиками для здійснення </a:t>
            </a:r>
            <a:r>
              <a:rPr lang="uk-UA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пошуково–дослідницької діяльності учнів 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F53D04A-7D1E-45D0-9B0B-7BDFC55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2E4FFE8E-5987-44EA-AF65-5CFA15DD7653}"/>
              </a:ext>
            </a:extLst>
          </p:cNvPr>
          <p:cNvSpPr txBox="1">
            <a:spLocks/>
          </p:cNvSpPr>
          <p:nvPr/>
        </p:nvSpPr>
        <p:spPr bwMode="auto">
          <a:xfrm>
            <a:off x="764606" y="2841746"/>
            <a:ext cx="10514998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smtClean="0">
                <a:solidFill>
                  <a:srgbClr val="33CC33"/>
                </a:solidFill>
              </a:rPr>
              <a:t>Ефективні мотивуючі уроки</a:t>
            </a:r>
            <a:endParaRPr lang="ru-RU" sz="36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FF2F0B8-896C-4D84-9FF9-3E3607F9E57C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838199" y="156579"/>
            <a:ext cx="10874829" cy="1325563"/>
          </a:xfrm>
        </p:spPr>
        <p:txBody>
          <a:bodyPr rtlCol="0">
            <a:normAutofit fontScale="90000"/>
          </a:bodyPr>
          <a:lstStyle/>
          <a:p>
            <a:r>
              <a:rPr lang="uk-UA" sz="3100" dirty="0">
                <a:solidFill>
                  <a:srgbClr val="00B0F0"/>
                </a:solidFill>
              </a:rPr>
              <a:t>Вимоги до сучасного уроку </a:t>
            </a:r>
            <a:r>
              <a:rPr lang="uk-UA" sz="3100" dirty="0" smtClean="0">
                <a:solidFill>
                  <a:srgbClr val="00B0F0"/>
                </a:solidFill>
              </a:rPr>
              <a:t>виробничого </a:t>
            </a:r>
            <a:r>
              <a:rPr lang="uk-UA" sz="3100" dirty="0">
                <a:solidFill>
                  <a:srgbClr val="00B0F0"/>
                </a:solidFill>
              </a:rPr>
              <a:t>навчання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Мультимедиа 5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BD519751-E686-4F24-9C8F-C439D8581B8C}"/>
              </a:ext>
            </a:extLst>
          </p:cNvPr>
          <p:cNvPicPr>
            <a:picLocks noGrp="1" noChangeAspect="1"/>
          </p:cNvPicPr>
          <p:nvPr>
            <p:ph type="media" sz="quarter" idx="17"/>
          </p:nvPr>
        </p:nvPicPr>
        <p:blipFill rotWithShape="1">
          <a:blip r:embed="rId3"/>
          <a:srcRect l="10743" t="17230" r="27972"/>
          <a:stretch/>
        </p:blipFill>
        <p:spPr>
          <a:xfrm>
            <a:off x="8853651" y="708337"/>
            <a:ext cx="3338349" cy="6896637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</p:spPr>
      </p:pic>
      <p:sp>
        <p:nvSpPr>
          <p:cNvPr id="11" name="Прямоугольник 10"/>
          <p:cNvSpPr/>
          <p:nvPr/>
        </p:nvSpPr>
        <p:spPr>
          <a:xfrm>
            <a:off x="200765" y="819360"/>
            <a:ext cx="9844756" cy="586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Творче виконання програмно-методичних вимог до уроку; грамотне визначення типу уроку, його змісту в темі; визначення особливостей уроку.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Вибір раціональної структури та темпу проведення уроку. Виконання поставлених завдань та економне використання часу за рахунок обраних форм, методів, засобів навчальної діяльності.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Оптимальне поєднання методів для здійснення інтеграції освітніх компонентів/навчальних предметів.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Організація педагогом пошукової роботи у навчальній </a:t>
            </a:r>
            <a:r>
              <a:rPr lang="uk-UA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діяльності (здобувач </a:t>
            </a:r>
            <a:r>
              <a:rPr lang="uk-UA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професійної освіти </a:t>
            </a: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– дослідник і практик на </a:t>
            </a:r>
            <a:r>
              <a:rPr lang="uk-UA" sz="1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уроці</a:t>
            </a:r>
            <a:r>
              <a:rPr lang="uk-UA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).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Пам’ятати: проблемність – основа навчання.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Використання диференційованого підходу до навчальних </a:t>
            </a:r>
            <a:r>
              <a:rPr lang="uk-UA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можливостей здобувачів освіти.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Урахування реальних можливостей </a:t>
            </a:r>
            <a:r>
              <a:rPr lang="uk-UA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здобувачів освіти у </a:t>
            </a: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групі з метою підготовки завдань.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Концентрація уваги за </a:t>
            </a:r>
            <a:r>
              <a:rPr lang="uk-UA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рахунок інтерактивних технологій навчання.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Зворотній зв'язок </a:t>
            </a:r>
            <a:r>
              <a:rPr lang="uk-UA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від здобувачів освіти.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</a:rPr>
              <a:t> Формування у здобувачів освіти активного ставлення до навчальної діяльності, навичок раціональної організації навчальної праці на уроці.</a:t>
            </a:r>
            <a:endParaRPr lang="ru-RU" sz="1400" b="1" dirty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62_TF45331398" id="{54C9E4F3-3A03-4402-A107-9DDD7A71BB82}" vid="{F9B8EB22-9DB8-442E-BFF0-27918EB9B0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A0EF5-23A9-4627-BC46-745B7DD804D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b0879af-3eba-417a-a55a-ffe6dcd6ca77"/>
    <ds:schemaRef ds:uri="http://schemas.microsoft.com/office/2006/documentManagement/types"/>
    <ds:schemaRef ds:uri="6dc4bcd6-49db-4c07-9060-8acfc67cef9f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Универсальная презентация</Template>
  <TotalTime>0</TotalTime>
  <Words>809</Words>
  <Application>Microsoft Office PowerPoint</Application>
  <PresentationFormat>Широкоэкранный</PresentationFormat>
  <Paragraphs>127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Grande</vt:lpstr>
      <vt:lpstr>Times New Roman</vt:lpstr>
      <vt:lpstr>Verdana</vt:lpstr>
      <vt:lpstr>Wingdings</vt:lpstr>
      <vt:lpstr>Тема Office</vt:lpstr>
      <vt:lpstr>Семінар-практикум для педагогічних працівників будівельних, монтажно-будівельних професій ЗП(ПТ)О</vt:lpstr>
      <vt:lpstr>Основні завдання для забезпечення якісної професійної підготовки кваліфікованих робітників</vt:lpstr>
      <vt:lpstr>Принципи навчання для розвитку компетентностей здобувачів освіти </vt:lpstr>
      <vt:lpstr>     Активність учня</vt:lpstr>
      <vt:lpstr>Негативні аспекти дистанційного навчання в ЗП(ПТ)О: </vt:lpstr>
      <vt:lpstr>Основні рекомендації для педагогів при організації дистанційного навчання </vt:lpstr>
      <vt:lpstr>Під час оцінювання</vt:lpstr>
      <vt:lpstr>Види уроків виробничого начання</vt:lpstr>
      <vt:lpstr>Вимоги до сучасного уроку виробничого навчання </vt:lpstr>
      <vt:lpstr>Актуальні освітні тренди 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2021-01-20T08:04:03Z</dcterms:created>
  <dcterms:modified xsi:type="dcterms:W3CDTF">2021-02-11T08:43:32Z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