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7CB9FA-8FFB-4C6B-995D-CC5C33E947D0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E7001B-6045-45B7-8C11-D9B7DF7C45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58200" cy="2448272"/>
          </a:xfrm>
        </p:spPr>
        <p:txBody>
          <a:bodyPr/>
          <a:lstStyle/>
          <a:p>
            <a:pPr algn="ctr"/>
            <a:r>
              <a:rPr lang="uk-UA" b="1" dirty="0" smtClean="0"/>
              <a:t>Сучасні педагогічні технології навчання здобувачів П(ПТ)О предметам професійно-теоретичної підготовки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2480" y="4653136"/>
            <a:ext cx="4843264" cy="20882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 smtClean="0"/>
              <a:t>Галина ГРИГОР’ЄВА</a:t>
            </a:r>
            <a:r>
              <a:rPr lang="uk-UA" dirty="0" smtClean="0"/>
              <a:t>, </a:t>
            </a:r>
            <a:endParaRPr lang="uk-UA" dirty="0"/>
          </a:p>
          <a:p>
            <a:pPr algn="ctr"/>
            <a:r>
              <a:rPr lang="uk-UA" dirty="0" smtClean="0"/>
              <a:t>викладач предмета «Технологія опоряджувальних робіт»</a:t>
            </a:r>
          </a:p>
          <a:p>
            <a:pPr algn="ctr"/>
            <a:r>
              <a:rPr lang="uk-UA" dirty="0" smtClean="0"/>
              <a:t>ДНЗ «Регіональний центр професійної освіти інноваційних технологій будівництва та промисловості»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95" y="2167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Технології навчання на </a:t>
            </a:r>
            <a:r>
              <a:rPr lang="uk-UA" b="1" dirty="0" err="1" smtClean="0"/>
              <a:t>уроках</a:t>
            </a:r>
            <a:r>
              <a:rPr lang="uk-UA" b="1" dirty="0" smtClean="0"/>
              <a:t> </a:t>
            </a:r>
            <a:r>
              <a:rPr lang="uk-UA" b="1" dirty="0" err="1" smtClean="0"/>
              <a:t>професійно</a:t>
            </a:r>
            <a:r>
              <a:rPr lang="uk-UA" b="1" dirty="0" smtClean="0"/>
              <a:t>-теоретичної </a:t>
            </a:r>
            <a:r>
              <a:rPr lang="uk-UA" b="1" dirty="0"/>
              <a:t>підготовки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3" descr="d:\Metodist\Мои документы\Григорєва Г.Д. Охорона праці\На сайт Григор'єва\відк.ур. розмістити 9.11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0" y="1412776"/>
            <a:ext cx="409723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:\фотки\IMG_0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46098" cy="23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:\USB-накопитель\фото\130___04\IMG_2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99" y="3861048"/>
            <a:ext cx="3754809" cy="28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0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Технологія розвивального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Рефлексія є одним з основних механізмів розвитку навчально-пізнавальної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 і творчої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діяльності здобувача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освіти;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основі рефлексії здійснюється управління навчально-пізнавальною діяльністю і її контроль;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рийоми рефлексії використовуються під час підбиття підсумків уроку (прийом «сходинки успіху», запитання рефлексії, прийом «порада від викладача», прийом «чесна самооцінка»)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9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Autofit/>
          </a:bodyPr>
          <a:lstStyle/>
          <a:p>
            <a:r>
              <a:rPr lang="uk-UA" sz="3000" b="1" dirty="0" smtClean="0"/>
              <a:t>ПРИЙОМ «Сходинка успіху або самооцінки»</a:t>
            </a:r>
            <a:endParaRPr lang="ru-RU" sz="3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5432"/>
            <a:ext cx="813690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73719"/>
              </p:ext>
            </p:extLst>
          </p:nvPr>
        </p:nvGraphicFramePr>
        <p:xfrm>
          <a:off x="467544" y="1340768"/>
          <a:ext cx="640871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975246">
                <a:tc>
                  <a:txBody>
                    <a:bodyPr/>
                    <a:lstStyle/>
                    <a:p>
                      <a:r>
                        <a:rPr lang="uk-UA" dirty="0" smtClean="0"/>
                        <a:t>Здобувач освіти повинен сам оцінити, на якій сходинці він  опинився в результаті своєї діяльності  на уроці, тобто оцінити свої успіхи.</a:t>
                      </a:r>
                      <a:endParaRPr lang="ru-RU" dirty="0"/>
                    </a:p>
                  </a:txBody>
                  <a:tcPr/>
                </a:tc>
              </a:tr>
              <a:tr h="392906">
                <a:tc>
                  <a:txBody>
                    <a:bodyPr/>
                    <a:lstStyle/>
                    <a:p>
                      <a:r>
                        <a:rPr lang="uk-UA" dirty="0" smtClean="0"/>
                        <a:t>Запропонуйте</a:t>
                      </a:r>
                      <a:r>
                        <a:rPr lang="uk-UA" baseline="0" dirty="0" smtClean="0"/>
                        <a:t> йому знайти своє місце на цих сходинках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1960" y="5517232"/>
            <a:ext cx="128028" cy="147552"/>
          </a:xfrm>
          <a:prstGeom prst="rect">
            <a:avLst/>
          </a:prstGeom>
          <a:solidFill>
            <a:srgbClr val="F2DBDB"/>
          </a:solidFill>
          <a:ln>
            <a:solidFill>
              <a:srgbClr val="F2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9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Технологія програмованого навчання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81286" y="2553937"/>
            <a:ext cx="948546" cy="403244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Побудова навчального матеріалу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3356992"/>
            <a:ext cx="5976664" cy="549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Навчальний матеріал подається невеликими частинами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3648" y="4055140"/>
            <a:ext cx="7632848" cy="1030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Засвоєння перевіряється переходом до наступної частини після виконання спеціального завдання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7612" y="5229200"/>
            <a:ext cx="7481223" cy="1462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Миттєвий зворотний зв’язок за допомогою засобів контролю і самоконтролю; 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в</a:t>
            </a:r>
            <a:r>
              <a:rPr lang="uk-UA" dirty="0" smtClean="0">
                <a:solidFill>
                  <a:srgbClr val="002060"/>
                </a:solidFill>
              </a:rPr>
              <a:t>изначення подальших дій;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п</a:t>
            </a:r>
            <a:r>
              <a:rPr lang="uk-UA" dirty="0" smtClean="0">
                <a:solidFill>
                  <a:srgbClr val="002060"/>
                </a:solidFill>
              </a:rPr>
              <a:t>росування вперед;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д</a:t>
            </a:r>
            <a:r>
              <a:rPr lang="uk-UA" dirty="0" smtClean="0">
                <a:solidFill>
                  <a:srgbClr val="002060"/>
                </a:solidFill>
              </a:rPr>
              <a:t>одаткове пояснення і виконання допоміжних завдань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15616" y="3501008"/>
            <a:ext cx="1008112" cy="50374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17473" y="4409193"/>
            <a:ext cx="286175" cy="9992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00486" y="6237312"/>
            <a:ext cx="197126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33730" y="1509756"/>
            <a:ext cx="7704856" cy="537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ЕТАПИ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99592" y="2210427"/>
            <a:ext cx="2408909" cy="9415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Пред’явлення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347864" y="2348879"/>
            <a:ext cx="1972403" cy="8888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ІІ  Засвоєння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438409" y="2281467"/>
            <a:ext cx="2035353" cy="8979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ІІІ Перевірка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076056" y="2022705"/>
            <a:ext cx="648072" cy="32617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7" idx="7"/>
          </p:cNvCxnSpPr>
          <p:nvPr/>
        </p:nvCxnSpPr>
        <p:spPr>
          <a:xfrm flipH="1">
            <a:off x="2955724" y="2022705"/>
            <a:ext cx="715130" cy="32560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312345" y="2074348"/>
            <a:ext cx="0" cy="26022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6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1535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Дії учасників освітнього процесу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3024336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Викладач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556792"/>
            <a:ext cx="2736304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Здобувач освіти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276872"/>
            <a:ext cx="302433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Пропонує першу частину матеріалу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276872"/>
            <a:ext cx="2736304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Сприймає інформацію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068960"/>
            <a:ext cx="3024336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Пояснює першу частину матеріалу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2996952"/>
            <a:ext cx="2802485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Виконує дії, спрямовані на засвоєння першої частини матеріалу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861048"/>
            <a:ext cx="302433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Ставить контрольні запитання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4149080"/>
            <a:ext cx="2802485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Відповіда</a:t>
            </a:r>
            <a:r>
              <a:rPr lang="ru-RU" dirty="0" smtClean="0">
                <a:solidFill>
                  <a:srgbClr val="002060"/>
                </a:solidFill>
              </a:rPr>
              <a:t>є на </a:t>
            </a:r>
            <a:r>
              <a:rPr lang="ru-RU" dirty="0" err="1" smtClean="0">
                <a:solidFill>
                  <a:srgbClr val="002060"/>
                </a:solidFill>
              </a:rPr>
              <a:t>запитання</a:t>
            </a:r>
            <a:endParaRPr lang="uk-UA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725143"/>
            <a:ext cx="3300714" cy="19310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Якщо відповідь правильна, пропонує іншу частину матеріалу,</a:t>
            </a:r>
          </a:p>
          <a:p>
            <a:pPr algn="ctr"/>
            <a:r>
              <a:rPr lang="uk-UA" dirty="0"/>
              <a:t>я</a:t>
            </a:r>
            <a:r>
              <a:rPr lang="uk-UA" dirty="0" smtClean="0"/>
              <a:t>кщо ні – коментує помилки, звертає увагу здобувачів освіти до роботи з першою частиною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2197" y="5013176"/>
            <a:ext cx="3024336" cy="16430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Виконує </a:t>
            </a:r>
            <a:r>
              <a:rPr lang="uk-UA" dirty="0" smtClean="0">
                <a:solidFill>
                  <a:srgbClr val="002060"/>
                </a:solidFill>
              </a:rPr>
              <a:t>наступну </a:t>
            </a:r>
            <a:r>
              <a:rPr lang="uk-UA" dirty="0" smtClean="0">
                <a:solidFill>
                  <a:srgbClr val="002060"/>
                </a:solidFill>
              </a:rPr>
              <a:t>частину матеріалу. Якщо відповідь неправильна, звертає увагу до вивчення першої частини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7544" y="1700808"/>
            <a:ext cx="0" cy="40576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7544" y="2505472"/>
            <a:ext cx="36004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7544" y="3356992"/>
            <a:ext cx="36004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7544" y="4149080"/>
            <a:ext cx="36004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7544" y="5758408"/>
            <a:ext cx="36004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67544" y="1700808"/>
            <a:ext cx="36004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460432" y="1700808"/>
            <a:ext cx="0" cy="40576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773442" y="2505472"/>
            <a:ext cx="68699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806533" y="3429000"/>
            <a:ext cx="65389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7806533" y="4437112"/>
            <a:ext cx="653899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7806533" y="5758408"/>
            <a:ext cx="653899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773442" y="1700808"/>
            <a:ext cx="68699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0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Принципи дистанційного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3600400" cy="1443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Інтерактивності</a:t>
            </a:r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844824"/>
            <a:ext cx="4032448" cy="1227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Стартових знань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864" y="4221088"/>
            <a:ext cx="3942112" cy="17281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Індивідуалізації</a:t>
            </a:r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3971426"/>
            <a:ext cx="3600400" cy="1944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Педагогічної доцільності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Інструменти спілкування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0179"/>
            <a:ext cx="2264768" cy="226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330"/>
            <a:ext cx="3566343" cy="19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03" y="3872708"/>
            <a:ext cx="2419497" cy="24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8" y="39130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5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1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висновок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Викладачі повинні мати універсальну підготовку – володіти сучасними педагогічними та інформаційними технологіями, бути психологічно готовими до роботи зі здобувачами освіти ЗП(ПТ)О в новому навчально-пізнавальному середовищі, а також повинні володіти методами створення й підтримки освітнього середовища.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7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pic>
        <p:nvPicPr>
          <p:cNvPr id="4" name="Picture 4" descr="SWScan000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620566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1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Види освітніх технологій</a:t>
            </a:r>
            <a:endParaRPr lang="ru-RU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2" y="1294132"/>
            <a:ext cx="80610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415731" y="2193556"/>
            <a:ext cx="277462" cy="1038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15732" y="4293096"/>
            <a:ext cx="277461" cy="1008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 rot="3121144">
            <a:off x="1928818" y="3285187"/>
            <a:ext cx="621604" cy="1583790"/>
          </a:xfrm>
          <a:prstGeom prst="curvedRightArrow">
            <a:avLst>
              <a:gd name="adj1" fmla="val 25000"/>
              <a:gd name="adj2" fmla="val 50000"/>
              <a:gd name="adj3" fmla="val 67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8627258">
            <a:off x="6486193" y="3351359"/>
            <a:ext cx="553390" cy="15768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Педагогічні технології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823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1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Класифікація педагогічних технологій</a:t>
            </a:r>
            <a:endParaRPr lang="ru-RU" sz="32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03" y="1340768"/>
            <a:ext cx="94944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01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Цілі і завдання інтерактивного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880" y="1814515"/>
            <a:ext cx="4191000" cy="472440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Розширення пізнавальних можливостей здобувачів освіти, зокрема у здобуванні, аналізі та застосуванні інформації з різних джерел;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Можливість перенесення    отриманих умінь, навичок та способів діяльності на різні предмети (застосування інтеграції в освітньому процесі та в позаурочній діяльності);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Формування глибокої внутрішньої мотивації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98448"/>
            <a:ext cx="4779640" cy="502615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ІНТЕРАКТИВНЕ НАВЧАННЯ</a:t>
            </a:r>
          </a:p>
          <a:p>
            <a:endParaRPr lang="uk-UA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21867"/>
              </p:ext>
            </p:extLst>
          </p:nvPr>
        </p:nvGraphicFramePr>
        <p:xfrm>
          <a:off x="4788024" y="2173127"/>
          <a:ext cx="410445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1152128">
                <a:tc>
                  <a:txBody>
                    <a:bodyPr/>
                    <a:lstStyle/>
                    <a:p>
                      <a:r>
                        <a:rPr lang="uk-UA" dirty="0" smtClean="0"/>
                        <a:t>Це</a:t>
                      </a:r>
                      <a:r>
                        <a:rPr lang="uk-UA" baseline="0" dirty="0" smtClean="0"/>
                        <a:t> спеціальна форма організації пізнавальної діяльності, має конкретну, передбачувану мету створити комфортні умови навчання, за яких кожен учень відчуває свою успішність, інтелектуальну спроможність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03181"/>
              </p:ext>
            </p:extLst>
          </p:nvPr>
        </p:nvGraphicFramePr>
        <p:xfrm>
          <a:off x="4645152" y="5062218"/>
          <a:ext cx="201508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08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Суть інтерактивного навчання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62162"/>
              </p:ext>
            </p:extLst>
          </p:nvPr>
        </p:nvGraphicFramePr>
        <p:xfrm>
          <a:off x="6985992" y="5042176"/>
          <a:ext cx="200256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56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Організація</a:t>
                      </a:r>
                      <a:r>
                        <a:rPr lang="uk-UA" baseline="0" dirty="0" smtClean="0"/>
                        <a:t> інтерактивного навчання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7380312" y="4176715"/>
            <a:ext cx="589620" cy="793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39585" y="4176715"/>
            <a:ext cx="473308" cy="82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1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 smtClean="0"/>
              <a:t>Правила організації інтерактивного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1. До роботи мають бути залучені всі здобувачі освіти.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2. Активна участь у роботі має заохочуватися.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3. Учням необхідно самостійно розробляти і виконувати правила роботи в малих групах.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4. Здобувачів освіти повинно бути не більше 30 осіб.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5. Учнів необхідно підготувати до роботи в малих групах.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6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Активні форми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uk-UA" sz="2800" b="1" dirty="0" smtClean="0"/>
              <a:t>Ділові </a:t>
            </a:r>
            <a:r>
              <a:rPr lang="uk-UA" sz="2800" b="1" dirty="0" smtClean="0">
                <a:solidFill>
                  <a:srgbClr val="4E3B30"/>
                </a:solidFill>
              </a:rPr>
              <a:t>ігри</a:t>
            </a:r>
            <a:endParaRPr lang="ru-RU" sz="2800" b="1" dirty="0">
              <a:solidFill>
                <a:srgbClr val="4E3B30"/>
              </a:solidFill>
            </a:endParaRPr>
          </a:p>
          <a:p>
            <a:endParaRPr lang="uk-UA" sz="2800" b="1" dirty="0" smtClean="0"/>
          </a:p>
          <a:p>
            <a:pPr lvl="0">
              <a:buClr>
                <a:srgbClr val="F0A22E"/>
              </a:buClr>
            </a:pPr>
            <a:r>
              <a:rPr lang="uk-UA" sz="2800" b="1" dirty="0" smtClean="0"/>
              <a:t>Рольові </a:t>
            </a:r>
            <a:r>
              <a:rPr lang="uk-UA" sz="2800" b="1" dirty="0" smtClean="0">
                <a:solidFill>
                  <a:srgbClr val="4E3B30"/>
                </a:solidFill>
              </a:rPr>
              <a:t>ігри</a:t>
            </a:r>
            <a:endParaRPr lang="ru-RU" sz="2800" b="1" dirty="0">
              <a:solidFill>
                <a:srgbClr val="4E3B30"/>
              </a:solidFill>
            </a:endParaRPr>
          </a:p>
          <a:p>
            <a:endParaRPr lang="uk-UA" sz="2800" b="1" dirty="0" smtClean="0"/>
          </a:p>
          <a:p>
            <a:r>
              <a:rPr lang="uk-UA" sz="2800" b="1" dirty="0" smtClean="0"/>
              <a:t>Організаційно-діяльнісні ігри</a:t>
            </a:r>
            <a:endParaRPr lang="ru-RU" sz="2800" b="1" dirty="0"/>
          </a:p>
        </p:txBody>
      </p:sp>
      <p:pic>
        <p:nvPicPr>
          <p:cNvPr id="1026" name="Picture 2" descr="F:\тиждень 2015\IMG_0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5" y="4283528"/>
            <a:ext cx="2650797" cy="241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иждень 2015\IMG_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12" y="1323713"/>
            <a:ext cx="2751423" cy="2385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тиждень 2015\IMG_0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04" y="4437112"/>
            <a:ext cx="2905976" cy="231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48" y="1313887"/>
            <a:ext cx="2949704" cy="240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" y="4309500"/>
            <a:ext cx="2976526" cy="244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409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Етапи навчальної гри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ідготовчий: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формулювання мети, відбір навчального змісту, розроблення сценарію, підготовка обладнання, розподіл ролей, проведення інструктування тощо;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роведення гри;</a:t>
            </a:r>
          </a:p>
          <a:p>
            <a:pPr>
              <a:buFont typeface="Wingdings" pitchFamily="2" charset="2"/>
              <a:buChar char="Ø"/>
            </a:pP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загальнння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аналіз результатів.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тиждень 2015\IMG_0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84" y="4517392"/>
            <a:ext cx="2893284" cy="21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тиждень 2015\IMG_0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14452" r="13749"/>
          <a:stretch/>
        </p:blipFill>
        <p:spPr bwMode="auto">
          <a:xfrm>
            <a:off x="6196519" y="3501008"/>
            <a:ext cx="26106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9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Класифікація педагогічних ігор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549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497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575</TotalTime>
  <Words>509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Сучасні педагогічні технології навчання здобувачів П(ПТ)О предметам професійно-теоретичної підготовки</vt:lpstr>
      <vt:lpstr>Види освітніх технологій</vt:lpstr>
      <vt:lpstr>Педагогічні технології</vt:lpstr>
      <vt:lpstr>Класифікація педагогічних технологій</vt:lpstr>
      <vt:lpstr>Цілі і завдання інтерактивного навчання</vt:lpstr>
      <vt:lpstr>Правила організації інтерактивного навчання</vt:lpstr>
      <vt:lpstr>Активні форми навчання</vt:lpstr>
      <vt:lpstr>Етапи навчальної гри</vt:lpstr>
      <vt:lpstr>Класифікація педагогічних ігор</vt:lpstr>
      <vt:lpstr>Технології навчання на уроках професійно-теоретичної підготовки </vt:lpstr>
      <vt:lpstr>Технологія розвивального навчання</vt:lpstr>
      <vt:lpstr>ПРИЙОМ «Сходинка успіху або самооцінки»</vt:lpstr>
      <vt:lpstr>Технологія програмованого навчання</vt:lpstr>
      <vt:lpstr>Дії учасників освітнього процесу</vt:lpstr>
      <vt:lpstr>Принципи дистанційного навчання</vt:lpstr>
      <vt:lpstr>Інструменти спілкування</vt:lpstr>
      <vt:lpstr>висновок</vt:lpstr>
      <vt:lpstr>ДЯКУЮ ЗА УВАГУ!</vt:lpstr>
    </vt:vector>
  </TitlesOfParts>
  <Company>22lic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педагогічні технології навчання здобувачів П(ПТ)О предметам професійно-теоретичної підготовки</dc:title>
  <dc:creator>Методист</dc:creator>
  <cp:lastModifiedBy>Зверніть увагу</cp:lastModifiedBy>
  <cp:revision>40</cp:revision>
  <dcterms:created xsi:type="dcterms:W3CDTF">2021-02-02T08:27:51Z</dcterms:created>
  <dcterms:modified xsi:type="dcterms:W3CDTF">2021-02-11T08:32:39Z</dcterms:modified>
</cp:coreProperties>
</file>