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9" r:id="rId6"/>
    <p:sldId id="278" r:id="rId7"/>
    <p:sldId id="284" r:id="rId8"/>
    <p:sldId id="280" r:id="rId9"/>
    <p:sldId id="281" r:id="rId10"/>
    <p:sldId id="282" r:id="rId11"/>
    <p:sldId id="266" r:id="rId12"/>
    <p:sldId id="269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350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hyperlink" Target="https://strojsoc.ptu.org.ua/wp-content/uploads/2018/04/%D0%9E%D0%9A%D0%9C-12.04.2018%D1%80.-4.jpg" TargetMode="External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hyperlink" Target="https://strojsoc.ptu.org.ua/wp-content/uploads/2018/04/%D0%9E%D0%9A%D0%9C-12.04.2018%D1%80.-7.jpg" TargetMode="External"/><Relationship Id="rId4" Type="http://schemas.openxmlformats.org/officeDocument/2006/relationships/image" Target="../media/image22.jpeg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ozyr\OneDrive\Рабочий стол\depositphotos_11753052-stock-photo-blue-gray-mesh-flower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" y="-12367"/>
            <a:ext cx="9154417" cy="68658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Рисунок 4" descr="http://strojsoc.ptu.org.ua/wp-content/uploads/2018/03/logo18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4545" y="4457502"/>
            <a:ext cx="1633855" cy="163385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044866" y="383055"/>
            <a:ext cx="7066080" cy="12241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ДНЗ « РЕГІОНАЛЬНИЙ ЦЕНТР ПРОФЕСЙНОЇ ОСВІТИ ІННОВАЦІЙНИХ ТЕХНОЛОГІЙ БУДІВНИЦТВА ТА ПРОМИСЛОВОСТІ»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5494" y="2348882"/>
            <a:ext cx="2448272" cy="10716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І корпус</a:t>
            </a:r>
          </a:p>
          <a:p>
            <a:pPr algn="ctr"/>
            <a:r>
              <a:rPr lang="uk-UA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бул</a:t>
            </a:r>
            <a:r>
              <a:rPr lang="uk-UA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</a:t>
            </a:r>
            <a:r>
              <a:rPr lang="uk-UA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Б.хмельницького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92066" y="2348881"/>
            <a:ext cx="2550967" cy="10716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ІІ корпус</a:t>
            </a:r>
          </a:p>
          <a:p>
            <a:pPr algn="ctr"/>
            <a:r>
              <a:rPr lang="uk-UA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вул. Гагаріна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5960033" y="3864692"/>
            <a:ext cx="2811938" cy="2819477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Горизонтальный свиток 11"/>
          <p:cNvSpPr/>
          <p:nvPr/>
        </p:nvSpPr>
        <p:spPr>
          <a:xfrm>
            <a:off x="371160" y="3803717"/>
            <a:ext cx="3192727" cy="2880452"/>
          </a:xfrm>
          <a:prstGeom prst="horizontalScrol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221089"/>
            <a:ext cx="2720973" cy="1861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5783" y="4221089"/>
            <a:ext cx="2196188" cy="1897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0397" y="1845568"/>
            <a:ext cx="2622153" cy="18656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55619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kozyr\OneDrive\Рабочий стол\depositphotos_11753052-stock-photo-blue-gray-mesh-flower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8673" y="-19809"/>
            <a:ext cx="9154417" cy="686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3" y="2967335"/>
            <a:ext cx="2664297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dirty="0" err="1">
                <a:solidFill>
                  <a:srgbClr val="FF0000"/>
                </a:solidFill>
                <a:latin typeface="Times New Roman"/>
                <a:ea typeface="Calibri"/>
              </a:rPr>
              <a:t>Навчально-</a:t>
            </a:r>
            <a:r>
              <a:rPr lang="uk-UA" sz="2400" b="1" dirty="0">
                <a:solidFill>
                  <a:srgbClr val="FF0000"/>
                </a:solidFill>
                <a:latin typeface="Times New Roman"/>
                <a:ea typeface="Calibri"/>
              </a:rPr>
              <a:t> практичний центр «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Calibri"/>
              </a:rPr>
              <a:t>Sniezka</a:t>
            </a:r>
            <a:r>
              <a:rPr lang="uk-UA" sz="2400" b="1" dirty="0">
                <a:solidFill>
                  <a:srgbClr val="FF0000"/>
                </a:solidFill>
                <a:latin typeface="Times New Roman"/>
                <a:ea typeface="Calibri"/>
              </a:rPr>
              <a:t>» </a:t>
            </a:r>
            <a:endParaRPr lang="ru-RU" sz="24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404" y="211776"/>
            <a:ext cx="3888432" cy="27555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5385" y="211776"/>
            <a:ext cx="3240359" cy="27305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91880" y="3284984"/>
            <a:ext cx="5328592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uk-UA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Майстерня НПЦ « </a:t>
            </a:r>
            <a:r>
              <a:rPr lang="en-US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Sniezka</a:t>
            </a:r>
            <a:r>
              <a:rPr lang="uk-UA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» має шість  сучасних  робочих місць  для вдосконалення професійних вмінь та навичок з професії. </a:t>
            </a:r>
          </a:p>
          <a:p>
            <a:pPr>
              <a:lnSpc>
                <a:spcPct val="115000"/>
              </a:lnSpc>
            </a:pPr>
            <a:r>
              <a:rPr lang="uk-UA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На робочих місцях, здобувачі професійної освіти  матимуть змогу послідовно  виконувати такі види робіт: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342900" indent="-342900">
              <a:lnSpc>
                <a:spcPct val="115000"/>
              </a:lnSpc>
              <a:buFont typeface="Times New Roman"/>
              <a:buChar char="-"/>
            </a:pPr>
            <a:r>
              <a:rPr lang="uk-UA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ґрунтування поверхонь;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342900" indent="-342900">
              <a:lnSpc>
                <a:spcPct val="115000"/>
              </a:lnSpc>
              <a:buFont typeface="Times New Roman"/>
              <a:buChar char="-"/>
            </a:pPr>
            <a:r>
              <a:rPr lang="uk-UA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шпаклювання поверхонь;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342900" indent="-342900">
              <a:lnSpc>
                <a:spcPct val="115000"/>
              </a:lnSpc>
              <a:buFont typeface="Times New Roman"/>
              <a:buChar char="-"/>
            </a:pPr>
            <a:r>
              <a:rPr lang="uk-UA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фарбування водними фарбами;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342900" indent="-342900">
              <a:lnSpc>
                <a:spcPct val="115000"/>
              </a:lnSpc>
              <a:buFont typeface="Times New Roman"/>
              <a:buChar char="-"/>
            </a:pPr>
            <a:r>
              <a:rPr lang="uk-UA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встановлення арочного, прямокутного кутника. 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656" y="4167664"/>
            <a:ext cx="2317933" cy="25222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8355" y="30382"/>
            <a:ext cx="3240360" cy="980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3839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kozyr\OneDrive\Рабочий стол\depositphotos_11753052-stock-photo-blue-gray-mesh-flower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7814"/>
            <a:ext cx="9154417" cy="686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87624" y="269890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ВИСТАВКОВО- ЕКСПОЗИЦІЙНИЙ ЗАЛ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585" y="1099283"/>
            <a:ext cx="3779431" cy="28164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1099283"/>
            <a:ext cx="3779657" cy="2758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169" y="4226835"/>
            <a:ext cx="3686265" cy="2523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4255301"/>
            <a:ext cx="3902642" cy="2523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07597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kozyr\OneDrive\Рабочий стол\depositphotos_11753052-stock-photo-blue-gray-mesh-flower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7814"/>
            <a:ext cx="9154417" cy="686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88160" y="2967335"/>
            <a:ext cx="53676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>
                <a:ln/>
                <a:solidFill>
                  <a:srgbClr val="00B050"/>
                </a:solidFill>
                <a:effectLst/>
              </a:rPr>
              <a:t>ДЯКУЮ ЗА УВАГУ</a:t>
            </a:r>
            <a:endParaRPr lang="ru-RU" sz="5400" b="1" cap="none" spc="0" dirty="0">
              <a:ln/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66317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kozyr\OneDrive\Рабочий стол\depositphotos_11753052-stock-photo-blue-gray-mesh-flower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7814"/>
            <a:ext cx="9154417" cy="686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3608" y="332656"/>
            <a:ext cx="67177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0000"/>
                </a:solidFill>
              </a:rPr>
              <a:t>ПРОФЕСІЇ,  ЗА ЯКИМИ ВЕДЕТЬСЯ ПІДГОТОВКА В  ЗАКЛАДІ ОСВІТИ  ЗА БУДІВЕЛЬНИМ НАПРЯМКОМ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592" y="1717651"/>
            <a:ext cx="633670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uk-UA" sz="4000" dirty="0"/>
              <a:t>ШТУКАТУР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uk-UA" sz="4000" dirty="0"/>
              <a:t>МАЛЯР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uk-UA" sz="4000" dirty="0"/>
              <a:t>МУЛЯР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uk-UA" sz="4000" dirty="0"/>
              <a:t>МОНТАЖНИК ГІПСОКАРТОНИХ КОНСТРУКЦІЙ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uk-UA" sz="4000" dirty="0"/>
              <a:t>СТОЛЯР БУДІВЕЛЬНИЙ. ПАРКЕТНИК</a:t>
            </a:r>
          </a:p>
        </p:txBody>
      </p:sp>
    </p:spTree>
    <p:extLst>
      <p:ext uri="{BB962C8B-B14F-4D97-AF65-F5344CB8AC3E}">
        <p14:creationId xmlns:p14="http://schemas.microsoft.com/office/powerpoint/2010/main" val="269672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kozyr\OneDrive\Рабочий стол\depositphotos_11753052-stock-photo-blue-gray-mesh-flower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17" y="2637"/>
            <a:ext cx="9154417" cy="686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45" y="-30570"/>
            <a:ext cx="4732031" cy="3412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954800" y="223801"/>
            <a:ext cx="3990675" cy="295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Times New Roman"/>
                <a:ea typeface="Calibri"/>
                <a:cs typeface="Times New Roman"/>
              </a:rPr>
              <a:t>Майстерня має дванадцять робочих місць для відпрацювання всіх видів робіт відповідно до робочої навчальної програми з професії Штукатур: підготовка розчину, обштукатурювання всіх видів поверхонь  стін, стель, зовнішніх та внутрішніх кутів, прямих та круглих колон, арок, ніш, пілястр.</a:t>
            </a:r>
            <a:endParaRPr lang="ru-RU" sz="1600" dirty="0">
              <a:ea typeface="Calibri"/>
              <a:cs typeface="Times New Roman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85" b="3411"/>
          <a:stretch/>
        </p:blipFill>
        <p:spPr bwMode="auto">
          <a:xfrm>
            <a:off x="6948264" y="4280357"/>
            <a:ext cx="1995338" cy="25470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518"/>
          <a:stretch/>
        </p:blipFill>
        <p:spPr bwMode="auto">
          <a:xfrm>
            <a:off x="2843808" y="4908306"/>
            <a:ext cx="2864430" cy="18853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6" y="3843237"/>
            <a:ext cx="2736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FF0000"/>
                </a:solidFill>
              </a:rPr>
              <a:t>МАЙСТЕРНЯ З ПРОФЕСІЇ</a:t>
            </a:r>
          </a:p>
          <a:p>
            <a:pPr algn="ctr"/>
            <a:r>
              <a:rPr lang="uk-UA" sz="3200" b="1" dirty="0">
                <a:solidFill>
                  <a:srgbClr val="FF0000"/>
                </a:solidFill>
              </a:rPr>
              <a:t>ШТУКАТУР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3357490"/>
            <a:ext cx="2564096" cy="18457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4997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kozyr\OneDrive\Рабочий стол\depositphotos_11753052-stock-photo-blue-gray-mesh-flower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7814"/>
            <a:ext cx="9154417" cy="686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75489"/>
            <a:ext cx="3390169" cy="25426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030824"/>
            <a:ext cx="2396321" cy="25998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08452" y="2967335"/>
            <a:ext cx="672709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МАЙСТЕРНЯ З ПРОФЕСІЇ </a:t>
            </a:r>
          </a:p>
          <a:p>
            <a:pPr algn="ctr"/>
            <a:r>
              <a:rPr lang="uk-UA" sz="48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МАЛЯР</a:t>
            </a:r>
            <a:endParaRPr lang="ru-RU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1" y="260648"/>
            <a:ext cx="4392487" cy="2640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Times New Roman"/>
                <a:ea typeface="Calibri"/>
                <a:cs typeface="Times New Roman"/>
              </a:rPr>
              <a:t>   Майстерня має дванадцять робочих місць для відпрацювання прийомів</a:t>
            </a:r>
            <a:r>
              <a:rPr lang="uk-UA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всіх видів робіт відповідно до робочої навчальної програми з професії</a:t>
            </a:r>
            <a:r>
              <a:rPr lang="uk-UA" dirty="0">
                <a:latin typeface="Times New Roman"/>
                <a:ea typeface="Calibri"/>
                <a:cs typeface="Times New Roman"/>
              </a:rPr>
              <a:t>  Маляр: підготовка, обробка поверхонь під пофарбування та обклеювання шпалерами, та виконання декоративного оздоблення поверхонь.</a:t>
            </a:r>
            <a:endParaRPr lang="ru-RU" sz="1600" dirty="0">
              <a:ea typeface="Calibri"/>
              <a:cs typeface="Times New Roman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208" t="26572" r="5830"/>
          <a:stretch/>
        </p:blipFill>
        <p:spPr bwMode="auto">
          <a:xfrm>
            <a:off x="6768244" y="4073166"/>
            <a:ext cx="2060924" cy="25759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4355459"/>
            <a:ext cx="3240360" cy="2430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879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6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645024"/>
            <a:ext cx="4248472" cy="29163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3645024"/>
            <a:ext cx="4329251" cy="29163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310" y="260648"/>
            <a:ext cx="4248472" cy="29703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48064" y="620688"/>
            <a:ext cx="34563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Усі ремонтні роботи з  декоративного оздоблення приміщень майстерень виконувались здобувачами освіти під час виробничого навчання з використанням сучасних будівельних матеріалів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213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kozyr\OneDrive\Рабочий стол\depositphotos_11753052-stock-photo-blue-gray-mesh-flower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98" y="30413"/>
            <a:ext cx="9154417" cy="686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trojsoc.ptu.org.ua/wp-content/uploads/2020/12/IMG_20191115_092112-300x2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4" y="188640"/>
            <a:ext cx="3408313" cy="26471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4" name="Picture 6" descr="http://strojsoc.ptu.org.ua/wp-content/uploads/2020/12/SAM_0172-150x1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298" y="3789040"/>
            <a:ext cx="3107589" cy="2580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3738879" y="402535"/>
            <a:ext cx="525658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>
                <a:latin typeface="Times New Roman"/>
                <a:ea typeface="Calibri"/>
              </a:rPr>
              <a:t>Майстерня має 15 робочих місць </a:t>
            </a:r>
            <a:r>
              <a:rPr lang="uk-UA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для відпрацювання всіх видів столярних робіт відповідно до робочої навчальної програми з професії  Столяр будівельний: </a:t>
            </a:r>
            <a:r>
              <a:rPr lang="uk-UA" dirty="0">
                <a:latin typeface="Times New Roman"/>
                <a:ea typeface="Calibri"/>
              </a:rPr>
              <a:t> пиляння, стругання, довбання, свердління деревини; розмічання та розкроювання пиломатеріалів; вирізання заготовок; оздоблення, ґрунтування, шпаклювання, шліфування заготовок; збирання та монтування столярних виробів.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00490" y="2967335"/>
            <a:ext cx="874303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МАЙСТЕРНЯ З ПРОФЕСІЇ СТОЛЯР БУДІВЕЛЬНИЙ. </a:t>
            </a:r>
          </a:p>
          <a:p>
            <a:pPr algn="ctr"/>
            <a:r>
              <a:rPr lang="uk-UA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ПАРКЕТНИК</a:t>
            </a:r>
            <a:endParaRPr lang="ru-RU" sz="32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7867" y="4020562"/>
            <a:ext cx="2208246" cy="1656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8203" y="5063155"/>
            <a:ext cx="2512783" cy="1794845"/>
          </a:xfrm>
          <a:prstGeom prst="roundRect">
            <a:avLst>
              <a:gd name="adj" fmla="val 995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2987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kozyr\OneDrive\Рабочий стол\depositphotos_11753052-stock-photo-blue-gray-mesh-flower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4417" cy="686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s://strojsoc.ptu.org.ua/wp-content/uploads/2018/04/%D0%9E%D0%9A%D0%9C-12.04.2018%D1%80.-4-150x150.jpg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3" y="3895750"/>
            <a:ext cx="3096344" cy="2720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s://strojsoc.ptu.org.ua/wp-content/uploads/2018/04/%D0%9E%D0%9A%D0%9C-12.04.2018%D1%80.-7-150x150.jpg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3895751"/>
            <a:ext cx="3024336" cy="2720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80514" y="-20477656"/>
            <a:ext cx="15548302" cy="19658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27685" y="2941644"/>
            <a:ext cx="536459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МАЙСТЕРНЯ З ПРОФЕСІЇ  </a:t>
            </a:r>
          </a:p>
          <a:p>
            <a:pPr algn="ctr"/>
            <a:r>
              <a:rPr lang="uk-UA" sz="28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МУЛЯР</a:t>
            </a:r>
            <a:endParaRPr lang="ru-RU" sz="2800" b="1" dirty="0">
              <a:ln w="31550" cmpd="sng">
                <a:gradFill>
                  <a:gsLst>
                    <a:gs pos="70000">
                      <a:srgbClr val="F79646">
                        <a:shade val="50000"/>
                        <a:satMod val="190000"/>
                      </a:srgbClr>
                    </a:gs>
                    <a:gs pos="0">
                      <a:srgbClr val="F79646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79646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11960" y="548680"/>
            <a:ext cx="4752528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uk-UA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Приміщення для виконання практичних завдань має 14 робочих місць, де здобувачі професійної освіти мають змогу відпрацьовувати первинні та підвищувати  вже набуті професійні навички з професії  Муляр.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12" name="Рисунок 11" descr="Ж-1 -2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2695" y="4725144"/>
            <a:ext cx="1728192" cy="178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54" y="148150"/>
            <a:ext cx="3889854" cy="2793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1140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72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62068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Times New Roman"/>
                <a:ea typeface="Calibri"/>
              </a:rPr>
              <a:t>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453732" y="272260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НАВЧАЛЬНО – ПРАКТИЧНІ   ЦЕНТРИ 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6443" y="1872316"/>
            <a:ext cx="3456384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4951095" algn="l"/>
              </a:tabLst>
            </a:pPr>
            <a:r>
              <a:rPr lang="uk-UA" sz="1600" b="1" dirty="0">
                <a:latin typeface="Times New Roman"/>
                <a:ea typeface="Calibri"/>
                <a:cs typeface="Times New Roman"/>
              </a:rPr>
              <a:t>28 лютого 2019 року на базі центру було відкрито Навчально-практичний центр з професії «Монтажник </a:t>
            </a:r>
            <a:r>
              <a:rPr lang="uk-UA" sz="1600" b="1" dirty="0" err="1">
                <a:latin typeface="Times New Roman"/>
                <a:ea typeface="Calibri"/>
                <a:cs typeface="Times New Roman"/>
              </a:rPr>
              <a:t>гіпсокартонних</a:t>
            </a:r>
            <a:r>
              <a:rPr lang="uk-UA" sz="1600" b="1" dirty="0">
                <a:latin typeface="Times New Roman"/>
                <a:ea typeface="Calibri"/>
                <a:cs typeface="Times New Roman"/>
              </a:rPr>
              <a:t> конструкцій»  за технологіями ТДВ «</a:t>
            </a:r>
            <a:r>
              <a:rPr lang="en-US" sz="1600" b="1" dirty="0" err="1">
                <a:latin typeface="Times New Roman"/>
                <a:ea typeface="Calibri"/>
                <a:cs typeface="Times New Roman"/>
              </a:rPr>
              <a:t>Siniat</a:t>
            </a:r>
            <a:r>
              <a:rPr lang="uk-UA" sz="1600" b="1" dirty="0">
                <a:latin typeface="Times New Roman"/>
                <a:ea typeface="Calibri"/>
                <a:cs typeface="Times New Roman"/>
              </a:rPr>
              <a:t>».</a:t>
            </a:r>
            <a:endParaRPr lang="ru-RU" sz="1600" b="1" dirty="0">
              <a:ea typeface="Calibri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2497" y="1988840"/>
            <a:ext cx="3723958" cy="1206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30 жовтня 2019 року  на базі центру було відкрито Навчально-практичний центр «</a:t>
            </a:r>
            <a:r>
              <a:rPr lang="en-US" sz="1600" b="1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S</a:t>
            </a:r>
            <a:r>
              <a:rPr lang="ru-RU" sz="1600" b="1" dirty="0" err="1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nie</a:t>
            </a:r>
            <a:r>
              <a:rPr lang="en-US" sz="1600" b="1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z</a:t>
            </a:r>
            <a:r>
              <a:rPr lang="ru-RU" sz="1600" b="1" dirty="0" err="1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ka</a:t>
            </a:r>
            <a:r>
              <a:rPr lang="ru-RU" sz="1600" b="1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» з </a:t>
            </a:r>
            <a:r>
              <a:rPr lang="ru-RU" sz="1600" b="1" dirty="0" err="1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професії</a:t>
            </a:r>
            <a:r>
              <a:rPr lang="ru-RU" sz="1600" b="1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 Маляр</a:t>
            </a:r>
            <a:endParaRPr lang="ru-RU" sz="1600" b="1" dirty="0">
              <a:ea typeface="Calibri"/>
              <a:cs typeface="Times New Roman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003" y="990020"/>
            <a:ext cx="2272249" cy="1764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4893" y="1070560"/>
            <a:ext cx="2297551" cy="77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Відкриття-Сініат-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516" y="3646813"/>
            <a:ext cx="2645211" cy="1823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Рисунок 15" descr="http://budport.com.ua/assets/upload/userfiles/0off_fotoNOVOSTI/IMG_1368.jpg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894" y="3349643"/>
            <a:ext cx="2643839" cy="1823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7" name="Picture 9" descr="Відкриття-Сініат-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9974" y="4898430"/>
            <a:ext cx="2489954" cy="1915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5240" y="4813976"/>
            <a:ext cx="2414408" cy="1852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76880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kozyr\OneDrive\Рабочий стол\depositphotos_11753052-stock-photo-blue-gray-mesh-flower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7814"/>
            <a:ext cx="9154417" cy="686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142" y="1556792"/>
            <a:ext cx="2088232" cy="1755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93" y="3548063"/>
            <a:ext cx="2597150" cy="3309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2738" y="3872554"/>
            <a:ext cx="1957420" cy="2057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782"/>
            <a:ext cx="1547813" cy="1818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 descr="20190222_150626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5607" y="1600365"/>
            <a:ext cx="2891682" cy="1947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5579099" y="1830116"/>
            <a:ext cx="3312368" cy="4631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У виробничій майстерні навчально-практичному центру «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Siniat</a:t>
            </a: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 створено 8   універсальних робочих місць, які можна комплектувати та змінювати в залежності від видів  робіт.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Роботи  відповідають  навчальній програмі  та виконуються з використанням сучасних технологій, та матеріалів ТДВ «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Siniat</a:t>
            </a: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 та інструменту фірми «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BOSCH</a:t>
            </a: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»: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кріплення </a:t>
            </a:r>
            <a:r>
              <a:rPr lang="uk-UA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гіпсокартонних</a:t>
            </a: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плит до каркасу з використанням профілю 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CD </a:t>
            </a: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60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x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27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x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0,6</a:t>
            </a: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та профілю 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UD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28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x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27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x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0,6;</a:t>
            </a:r>
          </a:p>
          <a:p>
            <a:pPr algn="ctr">
              <a:lnSpc>
                <a:spcPct val="115000"/>
              </a:lnSpc>
            </a:pP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монтаж каркасів перегородок;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улаштування підшивних стель;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оброблення швів та  шпаклювання </a:t>
            </a:r>
            <a:r>
              <a:rPr lang="uk-UA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гіпсокартонних</a:t>
            </a: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обшивок;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95736" y="404664"/>
            <a:ext cx="6552728" cy="7920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err="1">
                <a:solidFill>
                  <a:srgbClr val="FF0000"/>
                </a:solidFill>
                <a:latin typeface="Times New Roman"/>
                <a:ea typeface="Calibri"/>
              </a:rPr>
              <a:t>Навчально-</a:t>
            </a:r>
            <a:r>
              <a:rPr lang="uk-UA" b="1" dirty="0">
                <a:solidFill>
                  <a:srgbClr val="FF0000"/>
                </a:solidFill>
                <a:latin typeface="Times New Roman"/>
                <a:ea typeface="Calibri"/>
              </a:rPr>
              <a:t> практичний центр з професії  Монтажник </a:t>
            </a:r>
            <a:r>
              <a:rPr lang="uk-UA" b="1" dirty="0" err="1">
                <a:solidFill>
                  <a:srgbClr val="FF0000"/>
                </a:solidFill>
                <a:latin typeface="Times New Roman"/>
                <a:ea typeface="Calibri"/>
              </a:rPr>
              <a:t>гіпсокартоних</a:t>
            </a:r>
            <a:r>
              <a:rPr lang="uk-UA" b="1" dirty="0">
                <a:solidFill>
                  <a:srgbClr val="FF0000"/>
                </a:solidFill>
                <a:latin typeface="Times New Roman"/>
                <a:ea typeface="Calibri"/>
              </a:rPr>
              <a:t> конструкцій  за технологіями ТДВ «</a:t>
            </a:r>
            <a:r>
              <a:rPr lang="en-US" b="1" dirty="0" err="1">
                <a:solidFill>
                  <a:srgbClr val="FF0000"/>
                </a:solidFill>
                <a:latin typeface="Times New Roman"/>
                <a:ea typeface="Calibri"/>
              </a:rPr>
              <a:t>Siniat</a:t>
            </a:r>
            <a:r>
              <a:rPr lang="uk-UA" b="1" dirty="0">
                <a:solidFill>
                  <a:srgbClr val="FF0000"/>
                </a:solidFill>
                <a:latin typeface="Times New Roman"/>
                <a:ea typeface="Calibri"/>
              </a:rPr>
              <a:t>» 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5746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</TotalTime>
  <Words>467</Words>
  <Application>Microsoft Office PowerPoint</Application>
  <PresentationFormat>Экран (4:3)</PresentationFormat>
  <Paragraphs>45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Виктория Козыренко</dc:creator>
  <cp:lastModifiedBy>Павленко</cp:lastModifiedBy>
  <cp:revision>51</cp:revision>
  <dcterms:created xsi:type="dcterms:W3CDTF">2021-01-13T08:03:32Z</dcterms:created>
  <dcterms:modified xsi:type="dcterms:W3CDTF">2021-02-12T07:29:08Z</dcterms:modified>
</cp:coreProperties>
</file>