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6" r:id="rId4"/>
    <p:sldId id="267" r:id="rId5"/>
    <p:sldId id="273" r:id="rId6"/>
    <p:sldId id="275" r:id="rId7"/>
    <p:sldId id="278" r:id="rId8"/>
    <p:sldId id="279" r:id="rId9"/>
    <p:sldId id="280" r:id="rId10"/>
    <p:sldId id="281" r:id="rId11"/>
    <p:sldId id="282" r:id="rId12"/>
    <p:sldId id="285" r:id="rId13"/>
    <p:sldId id="288" r:id="rId14"/>
    <p:sldId id="289" r:id="rId15"/>
    <p:sldId id="290" r:id="rId16"/>
    <p:sldId id="295" r:id="rId17"/>
    <p:sldId id="299" r:id="rId18"/>
    <p:sldId id="301" r:id="rId19"/>
    <p:sldId id="303" r:id="rId2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4"/>
    <p:restoredTop sz="94649"/>
  </p:normalViewPr>
  <p:slideViewPr>
    <p:cSldViewPr snapToGrid="0" snapToObjects="1">
      <p:cViewPr varScale="1">
        <p:scale>
          <a:sx n="78" d="100"/>
          <a:sy n="78" d="100"/>
        </p:scale>
        <p:origin x="114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1;ga64d5ecf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5362" name="Google Shape;82;ga64d5ecfe6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243;ga6de5bdc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3794" name="Google Shape;244;ga6de5bdced_0_3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50;ga6de5bdce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5842" name="Google Shape;251;ga6de5bdced_0_3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71;ga6de5bdce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7890" name="Google Shape;272;ga6de5bdced_0_5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292;p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39938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98;p1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41986" name="Google Shape;2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304;p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44034" name="Google Shape;3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338;p2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46082" name="Google Shape;3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363;ga6de5bdce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48130" name="Google Shape;364;ga6de5bdced_0_8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376;ga6de5bdce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50178" name="Google Shape;377;ga6de5bdced_0_9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393;p2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52226" name="Google Shape;3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1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17410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46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19458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52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21506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8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23554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204;ga6de5bdce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5602" name="Google Shape;205;ga6de5bdced_0_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223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  <p:sp>
        <p:nvSpPr>
          <p:cNvPr id="27650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229;ga6de5bdce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9698" name="Google Shape;230;ga6de5bdced_0_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236;ga6de5bdce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1746" name="Google Shape;237;ga6de5bdced_0_2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8;p3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3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3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33EA1-E229-4152-B44A-C57DCFAFF2B9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. загол.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3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3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3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78179-D7F6-4728-80EA-4F12A30342D5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3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3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3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21C9B-3325-4C75-9983-7204CC2C16CD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3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3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3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7F8D0-379B-49B7-B8E2-9E42A14AA777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3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3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3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45CE2-BD35-4AEE-9C2C-0F5D58306544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;p3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Google Shape;9;p3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Google Shape;10;p3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270BA-1897-4F74-8DEC-7F79511F481A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3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Google Shape;9;p3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0;p3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1EF77-EAC8-478F-9AA6-6FAB94A4AB2A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3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3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3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07ACC-FFE7-4D10-A080-2ECF8921108B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3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3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3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EF46C-3A60-4C9D-82E3-CB60170FDCFA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.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3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3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3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AE03A-FD83-45BB-84DC-463EB3F5E9D3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30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7" name="Google Shape;7;p30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8" name="Google Shape;8;p3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29" name="Google Shape;9;p3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Google Shape;10;p3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B3EDA4CD-B140-41DA-8CC0-455034CFB335}" type="slidenum">
              <a:rPr lang="uk-UA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84;ga64d5ecfe6_0_0"/>
          <p:cNvSpPr txBox="1">
            <a:spLocks noChangeArrowheads="1"/>
          </p:cNvSpPr>
          <p:nvPr/>
        </p:nvSpPr>
        <p:spPr bwMode="auto">
          <a:xfrm>
            <a:off x="109728" y="85344"/>
            <a:ext cx="12082272" cy="413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endParaRPr lang="ru-RU" sz="5200" b="1" dirty="0">
              <a:latin typeface="Georgia" pitchFamily="18" charset="0"/>
              <a:sym typeface="Georgia" pitchFamily="18" charset="0"/>
            </a:endParaRPr>
          </a:p>
          <a:p>
            <a:pPr algn="ctr">
              <a:lnSpc>
                <a:spcPct val="125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5200" b="1" dirty="0">
                <a:sym typeface="Georgia" pitchFamily="18" charset="0"/>
              </a:rPr>
              <a:t>У</a:t>
            </a:r>
            <a:r>
              <a:rPr lang="uk-UA" sz="5200" b="1" dirty="0">
                <a:latin typeface="Georgia" pitchFamily="18" charset="0"/>
                <a:sym typeface="Georgia" pitchFamily="18" charset="0"/>
              </a:rPr>
              <a:t>провадження в освітній процес технологі</a:t>
            </a:r>
            <a:r>
              <a:rPr lang="uk-UA" sz="5200" b="1" dirty="0">
                <a:sym typeface="Georgia" pitchFamily="18" charset="0"/>
              </a:rPr>
              <a:t>й </a:t>
            </a:r>
            <a:r>
              <a:rPr lang="uk-UA" sz="5200" b="1" dirty="0">
                <a:latin typeface="Georgia" pitchFamily="18" charset="0"/>
                <a:sym typeface="Georgia" pitchFamily="18" charset="0"/>
              </a:rPr>
              <a:t>змішаного навчання </a:t>
            </a:r>
            <a:endParaRPr lang="ru-RU" sz="5200" b="1" dirty="0">
              <a:latin typeface="Georgia" pitchFamily="18" charset="0"/>
              <a:sym typeface="Georgia" pitchFamily="18" charset="0"/>
            </a:endParaRPr>
          </a:p>
          <a:p>
            <a:pPr algn="ctr">
              <a:lnSpc>
                <a:spcPct val="125000"/>
              </a:lnSpc>
              <a:buClr>
                <a:srgbClr val="000000"/>
              </a:buClr>
              <a:buFont typeface="Arial" charset="0"/>
              <a:buNone/>
            </a:pPr>
            <a:r>
              <a:rPr lang="uk-UA" sz="5200" b="1" dirty="0">
                <a:latin typeface="Georgia" pitchFamily="18" charset="0"/>
                <a:sym typeface="Georgia" pitchFamily="18" charset="0"/>
              </a:rPr>
              <a:t>на основі G </a:t>
            </a:r>
            <a:r>
              <a:rPr lang="uk-UA" sz="5200" b="1" dirty="0" err="1">
                <a:latin typeface="Georgia" pitchFamily="18" charset="0"/>
                <a:sym typeface="Georgia" pitchFamily="18" charset="0"/>
              </a:rPr>
              <a:t>Suite</a:t>
            </a:r>
            <a:r>
              <a:rPr lang="uk-UA" sz="5200" b="1" dirty="0">
                <a:latin typeface="Georgia" pitchFamily="18" charset="0"/>
                <a:sym typeface="Georgia" pitchFamily="18" charset="0"/>
              </a:rPr>
              <a:t> </a:t>
            </a:r>
            <a:r>
              <a:rPr lang="uk-UA" sz="5200" b="1" dirty="0" err="1">
                <a:latin typeface="Georgia" pitchFamily="18" charset="0"/>
                <a:sym typeface="Georgia" pitchFamily="18" charset="0"/>
              </a:rPr>
              <a:t>for</a:t>
            </a:r>
            <a:r>
              <a:rPr lang="uk-UA" sz="5200" b="1" dirty="0">
                <a:latin typeface="Georgia" pitchFamily="18" charset="0"/>
                <a:sym typeface="Georgia" pitchFamily="18" charset="0"/>
              </a:rPr>
              <a:t>  </a:t>
            </a:r>
            <a:r>
              <a:rPr lang="uk-UA" sz="5200" b="1" dirty="0" err="1">
                <a:latin typeface="Georgia" pitchFamily="18" charset="0"/>
                <a:sym typeface="Georgia" pitchFamily="18" charset="0"/>
              </a:rPr>
              <a:t>Education</a:t>
            </a:r>
            <a:r>
              <a:rPr lang="uk-UA" sz="5200" b="1" dirty="0">
                <a:latin typeface="Georgia" pitchFamily="18" charset="0"/>
                <a:sym typeface="Georgia" pitchFamily="18" charset="0"/>
              </a:rPr>
              <a:t>    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B63300-E22E-4F30-9990-6165E5227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0" y="5268341"/>
            <a:ext cx="4937760" cy="130806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uk-UA" sz="2900" b="1" dirty="0" err="1">
                <a:latin typeface="Georgia" pitchFamily="18" charset="0"/>
                <a:sym typeface="Georgia" pitchFamily="18" charset="0"/>
              </a:rPr>
              <a:t>Пірог</a:t>
            </a:r>
            <a:r>
              <a:rPr lang="uk-UA" sz="2900" b="1" dirty="0">
                <a:latin typeface="Georgia" pitchFamily="18" charset="0"/>
                <a:sym typeface="Georgia" pitchFamily="18" charset="0"/>
              </a:rPr>
              <a:t> 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  <a:sym typeface="Georgia" pitchFamily="18" charset="0"/>
              </a:rPr>
              <a:t>Вікторія Юріївна</a:t>
            </a:r>
            <a:r>
              <a:rPr lang="uk-UA" sz="2900" dirty="0">
                <a:latin typeface="Times New Roman" panose="02020603050405020304" pitchFamily="18" charset="0"/>
                <a:cs typeface="Times New Roman" panose="02020603050405020304" pitchFamily="18" charset="0"/>
                <a:sym typeface="Georgia" pitchFamily="18" charset="0"/>
              </a:rPr>
              <a:t>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  <a:sym typeface="Georgia" pitchFamily="18" charset="0"/>
              </a:rPr>
              <a:t>викладач предметів професійно-технічної підготовки </a:t>
            </a:r>
            <a:r>
              <a:rPr lang="uk-UA" sz="2600" dirty="0">
                <a:latin typeface="Times New Roman" panose="02020603050405020304" pitchFamily="18" charset="0"/>
                <a:cs typeface="Times New Roman" pitchFamily="18" charset="0"/>
              </a:rPr>
              <a:t>ДПТНЗ </a:t>
            </a:r>
            <a:r>
              <a:rPr lang="ru-RU" sz="2600" dirty="0">
                <a:latin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uk-UA" sz="2600" dirty="0">
                <a:latin typeface="Times New Roman" panose="02020603050405020304" pitchFamily="18" charset="0"/>
                <a:cs typeface="Times New Roman" pitchFamily="18" charset="0"/>
              </a:rPr>
              <a:t>Харківське вище професійне училище сфери послуг</a:t>
            </a:r>
            <a:r>
              <a:rPr lang="ru-RU" sz="2600" dirty="0">
                <a:latin typeface="Times New Roman" panose="02020603050405020304" pitchFamily="18" charset="0"/>
                <a:cs typeface="Times New Roman" pitchFamily="18" charset="0"/>
              </a:rPr>
              <a:t>”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246;ga6de5bdced_0_30"/>
          <p:cNvSpPr txBox="1">
            <a:spLocks noGrp="1"/>
          </p:cNvSpPr>
          <p:nvPr>
            <p:ph type="title"/>
          </p:nvPr>
        </p:nvSpPr>
        <p:spPr>
          <a:xfrm>
            <a:off x="628650" y="93663"/>
            <a:ext cx="10515600" cy="874712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Освітні матеріали з предмета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«Матеріалознавство»</a:t>
            </a:r>
            <a:r>
              <a:rPr lang="uk-UA" sz="3600" dirty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Формування документації з теми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32771" name="Google Shape;247;ga6de5bdced_0_3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32772" name="Google Shape;248;ga6de5bdced_0_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5838"/>
            <a:ext cx="12192000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6de5bdced_0_36"/>
          <p:cNvSpPr txBox="1">
            <a:spLocks noGrp="1"/>
          </p:cNvSpPr>
          <p:nvPr>
            <p:ph type="title"/>
          </p:nvPr>
        </p:nvSpPr>
        <p:spPr>
          <a:xfrm>
            <a:off x="948724" y="-413544"/>
            <a:ext cx="10515600" cy="1938338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Освітні матеріали з предмета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«Матеріалознавство»</a:t>
            </a:r>
            <a:r>
              <a:rPr lang="uk-UA" sz="2800" dirty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br>
              <a:rPr lang="uk-UA" sz="2800" dirty="0">
                <a:latin typeface="Times New Roman" pitchFamily="18" charset="0"/>
                <a:cs typeface="Times New Roman" pitchFamily="18" charset="0"/>
                <a:sym typeface="Calibri" pitchFamily="34" charset="0"/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Формування документації з теми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34818" name="Google Shape;254;ga6de5bdced_0_3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34819" name="Google Shape;255;ga6de5bdced_0_3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23963"/>
            <a:ext cx="1219200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274;ga6de5bdced_0_55"/>
          <p:cNvSpPr txBox="1">
            <a:spLocks noGrp="1"/>
          </p:cNvSpPr>
          <p:nvPr>
            <p:ph type="title"/>
          </p:nvPr>
        </p:nvSpPr>
        <p:spPr>
          <a:xfrm>
            <a:off x="838200" y="168275"/>
            <a:ext cx="10515600" cy="7223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Перевірка складеного учнем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конспекта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36867" name="Google Shape;275;ga6de5bdced_0_5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36868" name="Google Shape;276;ga6de5bdced_0_5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077913"/>
            <a:ext cx="1105852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50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Освітні матеріали з предмета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«Матеріалознавство»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–фрагмент запитання контрольної роботи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pic>
        <p:nvPicPr>
          <p:cNvPr id="38916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035050"/>
            <a:ext cx="9221788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301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endParaRPr lang="ru-RU" sz="44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0962" name="Текст 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</a:pPr>
            <a:endParaRPr lang="uk-UA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40963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1223645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30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Журнал успішності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pic>
        <p:nvPicPr>
          <p:cNvPr id="43011" name="Google Shape;308;p19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027113"/>
            <a:ext cx="12192000" cy="58197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341;p24"/>
          <p:cNvSpPr txBox="1">
            <a:spLocks noGrp="1"/>
          </p:cNvSpPr>
          <p:nvPr>
            <p:ph type="title"/>
          </p:nvPr>
        </p:nvSpPr>
        <p:spPr>
          <a:xfrm>
            <a:off x="838200" y="192088"/>
            <a:ext cx="10515600" cy="8350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Фрагмент презентації до уроку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pic>
        <p:nvPicPr>
          <p:cNvPr id="45059" name="Google Shape;342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8113" y="1027113"/>
            <a:ext cx="12468226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366;ga6de5bdced_0_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969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Фрагмент уроку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47107" name="Google Shape;367;ga6de5bdced_0_87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47108" name="Google Shape;368;ga6de5bdced_0_8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27138"/>
            <a:ext cx="1219200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380;ga6de5bdced_0_9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49155" name="Google Shape;381;ga6de5bdced_0_9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771525"/>
            <a:ext cx="3708400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Google Shape;382;ga6de5bdced_0_9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8575" y="771525"/>
            <a:ext cx="4445000" cy="810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Google Shape;383;ga6de5bdced_0_9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71525"/>
            <a:ext cx="3773488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1"/>
          <p:cNvSpPr txBox="1">
            <a:spLocks noChangeArrowheads="1"/>
          </p:cNvSpPr>
          <p:nvPr/>
        </p:nvSpPr>
        <p:spPr bwMode="auto">
          <a:xfrm>
            <a:off x="142875" y="169863"/>
            <a:ext cx="333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Потік завдань</a:t>
            </a:r>
          </a:p>
        </p:txBody>
      </p:sp>
      <p:sp>
        <p:nvSpPr>
          <p:cNvPr id="49159" name="TextBox 2"/>
          <p:cNvSpPr txBox="1">
            <a:spLocks noChangeArrowheads="1"/>
          </p:cNvSpPr>
          <p:nvPr/>
        </p:nvSpPr>
        <p:spPr bwMode="auto">
          <a:xfrm>
            <a:off x="3616325" y="147638"/>
            <a:ext cx="4740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Поурочні матеріали</a:t>
            </a:r>
          </a:p>
        </p:txBody>
      </p:sp>
      <p:sp>
        <p:nvSpPr>
          <p:cNvPr id="49160" name="TextBox 3"/>
          <p:cNvSpPr txBox="1">
            <a:spLocks noChangeArrowheads="1"/>
          </p:cNvSpPr>
          <p:nvPr/>
        </p:nvSpPr>
        <p:spPr bwMode="auto">
          <a:xfrm>
            <a:off x="8169275" y="228600"/>
            <a:ext cx="39243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 здобувача освіти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369" y="365125"/>
            <a:ext cx="111252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sz="4000" dirty="0">
                <a:latin typeface="Calibri" pitchFamily="34" charset="0"/>
                <a:cs typeface="Arial" charset="0"/>
                <a:sym typeface="Calibri" pitchFamily="34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3мішаний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підхід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до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навчання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з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використанням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</a:br>
            <a:r>
              <a:rPr lang="se-FI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G Suite for Education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надає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нові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можливості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: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algn="just" eaLnBrk="1" fontAlgn="auto" hangingPunct="1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r>
              <a:rPr lang="uk-UA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/>
                <a:sym typeface="Calibri"/>
              </a:rPr>
              <a:t> більш активного залучення здобувачів професійної (професійно-технічної) освіти в освітній процес; </a:t>
            </a:r>
            <a:endParaRPr lang="ru-RU" sz="2000" dirty="0">
              <a:solidFill>
                <a:schemeClr val="dk1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/>
              <a:sym typeface="Calibri"/>
            </a:endParaRPr>
          </a:p>
          <a:p>
            <a:pPr marL="342900" algn="just" eaLnBrk="1" fontAlgn="auto" hangingPunct="1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r>
              <a:rPr lang="uk-UA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/>
                <a:sym typeface="Calibri"/>
              </a:rPr>
              <a:t>підвищення якості освіти ; </a:t>
            </a:r>
            <a:endParaRPr lang="ru-RU" sz="2000" dirty="0">
              <a:solidFill>
                <a:schemeClr val="dk1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/>
              <a:sym typeface="Calibri"/>
            </a:endParaRPr>
          </a:p>
          <a:p>
            <a:pPr marL="342900" algn="just" eaLnBrk="1" fontAlgn="auto" hangingPunct="1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r>
              <a:rPr lang="uk-UA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/>
                <a:sym typeface="Calibri"/>
              </a:rPr>
              <a:t>впевненого наближення до стандартів європейської освіти.</a:t>
            </a:r>
            <a:endParaRPr lang="ru-RU" sz="2000" dirty="0">
              <a:solidFill>
                <a:schemeClr val="dk1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/>
              <a:sym typeface="Calibri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13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Наочні зразки для професії “Ювелір-монтувальник; Ювелір-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закріпник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”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pic>
        <p:nvPicPr>
          <p:cNvPr id="16387" name="Google Shape;114;p4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291388" y="2743200"/>
            <a:ext cx="4900612" cy="4038600"/>
          </a:xfrm>
        </p:spPr>
      </p:pic>
      <p:pic>
        <p:nvPicPr>
          <p:cNvPr id="16388" name="Google Shape;115;p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64246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Google Shape;116;p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5763" y="2093913"/>
            <a:ext cx="3403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4195763" y="1876425"/>
            <a:ext cx="3800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/>
              <a:t>Гра кольору в натуральному діаманті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127000" y="1876425"/>
            <a:ext cx="3941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/>
              <a:t>Міжнародний сертифікат натурального діаманту </a:t>
            </a:r>
          </a:p>
        </p:txBody>
      </p:sp>
      <p:sp>
        <p:nvSpPr>
          <p:cNvPr id="16392" name="TextBox 3"/>
          <p:cNvSpPr txBox="1">
            <a:spLocks noChangeArrowheads="1"/>
          </p:cNvSpPr>
          <p:nvPr/>
        </p:nvSpPr>
        <p:spPr bwMode="auto">
          <a:xfrm>
            <a:off x="7726363" y="1881188"/>
            <a:ext cx="4068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/>
              <a:t>Види безбарвних каменів, імітацій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49;p7"/>
          <p:cNvSpPr txBox="1">
            <a:spLocks noGrp="1"/>
          </p:cNvSpPr>
          <p:nvPr>
            <p:ph type="title"/>
          </p:nvPr>
        </p:nvSpPr>
        <p:spPr>
          <a:xfrm>
            <a:off x="838200" y="85725"/>
            <a:ext cx="10888663" cy="1058863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Фрагмент контрольної роботи з візуальним питанням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18435" name="Текст 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</a:pPr>
            <a:endParaRPr lang="uk-UA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18436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838200"/>
            <a:ext cx="10588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55;p8"/>
          <p:cNvSpPr txBox="1">
            <a:spLocks noGrp="1"/>
          </p:cNvSpPr>
          <p:nvPr>
            <p:ph type="title"/>
          </p:nvPr>
        </p:nvSpPr>
        <p:spPr>
          <a:xfrm>
            <a:off x="333375" y="-180975"/>
            <a:ext cx="11503025" cy="13255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Перевірка теоретичних знань на контрольній роботі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20483" name="Текст 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Clr>
                <a:srgbClr val="000000"/>
              </a:buClr>
            </a:pPr>
            <a:endParaRPr lang="uk-UA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20484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817563"/>
            <a:ext cx="10712450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9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Освітні матеріали з предметів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22531" name="Текст 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uk-UA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22532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7113"/>
            <a:ext cx="12192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207;ga6de5bdced_0_11"/>
          <p:cNvSpPr txBox="1">
            <a:spLocks noGrp="1"/>
          </p:cNvSpPr>
          <p:nvPr>
            <p:ph type="title"/>
          </p:nvPr>
        </p:nvSpPr>
        <p:spPr>
          <a:xfrm>
            <a:off x="839788" y="-200025"/>
            <a:ext cx="10515600" cy="10477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Сформована навчальна група з професії 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«</a:t>
            </a:r>
            <a:r>
              <a:rPr lang="uk-UA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Візажист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»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24579" name="Google Shape;208;ga6de5bdced_0_11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24580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5475"/>
            <a:ext cx="12192000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226;p1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112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itchFamily="34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Освітні матеріали з предмета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«Матеріалознавство»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pic>
        <p:nvPicPr>
          <p:cNvPr id="26627" name="Google Shape;227;p16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68275" y="1011238"/>
            <a:ext cx="12623800" cy="58467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232;ga6de5bdced_0_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Приклад тематичного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пазлу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з предмета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«Матеріалознавство»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28675" name="Google Shape;233;ga6de5bdced_0_17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28676" name="Google Shape;234;ga6de5bdced_0_17"/>
          <p:cNvPicPr preferRelativeResize="0">
            <a:picLocks noChangeAspect="1" noChangeArrowheads="1"/>
          </p:cNvPicPr>
          <p:nvPr/>
        </p:nvPicPr>
        <p:blipFill rotWithShape="1">
          <a:blip r:embed="rId3"/>
          <a:srcRect r="28525"/>
          <a:stretch/>
        </p:blipFill>
        <p:spPr bwMode="auto">
          <a:xfrm>
            <a:off x="5849049" y="1520000"/>
            <a:ext cx="6208839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Изображение 1"/>
          <p:cNvPicPr>
            <a:picLocks noChangeAspect="1"/>
          </p:cNvPicPr>
          <p:nvPr/>
        </p:nvPicPr>
        <p:blipFill rotWithShape="1">
          <a:blip r:embed="rId4"/>
          <a:srcRect b="7433"/>
          <a:stretch/>
        </p:blipFill>
        <p:spPr bwMode="auto">
          <a:xfrm>
            <a:off x="1" y="1945482"/>
            <a:ext cx="7559039" cy="454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239;ga6de5bdced_0_24"/>
          <p:cNvSpPr txBox="1">
            <a:spLocks noGrp="1"/>
          </p:cNvSpPr>
          <p:nvPr>
            <p:ph type="title"/>
          </p:nvPr>
        </p:nvSpPr>
        <p:spPr>
          <a:xfrm>
            <a:off x="838200" y="131128"/>
            <a:ext cx="10515600" cy="99282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Результати складання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пазлу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  <a:sym typeface="Calibri" pitchFamily="34" charset="0"/>
              </a:rPr>
              <a:t> на швидкість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Calibri" pitchFamily="34" charset="0"/>
            </a:endParaRPr>
          </a:p>
        </p:txBody>
      </p:sp>
      <p:sp>
        <p:nvSpPr>
          <p:cNvPr id="30723" name="Google Shape;240;ga6de5bdced_0_2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ru-RU" sz="280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30724" name="Google Shape;241;ga6de5bdced_0_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81" y="1230948"/>
            <a:ext cx="6873876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Изображение 1"/>
          <p:cNvPicPr>
            <a:picLocks noChangeAspect="1"/>
          </p:cNvPicPr>
          <p:nvPr/>
        </p:nvPicPr>
        <p:blipFill rotWithShape="1">
          <a:blip r:embed="rId4"/>
          <a:srcRect l="1598" t="974" b="5171"/>
          <a:stretch/>
        </p:blipFill>
        <p:spPr bwMode="auto">
          <a:xfrm>
            <a:off x="5596127" y="1524000"/>
            <a:ext cx="10370947" cy="47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Изображение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9475" y="5173663"/>
            <a:ext cx="2833688" cy="7223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27" name="Изображение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15463" y="5173663"/>
            <a:ext cx="2120900" cy="722312"/>
          </a:xfrm>
          <a:prstGeom prst="rect">
            <a:avLst/>
          </a:prstGeom>
          <a:noFill/>
          <a:ln w="952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178</Words>
  <Application>Microsoft Office PowerPoint</Application>
  <PresentationFormat>Широкоэкранный</PresentationFormat>
  <Paragraphs>30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Symbol</vt:lpstr>
      <vt:lpstr>Times New Roman</vt:lpstr>
      <vt:lpstr>Тема Office</vt:lpstr>
      <vt:lpstr>Презентация PowerPoint</vt:lpstr>
      <vt:lpstr>Наочні зразки для професії “Ювелір-монтувальник; Ювелір-закріпник”</vt:lpstr>
      <vt:lpstr>Фрагмент контрольної роботи з візуальним питанням</vt:lpstr>
      <vt:lpstr>Перевірка теоретичних знань на контрольній роботі</vt:lpstr>
      <vt:lpstr>Освітні матеріали з предметів </vt:lpstr>
      <vt:lpstr>Сформована навчальна група з професії  «Візажист»  </vt:lpstr>
      <vt:lpstr>Освітні матеріали з предмета «Матеріалознавство» </vt:lpstr>
      <vt:lpstr>Приклад тематичного пазлу з предмета «Матеріалознавство» </vt:lpstr>
      <vt:lpstr>Результати складання пазлу на швидкість</vt:lpstr>
      <vt:lpstr>Освітні матеріали з предмета «Матеріалознавство» Формування документації з теми</vt:lpstr>
      <vt:lpstr>Освітні матеріали з предмета «Матеріалознавство»  Формування документації з теми</vt:lpstr>
      <vt:lpstr>Перевірка складеного учнем конспекта </vt:lpstr>
      <vt:lpstr>Освітні матеріали з предмета «Матеріалознавство» –фрагмент запитання контрольної роботи</vt:lpstr>
      <vt:lpstr>Презентация PowerPoint</vt:lpstr>
      <vt:lpstr>Журнал успішності</vt:lpstr>
      <vt:lpstr>Фрагмент презентації до уроку</vt:lpstr>
      <vt:lpstr>Фрагмент уроку</vt:lpstr>
      <vt:lpstr>Презентация PowerPoint</vt:lpstr>
      <vt:lpstr> 3мішаний підхід до навчання з використанням G Suite for Education надає нові можливості: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Витя</cp:lastModifiedBy>
  <cp:revision>57</cp:revision>
  <dcterms:created xsi:type="dcterms:W3CDTF">2020-10-29T19:19:27Z</dcterms:created>
  <dcterms:modified xsi:type="dcterms:W3CDTF">2020-11-27T06:56:27Z</dcterms:modified>
</cp:coreProperties>
</file>