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91" r:id="rId3"/>
    <p:sldId id="293" r:id="rId4"/>
    <p:sldId id="294" r:id="rId5"/>
    <p:sldId id="295" r:id="rId6"/>
    <p:sldId id="296" r:id="rId7"/>
    <p:sldId id="297" r:id="rId8"/>
    <p:sldId id="298" r:id="rId9"/>
    <p:sldId id="300" r:id="rId10"/>
    <p:sldId id="301" r:id="rId11"/>
    <p:sldId id="292" r:id="rId12"/>
    <p:sldId id="284" r:id="rId13"/>
    <p:sldId id="283" r:id="rId14"/>
    <p:sldId id="258" r:id="rId15"/>
    <p:sldId id="260" r:id="rId16"/>
    <p:sldId id="261" r:id="rId17"/>
    <p:sldId id="262" r:id="rId18"/>
    <p:sldId id="270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1" r:id="rId27"/>
    <p:sldId id="272" r:id="rId28"/>
    <p:sldId id="273" r:id="rId29"/>
    <p:sldId id="274" r:id="rId30"/>
    <p:sldId id="276" r:id="rId31"/>
    <p:sldId id="275" r:id="rId32"/>
    <p:sldId id="285" r:id="rId33"/>
    <p:sldId id="278" r:id="rId34"/>
    <p:sldId id="286" r:id="rId35"/>
    <p:sldId id="279" r:id="rId36"/>
    <p:sldId id="287" r:id="rId37"/>
    <p:sldId id="288" r:id="rId38"/>
    <p:sldId id="290" r:id="rId39"/>
    <p:sldId id="289" r:id="rId40"/>
    <p:sldId id="280" r:id="rId41"/>
    <p:sldId id="281" r:id="rId42"/>
    <p:sldId id="28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AAB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016" y="1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ADD21-4527-472A-B2C7-4331A381A76C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134D5-D0E1-4EB8-B7E9-8AEA8F7D5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34D5-D0E1-4EB8-B7E9-8AEA8F7D54D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102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17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74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30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08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44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758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040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740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9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21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B6A2-87B7-4169-9AD0-6F5D6795539F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75" r="50909" b="81991"/>
          <a:stretch/>
        </p:blipFill>
        <p:spPr>
          <a:xfrm>
            <a:off x="0" y="0"/>
            <a:ext cx="4572000" cy="121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78" r="50909" b="41111"/>
          <a:stretch/>
        </p:blipFill>
        <p:spPr>
          <a:xfrm>
            <a:off x="0" y="1219200"/>
            <a:ext cx="4572000" cy="434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03" r="50909" b="21559"/>
          <a:stretch/>
        </p:blipFill>
        <p:spPr>
          <a:xfrm>
            <a:off x="-1" y="5562601"/>
            <a:ext cx="4572001" cy="1295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03" r="50909" b="21559"/>
          <a:stretch/>
        </p:blipFill>
        <p:spPr>
          <a:xfrm flipH="1">
            <a:off x="4572000" y="5562600"/>
            <a:ext cx="4572000" cy="1295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75" r="50909" b="81991"/>
          <a:stretch/>
        </p:blipFill>
        <p:spPr>
          <a:xfrm flipH="1">
            <a:off x="4572000" y="1"/>
            <a:ext cx="4572000" cy="1219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78" r="50909" b="41111"/>
          <a:stretch/>
        </p:blipFill>
        <p:spPr>
          <a:xfrm flipH="1">
            <a:off x="4572000" y="1219201"/>
            <a:ext cx="4572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61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o-zarabotkeonline.ru/wp-content/uploads/2019/11/na-loom-besplatno-mozhno-zapisat-video-do-5-minut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om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42;&#1077;&#1073;&#1110;&#1085;&#1072;&#1088;%2015.12.2020\&#1086;&#1057;&#1040;&#1052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8604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14678" y="5857892"/>
            <a:ext cx="4214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70C0"/>
                </a:solidFill>
                <a:latin typeface="Georgia" pitchFamily="18" charset="0"/>
              </a:rPr>
              <a:t>БЛІНКОВА Інна, методист НМЦ ПТО  у Харківській області</a:t>
            </a:r>
            <a:endParaRPr lang="en-US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071678"/>
            <a:ext cx="7929618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Використання </a:t>
            </a:r>
            <a:r>
              <a:rPr lang="uk-UA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відеоконтенту</a:t>
            </a:r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 для візуалізації навчальної інформації 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7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 Screen Recorder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000240"/>
            <a:ext cx="7215238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швидке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скріншотів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кнопок: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Знімок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Запис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установки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потрібного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розміру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записуючого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вікна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розтягування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мишею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захоплювати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як весь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робочий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стіл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виділену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область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активне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вікно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будь-якої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численні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формати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avi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mp4,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flv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знімок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екрана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jpg,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bmp, gif;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вибір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готового файлу;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бітрейт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кадрів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хвилину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гарячих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клавіш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окрема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опція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вмикати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вимикати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відображення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курсора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миші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накладати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скріншоти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графічний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водяний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знак.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071678"/>
            <a:ext cx="78581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Запис відео-лекцій та </a:t>
            </a:r>
            <a:r>
              <a:rPr lang="uk-UA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скринкастів</a:t>
            </a:r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за допомогою 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LOOM.COM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500174"/>
            <a:ext cx="7286676" cy="4625989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Char char="v"/>
            </a:pPr>
            <a:r>
              <a:rPr lang="uk-UA" sz="30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Цей додаток записує відео з екрану і / або </a:t>
            </a:r>
            <a:r>
              <a:rPr lang="uk-UA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веб-камери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зі звуком, яке потім можна відправити поштою або поділитися посиланням.</a:t>
            </a:r>
            <a:endParaRPr lang="ru-RU" sz="28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	Використовувати його можна для чого завгодно: спілкування з друзями, записи навчальних і пояснювальних кліпів, презентацій, відео-відповідей і </a:t>
            </a:r>
            <a:r>
              <a:rPr lang="uk-UA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т.ін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.</a:t>
            </a:r>
            <a:endParaRPr lang="ru-RU" sz="28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	Простий і безкоштовний ресурс для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Mac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,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Windows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та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Chromebook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.</a:t>
            </a:r>
            <a:endParaRPr lang="ru-RU" sz="28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972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Особливості </a:t>
            </a:r>
            <a:r>
              <a:rPr kumimoji="0" lang="uk-UA" sz="40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Loom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Примітка: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2000240"/>
            <a:ext cx="7358114" cy="4125923"/>
          </a:xfrm>
        </p:spPr>
        <p:txBody>
          <a:bodyPr>
            <a:normAutofit/>
          </a:bodyPr>
          <a:lstStyle/>
          <a:p>
            <a:pPr algn="ctr" fontAlgn="base">
              <a:buNone/>
            </a:pPr>
            <a:r>
              <a:rPr lang="uk-UA" b="1" dirty="0" smtClean="0"/>
              <a:t> </a:t>
            </a:r>
            <a:r>
              <a:rPr lang="uk-UA" b="1" dirty="0" smtClean="0">
                <a:solidFill>
                  <a:srgbClr val="0070C0"/>
                </a:solidFill>
              </a:rPr>
              <a:t>	</a:t>
            </a:r>
            <a:r>
              <a:rPr lang="uk-UA" b="1" i="1" dirty="0" smtClean="0">
                <a:solidFill>
                  <a:srgbClr val="0070C0"/>
                </a:solidFill>
                <a:latin typeface="Georgia" pitchFamily="18" charset="0"/>
              </a:rPr>
              <a:t>У жовтні 2020 року оновлено розширення </a:t>
            </a:r>
            <a:r>
              <a:rPr lang="uk-UA" b="1" i="1" dirty="0" err="1" smtClean="0">
                <a:solidFill>
                  <a:srgbClr val="0070C0"/>
                </a:solidFill>
                <a:latin typeface="Georgia" pitchFamily="18" charset="0"/>
              </a:rPr>
              <a:t>Loo</a:t>
            </a:r>
            <a:r>
              <a:rPr lang="en-US" b="1" i="1" dirty="0" smtClean="0">
                <a:solidFill>
                  <a:srgbClr val="0070C0"/>
                </a:solidFill>
                <a:latin typeface="Georgia" pitchFamily="18" charset="0"/>
              </a:rPr>
              <a:t>m</a:t>
            </a:r>
            <a:r>
              <a:rPr lang="uk-UA" b="1" i="1" dirty="0" smtClean="0">
                <a:solidFill>
                  <a:srgbClr val="0070C0"/>
                </a:solidFill>
                <a:latin typeface="Georgia" pitchFamily="18" charset="0"/>
              </a:rPr>
              <a:t>. Безкоштовно можна записати лише 100 відео тривалістю 5 хвилин.</a:t>
            </a:r>
          </a:p>
          <a:p>
            <a:pPr algn="ctr" fontAlgn="base">
              <a:buNone/>
            </a:pPr>
            <a:r>
              <a:rPr lang="uk-UA" b="1" i="1" dirty="0" smtClean="0">
                <a:solidFill>
                  <a:srgbClr val="0070C0"/>
                </a:solidFill>
                <a:latin typeface="Georgia" pitchFamily="18" charset="0"/>
              </a:rPr>
              <a:t>Безлімітна версія доступна за 8 доларів на місяць. </a:t>
            </a:r>
            <a:r>
              <a:rPr lang="uk-UA" u="sng" dirty="0" smtClean="0">
                <a:hlinkClick r:id="rId2"/>
              </a:rPr>
              <a:t/>
            </a:r>
            <a:br>
              <a:rPr lang="uk-UA" u="sng" dirty="0" smtClean="0">
                <a:hlinkClick r:id="rId2"/>
              </a:rPr>
            </a:b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1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r="280" b="5927"/>
          <a:stretch>
            <a:fillRect/>
          </a:stretch>
        </p:blipFill>
        <p:spPr bwMode="auto">
          <a:xfrm>
            <a:off x="548922" y="1714488"/>
            <a:ext cx="802360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42976" y="1785926"/>
            <a:ext cx="121444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>
            <a:off x="2500298" y="1928802"/>
            <a:ext cx="928694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14348" y="6000768"/>
            <a:ext cx="485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dirty="0" smtClean="0">
                <a:solidFill>
                  <a:srgbClr val="FF0000"/>
                </a:solidFill>
                <a:hlinkClick r:id="rId3"/>
              </a:rPr>
              <a:t>https://www.loom.com</a:t>
            </a:r>
            <a:r>
              <a:rPr lang="uk-UA" sz="3600" dirty="0" smtClean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104" b="5927"/>
          <a:stretch>
            <a:fillRect/>
          </a:stretch>
        </p:blipFill>
        <p:spPr bwMode="auto">
          <a:xfrm>
            <a:off x="548922" y="1785926"/>
            <a:ext cx="804615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3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6248" y="3786190"/>
            <a:ext cx="1428760" cy="12144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5429256" y="4643446"/>
            <a:ext cx="1214446" cy="785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72000" y="4572008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4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104" r="1168" b="5927"/>
          <a:stretch>
            <a:fillRect/>
          </a:stretch>
        </p:blipFill>
        <p:spPr bwMode="auto">
          <a:xfrm>
            <a:off x="548922" y="1785926"/>
            <a:ext cx="795216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388" y="3143248"/>
            <a:ext cx="150019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V="1">
            <a:off x="7250925" y="3750471"/>
            <a:ext cx="857256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5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143372" y="3143248"/>
            <a:ext cx="1285884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5500694" y="3571876"/>
            <a:ext cx="714380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6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8143932" cy="444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072462" y="1428736"/>
            <a:ext cx="28575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8429652" y="1714488"/>
            <a:ext cx="571504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186766" cy="10112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Програми для створення відеозапису з екрана ПК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User\Pictures\Camera Roll\CamStudio_icon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928694" cy="92869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28662" y="2000240"/>
            <a:ext cx="7358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latin typeface="Book Antiqua" pitchFamily="18" charset="0"/>
              </a:rPr>
              <a:t>CamStudio</a:t>
            </a:r>
            <a:r>
              <a:rPr lang="uk-UA" sz="2000" b="1" dirty="0" smtClean="0">
                <a:latin typeface="Book Antiqua" pitchFamily="18" charset="0"/>
              </a:rPr>
              <a:t> </a:t>
            </a:r>
            <a:r>
              <a:rPr lang="ru-RU" sz="2000" dirty="0" smtClean="0">
                <a:latin typeface="Book Antiqua" pitchFamily="18" charset="0"/>
              </a:rPr>
              <a:t>— </a:t>
            </a:r>
            <a:r>
              <a:rPr lang="ru-RU" sz="2000" dirty="0" err="1" smtClean="0">
                <a:latin typeface="Book Antiqua" pitchFamily="18" charset="0"/>
              </a:rPr>
              <a:t>безкоштовна</a:t>
            </a:r>
            <a:r>
              <a:rPr lang="ru-RU" sz="2000" dirty="0" smtClean="0">
                <a:latin typeface="Book Antiqua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</a:rPr>
              <a:t>комп’ютерна</a:t>
            </a:r>
            <a:r>
              <a:rPr lang="ru-RU" sz="2000" dirty="0" smtClean="0">
                <a:latin typeface="Book Antiqua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</a:rPr>
              <a:t>програма</a:t>
            </a:r>
            <a:r>
              <a:rPr lang="ru-RU" sz="2000" dirty="0" smtClean="0">
                <a:latin typeface="Book Antiqua" pitchFamily="18" charset="0"/>
              </a:rPr>
              <a:t> для </a:t>
            </a:r>
            <a:r>
              <a:rPr lang="ru-RU" sz="2000" dirty="0" err="1" smtClean="0">
                <a:latin typeface="Book Antiqua" pitchFamily="18" charset="0"/>
              </a:rPr>
              <a:t>запису</a:t>
            </a:r>
            <a:r>
              <a:rPr lang="ru-RU" sz="2000" dirty="0" smtClean="0">
                <a:latin typeface="Book Antiqua" pitchFamily="18" charset="0"/>
              </a:rPr>
              <a:t> того, </a:t>
            </a:r>
            <a:r>
              <a:rPr lang="ru-RU" sz="2000" dirty="0" err="1" smtClean="0">
                <a:latin typeface="Book Antiqua" pitchFamily="18" charset="0"/>
              </a:rPr>
              <a:t>що</a:t>
            </a:r>
            <a:r>
              <a:rPr lang="ru-RU" sz="2000" dirty="0" smtClean="0">
                <a:latin typeface="Book Antiqua" pitchFamily="18" charset="0"/>
              </a:rPr>
              <a:t> </a:t>
            </a:r>
            <a:r>
              <a:rPr lang="ru-RU" sz="2000" dirty="0" err="1" smtClean="0">
                <a:latin typeface="Book Antiqua" pitchFamily="18" charset="0"/>
              </a:rPr>
              <a:t>відбувається</a:t>
            </a:r>
            <a:r>
              <a:rPr lang="ru-RU" sz="2000" dirty="0" smtClean="0">
                <a:latin typeface="Book Antiqua" pitchFamily="18" charset="0"/>
              </a:rPr>
              <a:t> на </a:t>
            </a:r>
            <a:r>
              <a:rPr lang="ru-RU" sz="2000" dirty="0" err="1" smtClean="0">
                <a:latin typeface="Book Antiqua" pitchFamily="18" charset="0"/>
              </a:rPr>
              <a:t>екрані</a:t>
            </a:r>
            <a:r>
              <a:rPr lang="ru-RU" sz="2000" dirty="0" smtClean="0">
                <a:latin typeface="Book Antiqua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</a:rPr>
              <a:t>комп’ютера</a:t>
            </a:r>
            <a:r>
              <a:rPr lang="ru-RU" sz="2000" dirty="0" smtClean="0">
                <a:latin typeface="Book Antiqua" pitchFamily="18" charset="0"/>
              </a:rPr>
              <a:t> в файл AVI </a:t>
            </a:r>
            <a:r>
              <a:rPr lang="ru-RU" sz="2000" dirty="0" err="1" smtClean="0">
                <a:latin typeface="Book Antiqua" pitchFamily="18" charset="0"/>
              </a:rPr>
              <a:t>або</a:t>
            </a:r>
            <a:r>
              <a:rPr lang="ru-RU" sz="2000" dirty="0" smtClean="0">
                <a:latin typeface="Book Antiqua" pitchFamily="18" charset="0"/>
              </a:rPr>
              <a:t> SWF (</a:t>
            </a:r>
            <a:r>
              <a:rPr lang="ru-RU" sz="2000" dirty="0" err="1" smtClean="0">
                <a:latin typeface="Book Antiqua" pitchFamily="18" charset="0"/>
              </a:rPr>
              <a:t>флеш</a:t>
            </a:r>
            <a:r>
              <a:rPr lang="ru-RU" sz="2000" dirty="0" smtClean="0">
                <a:latin typeface="Book Antiqua" pitchFamily="18" charset="0"/>
              </a:rPr>
              <a:t>) разом </a:t>
            </a:r>
            <a:r>
              <a:rPr lang="ru-RU" sz="2000" dirty="0" err="1" smtClean="0">
                <a:latin typeface="Book Antiqua" pitchFamily="18" charset="0"/>
              </a:rPr>
              <a:t>зі</a:t>
            </a:r>
            <a:r>
              <a:rPr lang="ru-RU" sz="2000" dirty="0" smtClean="0">
                <a:latin typeface="Book Antiqua" pitchFamily="18" charset="0"/>
              </a:rPr>
              <a:t> звуком. </a:t>
            </a:r>
            <a:endParaRPr lang="en-US" sz="2000" dirty="0"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3714752"/>
            <a:ext cx="7072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latin typeface="Book Antiqua" pitchFamily="18" charset="0"/>
                <a:cs typeface="Times New Roman" pitchFamily="18" charset="0"/>
              </a:rPr>
              <a:t>oCam</a:t>
            </a:r>
            <a:r>
              <a:rPr lang="en-US" sz="2000" b="1" dirty="0" smtClean="0">
                <a:latin typeface="Book Antiqua" pitchFamily="18" charset="0"/>
                <a:cs typeface="Times New Roman" pitchFamily="18" charset="0"/>
              </a:rPr>
              <a:t> Screen Recorder </a:t>
            </a:r>
            <a:r>
              <a:rPr lang="ru-RU" sz="2000" dirty="0" smtClean="0">
                <a:latin typeface="Book Antiqua" pitchFamily="18" charset="0"/>
              </a:rPr>
              <a:t>—</a:t>
            </a:r>
            <a:r>
              <a:rPr lang="en-US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Book Antiqua" pitchFamily="18" charset="0"/>
              </a:rPr>
              <a:t>программа для записи видео с экрана компьютера.</a:t>
            </a:r>
            <a:r>
              <a:rPr lang="en-US" sz="2000" dirty="0" smtClean="0">
                <a:latin typeface="Book Antiqua" pitchFamily="18" charset="0"/>
              </a:rPr>
              <a:t> </a:t>
            </a:r>
            <a:r>
              <a:rPr lang="ru-RU" sz="2000" dirty="0" smtClean="0">
                <a:latin typeface="Book Antiqua" pitchFamily="18" charset="0"/>
              </a:rPr>
              <a:t>Кодирование видео производится всеми кодеками, установленными в систему.</a:t>
            </a:r>
            <a:endParaRPr lang="en-US" dirty="0"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4062" t="34375" r="66016" b="55208"/>
          <a:stretch>
            <a:fillRect/>
          </a:stretch>
        </p:blipFill>
        <p:spPr bwMode="auto">
          <a:xfrm>
            <a:off x="642910" y="3071810"/>
            <a:ext cx="18002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000100" y="5214950"/>
            <a:ext cx="70342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err="1" smtClean="0">
                <a:latin typeface="Book Antiqua" pitchFamily="18" charset="0"/>
                <a:cs typeface="Times New Roman" pitchFamily="18" charset="0"/>
              </a:rPr>
              <a:t>Loom</a:t>
            </a:r>
            <a:r>
              <a:rPr lang="uk-UA" sz="2000" b="1" dirty="0" smtClean="0">
                <a:latin typeface="Book Antiqua" pitchFamily="18" charset="0"/>
                <a:cs typeface="Times New Roman" pitchFamily="18" charset="0"/>
              </a:rPr>
              <a:t> - </a:t>
            </a:r>
            <a:r>
              <a:rPr lang="ru-RU" sz="2000" b="1" dirty="0" smtClean="0"/>
              <a:t>	</a:t>
            </a:r>
            <a:r>
              <a:rPr lang="uk-UA" sz="2000" dirty="0" smtClean="0">
                <a:latin typeface="Book Antiqua" pitchFamily="18" charset="0"/>
              </a:rPr>
              <a:t>це новий вид робочого інструмента комунікації, </a:t>
            </a:r>
            <a:endParaRPr lang="uk-UA" sz="2000" dirty="0" smtClean="0">
              <a:latin typeface="Book Antiqua" pitchFamily="18" charset="0"/>
            </a:endParaRPr>
          </a:p>
          <a:p>
            <a:r>
              <a:rPr lang="uk-UA" sz="2000" dirty="0" smtClean="0">
                <a:latin typeface="Book Antiqua" pitchFamily="18" charset="0"/>
              </a:rPr>
              <a:t>який </a:t>
            </a:r>
            <a:r>
              <a:rPr lang="uk-UA" sz="2000" dirty="0" smtClean="0">
                <a:latin typeface="Book Antiqua" pitchFamily="18" charset="0"/>
              </a:rPr>
              <a:t>допоможе вам передати ваше повідомлення через </a:t>
            </a:r>
            <a:endParaRPr lang="uk-UA" sz="2000" dirty="0" smtClean="0">
              <a:latin typeface="Book Antiqua" pitchFamily="18" charset="0"/>
            </a:endParaRPr>
          </a:p>
          <a:p>
            <a:r>
              <a:rPr lang="uk-UA" sz="2000" dirty="0" smtClean="0">
                <a:latin typeface="Book Antiqua" pitchFamily="18" charset="0"/>
              </a:rPr>
              <a:t>миттєвий </a:t>
            </a:r>
            <a:r>
              <a:rPr lang="uk-UA" sz="2000" dirty="0" smtClean="0">
                <a:latin typeface="Book Antiqua" pitchFamily="18" charset="0"/>
              </a:rPr>
              <a:t>обмін відео</a:t>
            </a:r>
            <a:r>
              <a:rPr lang="uk-UA" sz="2000" dirty="0" smtClean="0">
                <a:latin typeface="Book Antiqua" pitchFamily="18" charset="0"/>
              </a:rPr>
              <a:t>.</a:t>
            </a:r>
            <a:endParaRPr lang="ru-RU" sz="2000" b="1" dirty="0" smtClean="0"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5032" t="18372" r="9802" b="29012"/>
          <a:stretch>
            <a:fillRect/>
          </a:stretch>
        </p:blipFill>
        <p:spPr bwMode="auto">
          <a:xfrm>
            <a:off x="642910" y="4714884"/>
            <a:ext cx="142876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7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828000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929586" y="1285860"/>
            <a:ext cx="35719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5357818" y="1428736"/>
            <a:ext cx="2500330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2" idx="0"/>
          </p:cNvCxnSpPr>
          <p:nvPr/>
        </p:nvCxnSpPr>
        <p:spPr>
          <a:xfrm rot="16200000" flipV="1">
            <a:off x="7786702" y="2857504"/>
            <a:ext cx="857256" cy="2857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858148" y="2357430"/>
            <a:ext cx="35719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143900" y="3429000"/>
            <a:ext cx="42859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7752" y="1785926"/>
            <a:ext cx="42859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8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 стрелкой 6"/>
          <p:cNvCxnSpPr/>
          <p:nvPr/>
        </p:nvCxnSpPr>
        <p:spPr>
          <a:xfrm rot="10800000">
            <a:off x="7286644" y="2714620"/>
            <a:ext cx="785818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5572132" y="2786058"/>
            <a:ext cx="1000132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858148" y="3500438"/>
            <a:ext cx="128585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0000"/>
                </a:solidFill>
                <a:latin typeface="Georgia" pitchFamily="18" charset="0"/>
              </a:rPr>
              <a:t>Створити </a:t>
            </a:r>
            <a:r>
              <a:rPr lang="uk-UA" sz="1400" dirty="0" err="1" smtClean="0">
                <a:solidFill>
                  <a:srgbClr val="FF0000"/>
                </a:solidFill>
                <a:latin typeface="Georgia" pitchFamily="18" charset="0"/>
              </a:rPr>
              <a:t>аккаунт</a:t>
            </a:r>
            <a:endParaRPr lang="ru-RU" sz="14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3143248"/>
            <a:ext cx="128585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0000"/>
                </a:solidFill>
                <a:latin typeface="Georgia" pitchFamily="18" charset="0"/>
              </a:rPr>
              <a:t>Увійти в </a:t>
            </a:r>
            <a:r>
              <a:rPr lang="uk-UA" sz="1400" dirty="0" err="1" smtClean="0">
                <a:solidFill>
                  <a:srgbClr val="FF0000"/>
                </a:solidFill>
                <a:latin typeface="Georgia" pitchFamily="18" charset="0"/>
              </a:rPr>
              <a:t>аккаунт</a:t>
            </a:r>
            <a:endParaRPr lang="ru-RU" sz="1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9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b="4903"/>
          <a:stretch>
            <a:fillRect/>
          </a:stretch>
        </p:blipFill>
        <p:spPr bwMode="auto">
          <a:xfrm>
            <a:off x="571472" y="1571612"/>
            <a:ext cx="82800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86314" y="3143248"/>
            <a:ext cx="178595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6572264" y="3571876"/>
            <a:ext cx="928694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10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927"/>
          <a:stretch>
            <a:fillRect/>
          </a:stretch>
        </p:blipFill>
        <p:spPr bwMode="auto">
          <a:xfrm>
            <a:off x="548922" y="1600200"/>
            <a:ext cx="8046156" cy="42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286380" y="5357826"/>
            <a:ext cx="221457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6929454" y="4429132"/>
            <a:ext cx="1500198" cy="1071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11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2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628" y="3500438"/>
            <a:ext cx="100013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6000760" y="3714752"/>
            <a:ext cx="1071570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929190" y="4429132"/>
            <a:ext cx="114300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72330" y="3857628"/>
            <a:ext cx="42862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5140" y="4929198"/>
            <a:ext cx="42862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>
            <a:endCxn id="8" idx="3"/>
          </p:cNvCxnSpPr>
          <p:nvPr/>
        </p:nvCxnSpPr>
        <p:spPr>
          <a:xfrm rot="10800000">
            <a:off x="6072198" y="4679166"/>
            <a:ext cx="785818" cy="250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12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071802" y="3714752"/>
            <a:ext cx="292895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4357694"/>
            <a:ext cx="164307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4786322"/>
            <a:ext cx="857256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5786446" y="3143248"/>
            <a:ext cx="928694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000232" y="4643446"/>
            <a:ext cx="1000132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>
            <a:off x="6000760" y="5000636"/>
            <a:ext cx="1214446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286644" y="4786322"/>
            <a:ext cx="357190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86578" y="2857496"/>
            <a:ext cx="357190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71604" y="4929198"/>
            <a:ext cx="357190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28662" y="5214950"/>
            <a:ext cx="71438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1714480" y="4357694"/>
            <a:ext cx="1000132" cy="857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071670" y="3500438"/>
            <a:ext cx="3143272" cy="857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За допомогою цих кнопок можна збільшувати Ваше зображення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571472" y="3500438"/>
            <a:ext cx="1143008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285852" y="2357430"/>
            <a:ext cx="3429024" cy="857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Аватар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можна убрати за допомогою позначки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“хрестик”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8280000" cy="46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15074" y="3714752"/>
            <a:ext cx="242889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215074" y="3429000"/>
            <a:ext cx="235745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15074" y="3214686"/>
            <a:ext cx="235745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4857752" y="3929066"/>
            <a:ext cx="1357322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071802" y="4500570"/>
            <a:ext cx="178595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Лише камера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488" y="3643314"/>
            <a:ext cx="178595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Тільки екран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643438" y="3571876"/>
            <a:ext cx="1571636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071802" y="3000372"/>
            <a:ext cx="178595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Камера й екран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Прямая со стрелкой 17"/>
          <p:cNvCxnSpPr>
            <a:stCxn id="16" idx="3"/>
            <a:endCxn id="7" idx="1"/>
          </p:cNvCxnSpPr>
          <p:nvPr/>
        </p:nvCxnSpPr>
        <p:spPr>
          <a:xfrm>
            <a:off x="4857752" y="3178967"/>
            <a:ext cx="1357322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500166" y="5286388"/>
            <a:ext cx="185738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>
            <a:off x="3143240" y="5572140"/>
            <a:ext cx="17145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857752" y="5286388"/>
            <a:ext cx="1571636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Керування записом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 стрелкой 5"/>
          <p:cNvCxnSpPr/>
          <p:nvPr/>
        </p:nvCxnSpPr>
        <p:spPr>
          <a:xfrm>
            <a:off x="5072066" y="4000504"/>
            <a:ext cx="1000132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14942" y="4857760"/>
            <a:ext cx="857256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072066" y="5286388"/>
            <a:ext cx="1000132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571868" y="3286124"/>
            <a:ext cx="1928826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Прибирає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аватар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4286256"/>
            <a:ext cx="2071702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Приховує панель керування записом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>
            <a:stCxn id="11" idx="1"/>
          </p:cNvCxnSpPr>
          <p:nvPr/>
        </p:nvCxnSpPr>
        <p:spPr>
          <a:xfrm rot="10800000">
            <a:off x="1000100" y="3643314"/>
            <a:ext cx="257176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072198" y="4643446"/>
            <a:ext cx="250033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rot="10800000" flipV="1">
            <a:off x="2500298" y="4857760"/>
            <a:ext cx="1500198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214546" y="5214950"/>
            <a:ext cx="285752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86116" y="5715016"/>
            <a:ext cx="2357454" cy="5715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Відлік перед стартом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43636" y="4929198"/>
            <a:ext cx="242889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143636" y="5143512"/>
            <a:ext cx="242889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8280000" cy="46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 стрелкой 6"/>
          <p:cNvCxnSpPr/>
          <p:nvPr/>
        </p:nvCxnSpPr>
        <p:spPr>
          <a:xfrm rot="5400000">
            <a:off x="3643306" y="4857760"/>
            <a:ext cx="1071570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286248" y="4071942"/>
            <a:ext cx="185738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Закриває запис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5715016"/>
            <a:ext cx="285752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4179091" y="5179231"/>
            <a:ext cx="571504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3929058" y="5786454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786314" y="4786322"/>
            <a:ext cx="114300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Пауза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10800000" flipV="1">
            <a:off x="4500562" y="5857892"/>
            <a:ext cx="714380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214942" y="5572140"/>
            <a:ext cx="321471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Початок / припинення запису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CamStudio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захоплення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монітора.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презентацій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4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i="1" dirty="0" err="1" smtClean="0">
                <a:latin typeface="Times New Roman" pitchFamily="18" charset="0"/>
                <a:cs typeface="Times New Roman" pitchFamily="18" charset="0"/>
              </a:rPr>
              <a:t>відеоуроків</a:t>
            </a:r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280000" cy="46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000760" y="3429000"/>
            <a:ext cx="2500330" cy="785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29322" y="4357694"/>
            <a:ext cx="2571768" cy="1428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488" y="3286124"/>
            <a:ext cx="2500330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Налаштування мікрофону та камери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8926" y="4643446"/>
            <a:ext cx="2357454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Додаткові налаштування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>
            <a:stCxn id="7" idx="3"/>
            <a:endCxn id="5" idx="1"/>
          </p:cNvCxnSpPr>
          <p:nvPr/>
        </p:nvCxnSpPr>
        <p:spPr>
          <a:xfrm>
            <a:off x="5357818" y="3607595"/>
            <a:ext cx="642942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3"/>
            <a:endCxn id="6" idx="1"/>
          </p:cNvCxnSpPr>
          <p:nvPr/>
        </p:nvCxnSpPr>
        <p:spPr>
          <a:xfrm>
            <a:off x="5286380" y="5000636"/>
            <a:ext cx="642942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280000" cy="46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072198" y="4500570"/>
            <a:ext cx="257176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5143512"/>
            <a:ext cx="1571636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Старт запису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357818" y="4857760"/>
            <a:ext cx="642942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357422" y="5572140"/>
            <a:ext cx="42862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3357562"/>
            <a:ext cx="178595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0070C0"/>
                </a:solidFill>
              </a:rPr>
              <a:t>Початок/Завершення запису</a:t>
            </a:r>
            <a:endParaRPr lang="ru-RU" sz="1600" dirty="0">
              <a:solidFill>
                <a:srgbClr val="0070C0"/>
              </a:solidFill>
            </a:endParaRPr>
          </a:p>
        </p:txBody>
      </p:sp>
      <p:cxnSp>
        <p:nvCxnSpPr>
          <p:cNvPr id="12" name="Прямая со стрелкой 11"/>
          <p:cNvCxnSpPr>
            <a:endCxn id="9" idx="0"/>
          </p:cNvCxnSpPr>
          <p:nvPr/>
        </p:nvCxnSpPr>
        <p:spPr>
          <a:xfrm rot="16200000" flipH="1">
            <a:off x="1607323" y="4607727"/>
            <a:ext cx="1643074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3582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 стрелкой 5"/>
          <p:cNvCxnSpPr/>
          <p:nvPr/>
        </p:nvCxnSpPr>
        <p:spPr>
          <a:xfrm>
            <a:off x="4500562" y="5072074"/>
            <a:ext cx="207170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786050" y="4786322"/>
            <a:ext cx="1714512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2">
                    <a:lumMod val="75000"/>
                  </a:schemeClr>
                </a:solidFill>
              </a:rPr>
              <a:t>Налаштування відео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388" y="4857760"/>
            <a:ext cx="1285884" cy="142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86644" y="3929066"/>
            <a:ext cx="1714512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Заборона завантаження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7715272" y="4500570"/>
            <a:ext cx="714380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3582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Прямая со стрелкой 9"/>
          <p:cNvCxnSpPr>
            <a:stCxn id="32" idx="3"/>
          </p:cNvCxnSpPr>
          <p:nvPr/>
        </p:nvCxnSpPr>
        <p:spPr>
          <a:xfrm flipV="1">
            <a:off x="3143240" y="5357826"/>
            <a:ext cx="3500462" cy="1071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928794" y="5286388"/>
            <a:ext cx="1214446" cy="35719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Заклик до дії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357950" y="2928934"/>
            <a:ext cx="1357322" cy="785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V="1">
            <a:off x="6893735" y="4036223"/>
            <a:ext cx="1571636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215074" y="5143512"/>
            <a:ext cx="2000264" cy="10001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Посилання на додаткову інформацію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3582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>
            <a:stCxn id="16" idx="3"/>
          </p:cNvCxnSpPr>
          <p:nvPr/>
        </p:nvCxnSpPr>
        <p:spPr>
          <a:xfrm flipV="1">
            <a:off x="4357686" y="5214950"/>
            <a:ext cx="2286016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428860" y="5214950"/>
            <a:ext cx="192882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2">
                    <a:lumMod val="75000"/>
                  </a:schemeClr>
                </a:solidFill>
              </a:rPr>
              <a:t>Видалення частини  відео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3582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5786446" y="5572140"/>
            <a:ext cx="857256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643438" y="5357826"/>
            <a:ext cx="1142976" cy="5000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Спеціальна мініатюра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Інтерфейс програми </a:t>
            </a:r>
            <a:r>
              <a:rPr lang="en-US" sz="49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CamStudio</a:t>
            </a:r>
            <a:r>
              <a:rPr lang="uk-UA" sz="49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9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252" t="23044" r="51776" b="35917"/>
          <a:stretch>
            <a:fillRect/>
          </a:stretch>
        </p:blipFill>
        <p:spPr bwMode="auto">
          <a:xfrm>
            <a:off x="642910" y="1357290"/>
            <a:ext cx="3636000" cy="350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4020" t="32181" r="51957" b="27195"/>
          <a:stretch>
            <a:fillRect/>
          </a:stretch>
        </p:blipFill>
        <p:spPr bwMode="auto">
          <a:xfrm>
            <a:off x="4643438" y="2357430"/>
            <a:ext cx="3708000" cy="352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000100" y="5286388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Головне вікно програми має такий вигляд.</a:t>
            </a:r>
            <a:endParaRPr lang="uk-UA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358082" y="3143248"/>
            <a:ext cx="35719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 rot="16200000" flipV="1">
            <a:off x="7197347" y="3768330"/>
            <a:ext cx="1143008" cy="4643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/>
          <p:nvPr/>
        </p:nvCxnSpPr>
        <p:spPr>
          <a:xfrm rot="5400000" flipH="1" flipV="1">
            <a:off x="6536545" y="3893347"/>
            <a:ext cx="1000132" cy="9286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7358082" y="3643314"/>
            <a:ext cx="100013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4929198"/>
            <a:ext cx="2500330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Завантаження програми на ПК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Завантаження </a:t>
            </a:r>
            <a:r>
              <a:rPr lang="en-US" dirty="0" smtClean="0">
                <a:solidFill>
                  <a:srgbClr val="0070C0"/>
                </a:solidFill>
              </a:rPr>
              <a:t>LOOM </a:t>
            </a:r>
            <a:r>
              <a:rPr lang="uk-UA" dirty="0" smtClean="0">
                <a:solidFill>
                  <a:srgbClr val="0070C0"/>
                </a:solidFill>
              </a:rPr>
              <a:t>на ПК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86116" y="5286388"/>
            <a:ext cx="121444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Інтерфейс програми </a:t>
            </a:r>
            <a:r>
              <a:rPr lang="en-US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CamStudio</a:t>
            </a: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2897" t="40407" r="42897" b="37495"/>
          <a:stretch>
            <a:fillRect/>
          </a:stretch>
        </p:blipFill>
        <p:spPr bwMode="auto">
          <a:xfrm>
            <a:off x="857224" y="1428736"/>
            <a:ext cx="2412000" cy="211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27735" t="46875" r="55273" b="33333"/>
          <a:stretch>
            <a:fillRect/>
          </a:stretch>
        </p:blipFill>
        <p:spPr bwMode="auto">
          <a:xfrm>
            <a:off x="1142976" y="3714752"/>
            <a:ext cx="3240000" cy="212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25976" t="33333" r="54102" b="21875"/>
          <a:stretch>
            <a:fillRect/>
          </a:stretch>
        </p:blipFill>
        <p:spPr bwMode="auto">
          <a:xfrm>
            <a:off x="5072066" y="1571598"/>
            <a:ext cx="3492000" cy="441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Інтерфейс програми </a:t>
            </a:r>
            <a:r>
              <a:rPr lang="en-US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CamStudio</a:t>
            </a: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701" t="28748" r="49112" b="29603"/>
          <a:stretch>
            <a:fillRect/>
          </a:stretch>
        </p:blipFill>
        <p:spPr bwMode="auto">
          <a:xfrm>
            <a:off x="428596" y="1142984"/>
            <a:ext cx="3960000" cy="307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4804" t="31250" r="53516" b="53125"/>
          <a:stretch>
            <a:fillRect/>
          </a:stretch>
        </p:blipFill>
        <p:spPr bwMode="auto">
          <a:xfrm>
            <a:off x="5286380" y="1285860"/>
            <a:ext cx="3672000" cy="148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 l="27735" t="22916" r="55273" b="54167"/>
          <a:stretch>
            <a:fillRect/>
          </a:stretch>
        </p:blipFill>
        <p:spPr bwMode="auto">
          <a:xfrm>
            <a:off x="4500562" y="2714620"/>
            <a:ext cx="2880000" cy="218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 l="17187" t="60417" r="44727" b="22916"/>
          <a:stretch>
            <a:fillRect/>
          </a:stretch>
        </p:blipFill>
        <p:spPr bwMode="auto">
          <a:xfrm>
            <a:off x="1571604" y="4572008"/>
            <a:ext cx="6588000" cy="162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Основні можливості </a:t>
            </a:r>
            <a:r>
              <a:rPr lang="uk-UA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CamStudio</a:t>
            </a:r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2000240"/>
            <a:ext cx="7929618" cy="412592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Відеозапису подій, що відбуваються на всьому екрані на окремій або фіксованій його частині.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Відтворення отриманого відео.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Розміщення текстових і відео нотаток.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Налаштування відео: вибір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кодека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якості запису, частоти кадрів 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т.ін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Запису звуку з мікрофону або «з колонок».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Налаштування аудіо.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Приховування, показ, вибір або «підсвічування» курсору.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Увімкнення пересування активної області за курсором.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Налагодження гарячих клавіш для керуванням записом відео.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Інших налаштувань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CamStudio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86058"/>
            <a:ext cx="5857916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3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sz="53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 Screen Recorder</a:t>
            </a:r>
            <a:endParaRPr lang="ru-RU" sz="53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664" t="15152" r="12710" b="18555"/>
          <a:stretch>
            <a:fillRect/>
          </a:stretch>
        </p:blipFill>
        <p:spPr bwMode="auto">
          <a:xfrm>
            <a:off x="5143504" y="2857496"/>
            <a:ext cx="2061340" cy="221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53515" t="17708" r="14258" b="26041"/>
          <a:stretch>
            <a:fillRect/>
          </a:stretch>
        </p:blipFill>
        <p:spPr bwMode="auto">
          <a:xfrm>
            <a:off x="714348" y="142852"/>
            <a:ext cx="2619360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47146" t="19888" r="10047" b="26229"/>
          <a:stretch>
            <a:fillRect/>
          </a:stretch>
        </p:blipFill>
        <p:spPr bwMode="auto">
          <a:xfrm>
            <a:off x="4429124" y="0"/>
            <a:ext cx="4082196" cy="289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8271" t="26760" r="50965" b="23290"/>
          <a:stretch>
            <a:fillRect/>
          </a:stretch>
        </p:blipFill>
        <p:spPr bwMode="auto">
          <a:xfrm>
            <a:off x="214282" y="3882947"/>
            <a:ext cx="4071966" cy="280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357686" y="5072074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Найголовніша перевага </a:t>
            </a:r>
          </a:p>
          <a:p>
            <a:pPr algn="ctr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oCam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 Screen Recorder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 в тому, </a:t>
            </a:r>
          </a:p>
          <a:p>
            <a:pPr algn="ctr"/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</a:rPr>
              <a:t>що програма дуже проста і повністю безкоштовна!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142984"/>
          </a:xfrm>
        </p:spPr>
        <p:txBody>
          <a:bodyPr>
            <a:normAutofit fontScale="90000"/>
          </a:bodyPr>
          <a:lstStyle/>
          <a:p>
            <a:r>
              <a:rPr lang="uk-UA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Інтерфейс програми о</a:t>
            </a:r>
            <a:r>
              <a:rPr lang="en-US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</a:t>
            </a:r>
            <a:r>
              <a:rPr lang="uk-UA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Screen Recorder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САМ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5786" y="1285860"/>
            <a:ext cx="7758138" cy="541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493</Words>
  <Application>Microsoft Office PowerPoint</Application>
  <PresentationFormat>Экран (4:3)</PresentationFormat>
  <Paragraphs>113</Paragraphs>
  <Slides>42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Office Theme</vt:lpstr>
      <vt:lpstr>Слайд 1</vt:lpstr>
      <vt:lpstr>Програми для створення відеозапису з екрана ПК</vt:lpstr>
      <vt:lpstr>CamStudio</vt:lpstr>
      <vt:lpstr>Інтерфейс програми CamStudio </vt:lpstr>
      <vt:lpstr>Інтерфейс програми CamStudio </vt:lpstr>
      <vt:lpstr>Інтерфейс програми CamStudio </vt:lpstr>
      <vt:lpstr>Основні можливості CamStudio:</vt:lpstr>
      <vt:lpstr> оCam Screen Recorder</vt:lpstr>
      <vt:lpstr>Інтерфейс програми оCam Screen Recorder</vt:lpstr>
      <vt:lpstr>Переваги роботи з оCam Screen Recorder :</vt:lpstr>
      <vt:lpstr>Слайд 11</vt:lpstr>
      <vt:lpstr>Особливості Loom</vt:lpstr>
      <vt:lpstr>Примітка:</vt:lpstr>
      <vt:lpstr>Крок 1</vt:lpstr>
      <vt:lpstr>Крок 2</vt:lpstr>
      <vt:lpstr>Крок 3</vt:lpstr>
      <vt:lpstr>Крок 4</vt:lpstr>
      <vt:lpstr>Крок 5</vt:lpstr>
      <vt:lpstr>Крок 6</vt:lpstr>
      <vt:lpstr>Крок 7</vt:lpstr>
      <vt:lpstr>Крок 8</vt:lpstr>
      <vt:lpstr>Крок 9</vt:lpstr>
      <vt:lpstr>Крок 10</vt:lpstr>
      <vt:lpstr>Крок 11</vt:lpstr>
      <vt:lpstr>Крок 12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Слайд 39</vt:lpstr>
      <vt:lpstr>Функціональні можливості програми</vt:lpstr>
      <vt:lpstr>Функціональні можливості програми</vt:lpstr>
      <vt:lpstr>Завантаження LOOM на ПК </vt:lpstr>
    </vt:vector>
  </TitlesOfParts>
  <Company>Fairmont Raffles Hotels International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User</cp:lastModifiedBy>
  <cp:revision>113</cp:revision>
  <dcterms:created xsi:type="dcterms:W3CDTF">2014-08-29T18:35:37Z</dcterms:created>
  <dcterms:modified xsi:type="dcterms:W3CDTF">2020-12-16T07:18:32Z</dcterms:modified>
</cp:coreProperties>
</file>