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84" r:id="rId4"/>
    <p:sldId id="283" r:id="rId5"/>
    <p:sldId id="258" r:id="rId6"/>
    <p:sldId id="260" r:id="rId7"/>
    <p:sldId id="261" r:id="rId8"/>
    <p:sldId id="262" r:id="rId9"/>
    <p:sldId id="270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1" r:id="rId18"/>
    <p:sldId id="272" r:id="rId19"/>
    <p:sldId id="273" r:id="rId20"/>
    <p:sldId id="274" r:id="rId21"/>
    <p:sldId id="276" r:id="rId22"/>
    <p:sldId id="275" r:id="rId23"/>
    <p:sldId id="278" r:id="rId24"/>
    <p:sldId id="279" r:id="rId25"/>
    <p:sldId id="280" r:id="rId26"/>
    <p:sldId id="281" r:id="rId27"/>
    <p:sldId id="282" r:id="rId28"/>
    <p:sldId id="277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DAAB5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60" d="100"/>
          <a:sy n="60" d="100"/>
        </p:scale>
        <p:origin x="-1456" y="-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0B6A2-87B7-4169-9AD0-6F5D6795539F}" type="datetimeFigureOut">
              <a:rPr lang="en-US" smtClean="0"/>
              <a:pPr/>
              <a:t>11/4/2020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911FE-9CEC-47A9-BD87-00D41E7EAD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810253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0B6A2-87B7-4169-9AD0-6F5D6795539F}" type="datetimeFigureOut">
              <a:rPr lang="en-US" smtClean="0"/>
              <a:pPr/>
              <a:t>11/4/2020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911FE-9CEC-47A9-BD87-00D41E7EAD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51712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0B6A2-87B7-4169-9AD0-6F5D6795539F}" type="datetimeFigureOut">
              <a:rPr lang="en-US" smtClean="0"/>
              <a:pPr/>
              <a:t>11/4/2020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911FE-9CEC-47A9-BD87-00D41E7EAD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17404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0B6A2-87B7-4169-9AD0-6F5D6795539F}" type="datetimeFigureOut">
              <a:rPr lang="en-US" smtClean="0"/>
              <a:pPr/>
              <a:t>11/4/2020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911FE-9CEC-47A9-BD87-00D41E7EAD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33064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0B6A2-87B7-4169-9AD0-6F5D6795539F}" type="datetimeFigureOut">
              <a:rPr lang="en-US" smtClean="0"/>
              <a:pPr/>
              <a:t>11/4/2020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911FE-9CEC-47A9-BD87-00D41E7EAD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3083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0B6A2-87B7-4169-9AD0-6F5D6795539F}" type="datetimeFigureOut">
              <a:rPr lang="en-US" smtClean="0"/>
              <a:pPr/>
              <a:t>11/4/2020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911FE-9CEC-47A9-BD87-00D41E7EAD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84422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0B6A2-87B7-4169-9AD0-6F5D6795539F}" type="datetimeFigureOut">
              <a:rPr lang="en-US" smtClean="0"/>
              <a:pPr/>
              <a:t>11/4/2020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911FE-9CEC-47A9-BD87-00D41E7EAD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47584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0B6A2-87B7-4169-9AD0-6F5D6795539F}" type="datetimeFigureOut">
              <a:rPr lang="en-US" smtClean="0"/>
              <a:pPr/>
              <a:t>11/4/2020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911FE-9CEC-47A9-BD87-00D41E7EAD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90404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0B6A2-87B7-4169-9AD0-6F5D6795539F}" type="datetimeFigureOut">
              <a:rPr lang="en-US" smtClean="0"/>
              <a:pPr/>
              <a:t>11/4/2020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911FE-9CEC-47A9-BD87-00D41E7EAD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174094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0B6A2-87B7-4169-9AD0-6F5D6795539F}" type="datetimeFigureOut">
              <a:rPr lang="en-US" smtClean="0"/>
              <a:pPr/>
              <a:t>11/4/2020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911FE-9CEC-47A9-BD87-00D41E7EAD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2798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0B6A2-87B7-4169-9AD0-6F5D6795539F}" type="datetimeFigureOut">
              <a:rPr lang="en-US" smtClean="0"/>
              <a:pPr/>
              <a:t>11/4/2020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911FE-9CEC-47A9-BD87-00D41E7EAD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53210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D0B6A2-87B7-4169-9AD0-6F5D6795539F}" type="datetimeFigureOut">
              <a:rPr lang="en-US" smtClean="0"/>
              <a:pPr/>
              <a:t>11/4/2020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9911FE-9CEC-47A9-BD87-00D41E7EAD3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775" r="50909" b="81991"/>
          <a:stretch/>
        </p:blipFill>
        <p:spPr>
          <a:xfrm>
            <a:off x="0" y="0"/>
            <a:ext cx="4572000" cy="12192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778" r="50909" b="41111"/>
          <a:stretch/>
        </p:blipFill>
        <p:spPr>
          <a:xfrm>
            <a:off x="0" y="1219200"/>
            <a:ext cx="4572000" cy="43434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9003" r="50909" b="21559"/>
          <a:stretch/>
        </p:blipFill>
        <p:spPr>
          <a:xfrm>
            <a:off x="-1" y="5562601"/>
            <a:ext cx="4572001" cy="12954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9003" r="50909" b="21559"/>
          <a:stretch/>
        </p:blipFill>
        <p:spPr>
          <a:xfrm flipH="1">
            <a:off x="4572000" y="5562600"/>
            <a:ext cx="4572000" cy="12954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775" r="50909" b="81991"/>
          <a:stretch/>
        </p:blipFill>
        <p:spPr>
          <a:xfrm flipH="1">
            <a:off x="4572000" y="1"/>
            <a:ext cx="4572000" cy="12192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778" r="50909" b="41111"/>
          <a:stretch/>
        </p:blipFill>
        <p:spPr>
          <a:xfrm flipH="1">
            <a:off x="4572000" y="1219201"/>
            <a:ext cx="45720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4615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User\Downloads\&#1052;&#1110;&#1081;%20&#1076;&#1080;&#1089;&#1082;%20&#8211;%20Google%20&#1044;&#1080;&#1089;&#1082;.mp4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o-zarabotkeonline.ru/wp-content/uploads/2019/11/na-loom-besplatno-mozhno-zapisat-video-do-5-minut.jpg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oom.com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28604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00100" y="1857364"/>
            <a:ext cx="7215238" cy="34163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Запис відео-лекцій та </a:t>
            </a:r>
            <a:r>
              <a:rPr lang="uk-UA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скринкастів</a:t>
            </a:r>
            <a:r>
              <a:rPr lang="uk-UA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за допомогою 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LOOM.COM</a:t>
            </a:r>
            <a:endParaRPr 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14678" y="5857892"/>
            <a:ext cx="42148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 smtClean="0">
                <a:solidFill>
                  <a:srgbClr val="0070C0"/>
                </a:solidFill>
                <a:latin typeface="Georgia" pitchFamily="18" charset="0"/>
              </a:rPr>
              <a:t>БЛІНКОВА </a:t>
            </a:r>
            <a:r>
              <a:rPr lang="uk-UA" dirty="0" smtClean="0">
                <a:solidFill>
                  <a:srgbClr val="0070C0"/>
                </a:solidFill>
                <a:latin typeface="Georgia" pitchFamily="18" charset="0"/>
              </a:rPr>
              <a:t>Інна, методист НМЦ ПТО  у Харківській області</a:t>
            </a:r>
            <a:endParaRPr lang="en-US" dirty="0">
              <a:solidFill>
                <a:srgbClr val="0070C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4977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Крок 6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285860"/>
            <a:ext cx="8143932" cy="4440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8072462" y="1428736"/>
            <a:ext cx="285752" cy="2857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 стрелкой 6"/>
          <p:cNvCxnSpPr/>
          <p:nvPr/>
        </p:nvCxnSpPr>
        <p:spPr>
          <a:xfrm rot="10800000">
            <a:off x="8429652" y="1714488"/>
            <a:ext cx="571504" cy="28575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4422"/>
          </a:xfrm>
        </p:spPr>
        <p:txBody>
          <a:bodyPr/>
          <a:lstStyle/>
          <a:p>
            <a:r>
              <a:rPr lang="uk-UA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Крок 7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071546"/>
            <a:ext cx="8280000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7929586" y="1285860"/>
            <a:ext cx="357190" cy="2857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 flipV="1">
            <a:off x="5357818" y="1428736"/>
            <a:ext cx="2500330" cy="42862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>
            <a:stCxn id="12" idx="0"/>
          </p:cNvCxnSpPr>
          <p:nvPr/>
        </p:nvCxnSpPr>
        <p:spPr>
          <a:xfrm rot="16200000" flipV="1">
            <a:off x="7786702" y="2857504"/>
            <a:ext cx="857256" cy="28573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7858148" y="2357430"/>
            <a:ext cx="357190" cy="3571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143900" y="3429000"/>
            <a:ext cx="428596" cy="3571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rgbClr val="FF0000"/>
                </a:solidFill>
              </a:rPr>
              <a:t>1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857752" y="1785926"/>
            <a:ext cx="428596" cy="3571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rgbClr val="FF0000"/>
                </a:solidFill>
              </a:rPr>
              <a:t>2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Крок 8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7" name="Прямая со стрелкой 6"/>
          <p:cNvCxnSpPr/>
          <p:nvPr/>
        </p:nvCxnSpPr>
        <p:spPr>
          <a:xfrm rot="10800000">
            <a:off x="7286644" y="2714620"/>
            <a:ext cx="785818" cy="71438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V="1">
            <a:off x="5572132" y="2786058"/>
            <a:ext cx="1000132" cy="71438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7858148" y="3500438"/>
            <a:ext cx="1285852" cy="5000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dirty="0" smtClean="0">
                <a:solidFill>
                  <a:srgbClr val="FF0000"/>
                </a:solidFill>
                <a:latin typeface="Georgia" pitchFamily="18" charset="0"/>
              </a:rPr>
              <a:t>Створити </a:t>
            </a:r>
            <a:r>
              <a:rPr lang="uk-UA" sz="1400" dirty="0" err="1" smtClean="0">
                <a:solidFill>
                  <a:srgbClr val="FF0000"/>
                </a:solidFill>
                <a:latin typeface="Georgia" pitchFamily="18" charset="0"/>
              </a:rPr>
              <a:t>аккаунт</a:t>
            </a:r>
            <a:endParaRPr lang="ru-RU" sz="1400" dirty="0">
              <a:solidFill>
                <a:srgbClr val="FF0000"/>
              </a:solidFill>
              <a:latin typeface="Georgi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214810" y="3143248"/>
            <a:ext cx="1285852" cy="5000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dirty="0" smtClean="0">
                <a:solidFill>
                  <a:srgbClr val="FF0000"/>
                </a:solidFill>
                <a:latin typeface="Georgia" pitchFamily="18" charset="0"/>
              </a:rPr>
              <a:t>Увійти в </a:t>
            </a:r>
            <a:r>
              <a:rPr lang="uk-UA" sz="1400" dirty="0" err="1" smtClean="0">
                <a:solidFill>
                  <a:srgbClr val="FF0000"/>
                </a:solidFill>
                <a:latin typeface="Georgia" pitchFamily="18" charset="0"/>
              </a:rPr>
              <a:t>аккаунт</a:t>
            </a:r>
            <a:endParaRPr lang="ru-RU" sz="1400" dirty="0">
              <a:solidFill>
                <a:srgbClr val="FF0000"/>
              </a:solidFill>
              <a:latin typeface="Georgia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/>
          <a:lstStyle/>
          <a:p>
            <a:r>
              <a:rPr lang="uk-UA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Крок 9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 b="4903"/>
          <a:stretch>
            <a:fillRect/>
          </a:stretch>
        </p:blipFill>
        <p:spPr bwMode="auto">
          <a:xfrm>
            <a:off x="571472" y="1571612"/>
            <a:ext cx="8280000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4786314" y="3143248"/>
            <a:ext cx="1785950" cy="3571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 стрелкой 6"/>
          <p:cNvCxnSpPr/>
          <p:nvPr/>
        </p:nvCxnSpPr>
        <p:spPr>
          <a:xfrm rot="10800000">
            <a:off x="6572264" y="3571876"/>
            <a:ext cx="928694" cy="64294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Крок 10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921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b="5927"/>
          <a:stretch>
            <a:fillRect/>
          </a:stretch>
        </p:blipFill>
        <p:spPr bwMode="auto">
          <a:xfrm>
            <a:off x="548922" y="1600200"/>
            <a:ext cx="8046156" cy="4257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5286380" y="5357826"/>
            <a:ext cx="2214578" cy="4286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" name="Прямая со стрелкой 7"/>
          <p:cNvCxnSpPr/>
          <p:nvPr/>
        </p:nvCxnSpPr>
        <p:spPr>
          <a:xfrm rot="10800000" flipV="1">
            <a:off x="6929454" y="4429132"/>
            <a:ext cx="1500198" cy="107157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Крок 11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1472" y="1928802"/>
            <a:ext cx="804615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5000628" y="3500438"/>
            <a:ext cx="1000132" cy="2857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 стрелкой 6"/>
          <p:cNvCxnSpPr/>
          <p:nvPr/>
        </p:nvCxnSpPr>
        <p:spPr>
          <a:xfrm rot="10800000">
            <a:off x="6000760" y="3714752"/>
            <a:ext cx="1071570" cy="57150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4929190" y="4429132"/>
            <a:ext cx="1143008" cy="5000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7072330" y="3857628"/>
            <a:ext cx="428628" cy="4286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rgbClr val="FF0000"/>
                </a:solidFill>
              </a:rPr>
              <a:t>1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715140" y="4929198"/>
            <a:ext cx="428628" cy="4286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rgbClr val="FF0000"/>
                </a:solidFill>
              </a:rPr>
              <a:t>2</a:t>
            </a:r>
            <a:endParaRPr lang="ru-RU" dirty="0">
              <a:solidFill>
                <a:srgbClr val="FF0000"/>
              </a:solidFill>
            </a:endParaRPr>
          </a:p>
        </p:txBody>
      </p:sp>
      <p:cxnSp>
        <p:nvCxnSpPr>
          <p:cNvPr id="12" name="Прямая со стрелкой 11"/>
          <p:cNvCxnSpPr>
            <a:endCxn id="8" idx="3"/>
          </p:cNvCxnSpPr>
          <p:nvPr/>
        </p:nvCxnSpPr>
        <p:spPr>
          <a:xfrm rot="10800000">
            <a:off x="6072198" y="4679166"/>
            <a:ext cx="785818" cy="25003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Крок 12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4" y="1571612"/>
            <a:ext cx="804615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3071802" y="3714752"/>
            <a:ext cx="2928958" cy="4286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071802" y="4357694"/>
            <a:ext cx="1643074" cy="2857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000628" y="4786322"/>
            <a:ext cx="857256" cy="4286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Прямая со стрелкой 8"/>
          <p:cNvCxnSpPr/>
          <p:nvPr/>
        </p:nvCxnSpPr>
        <p:spPr>
          <a:xfrm rot="10800000" flipV="1">
            <a:off x="5786446" y="3143248"/>
            <a:ext cx="928694" cy="50006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V="1">
            <a:off x="2000232" y="4643446"/>
            <a:ext cx="1000132" cy="42862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rot="10800000">
            <a:off x="6000760" y="5000636"/>
            <a:ext cx="1214446" cy="7143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7286644" y="4786322"/>
            <a:ext cx="357190" cy="4286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rgbClr val="FF0000"/>
                </a:solidFill>
              </a:rPr>
              <a:t>3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786578" y="2857496"/>
            <a:ext cx="357190" cy="4286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rgbClr val="FF0000"/>
                </a:solidFill>
              </a:rPr>
              <a:t>1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571604" y="4929198"/>
            <a:ext cx="357190" cy="4286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rgbClr val="FF0000"/>
                </a:solidFill>
              </a:rPr>
              <a:t>2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Функціональні можливості програми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331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928662" y="5214950"/>
            <a:ext cx="714380" cy="3571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Прямая со стрелкой 8"/>
          <p:cNvCxnSpPr/>
          <p:nvPr/>
        </p:nvCxnSpPr>
        <p:spPr>
          <a:xfrm rot="10800000" flipV="1">
            <a:off x="1714480" y="4286256"/>
            <a:ext cx="1000132" cy="9286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2071670" y="3500438"/>
            <a:ext cx="3143272" cy="8572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2">
                    <a:lumMod val="75000"/>
                  </a:schemeClr>
                </a:solidFill>
              </a:rPr>
              <a:t>За допомогою цих кнопок можна збільшувати Ваше зображення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 rot="5400000">
            <a:off x="535753" y="3393281"/>
            <a:ext cx="1285884" cy="78581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1285852" y="2357430"/>
            <a:ext cx="3429024" cy="8572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err="1" smtClean="0">
                <a:solidFill>
                  <a:schemeClr val="tx2">
                    <a:lumMod val="75000"/>
                  </a:schemeClr>
                </a:solidFill>
              </a:rPr>
              <a:t>Аватар</a:t>
            </a:r>
            <a:r>
              <a:rPr lang="uk-UA" dirty="0" smtClean="0">
                <a:solidFill>
                  <a:schemeClr val="tx2">
                    <a:lumMod val="75000"/>
                  </a:schemeClr>
                </a:solidFill>
              </a:rPr>
              <a:t> можна убрати за допомогою позначки </a:t>
            </a:r>
            <a:r>
              <a:rPr lang="uk-UA" dirty="0" err="1" smtClean="0">
                <a:solidFill>
                  <a:schemeClr val="tx2">
                    <a:lumMod val="75000"/>
                  </a:schemeClr>
                </a:solidFill>
              </a:rPr>
              <a:t>“хрестик”</a:t>
            </a:r>
            <a:endParaRPr lang="uk-UA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Функціональні можливості програми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643050"/>
            <a:ext cx="8280000" cy="46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6215074" y="3714752"/>
            <a:ext cx="2428892" cy="2857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215074" y="3429000"/>
            <a:ext cx="2357454" cy="2857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215074" y="3214686"/>
            <a:ext cx="2357454" cy="2143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Прямая со стрелкой 8"/>
          <p:cNvCxnSpPr/>
          <p:nvPr/>
        </p:nvCxnSpPr>
        <p:spPr>
          <a:xfrm flipV="1">
            <a:off x="4857752" y="3929066"/>
            <a:ext cx="1357322" cy="57150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3071802" y="4500570"/>
            <a:ext cx="1785950" cy="3571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Лише камера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857488" y="3643314"/>
            <a:ext cx="1785950" cy="3571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Тільк</a:t>
            </a:r>
            <a:r>
              <a:rPr lang="uk-UA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и</a:t>
            </a:r>
            <a:r>
              <a:rPr lang="uk-UA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екран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 flipV="1">
            <a:off x="4643438" y="3571876"/>
            <a:ext cx="1571636" cy="28575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3071802" y="3000372"/>
            <a:ext cx="1785950" cy="3571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Камера й екран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8" name="Прямая со стрелкой 17"/>
          <p:cNvCxnSpPr>
            <a:stCxn id="16" idx="3"/>
            <a:endCxn id="7" idx="1"/>
          </p:cNvCxnSpPr>
          <p:nvPr/>
        </p:nvCxnSpPr>
        <p:spPr>
          <a:xfrm>
            <a:off x="4857752" y="3178967"/>
            <a:ext cx="1357322" cy="14287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1500166" y="5286388"/>
            <a:ext cx="1857388" cy="5000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4" name="Прямая со стрелкой 23"/>
          <p:cNvCxnSpPr/>
          <p:nvPr/>
        </p:nvCxnSpPr>
        <p:spPr>
          <a:xfrm rot="10800000">
            <a:off x="3143240" y="5572140"/>
            <a:ext cx="1714512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7" name="Прямоугольник 26"/>
          <p:cNvSpPr/>
          <p:nvPr/>
        </p:nvSpPr>
        <p:spPr>
          <a:xfrm>
            <a:off x="4857752" y="5286388"/>
            <a:ext cx="1571636" cy="5000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2">
                    <a:lumMod val="75000"/>
                  </a:schemeClr>
                </a:solidFill>
              </a:rPr>
              <a:t>Керування записом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Функціональні можливості програми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" name="Прямая со стрелкой 5"/>
          <p:cNvCxnSpPr/>
          <p:nvPr/>
        </p:nvCxnSpPr>
        <p:spPr>
          <a:xfrm>
            <a:off x="5072066" y="4000504"/>
            <a:ext cx="1000132" cy="71438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5214942" y="4857760"/>
            <a:ext cx="857256" cy="21431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V="1">
            <a:off x="5072066" y="5286388"/>
            <a:ext cx="1000132" cy="35719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3571868" y="3286124"/>
            <a:ext cx="1928826" cy="7143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2">
                    <a:lumMod val="75000"/>
                  </a:schemeClr>
                </a:solidFill>
              </a:rPr>
              <a:t>Прибирає </a:t>
            </a:r>
            <a:r>
              <a:rPr lang="uk-UA" dirty="0" err="1" smtClean="0">
                <a:solidFill>
                  <a:schemeClr val="tx2">
                    <a:lumMod val="75000"/>
                  </a:schemeClr>
                </a:solidFill>
              </a:rPr>
              <a:t>аватар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071802" y="4286256"/>
            <a:ext cx="2071702" cy="5715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2">
                    <a:lumMod val="75000"/>
                  </a:schemeClr>
                </a:solidFill>
              </a:rPr>
              <a:t>Приховує панель керування записом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15" name="Прямая со стрелкой 14"/>
          <p:cNvCxnSpPr>
            <a:stCxn id="11" idx="1"/>
          </p:cNvCxnSpPr>
          <p:nvPr/>
        </p:nvCxnSpPr>
        <p:spPr>
          <a:xfrm rot="10800000">
            <a:off x="1000100" y="3643314"/>
            <a:ext cx="2571768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6072198" y="4643446"/>
            <a:ext cx="2500330" cy="2143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2" name="Прямая со стрелкой 21"/>
          <p:cNvCxnSpPr/>
          <p:nvPr/>
        </p:nvCxnSpPr>
        <p:spPr>
          <a:xfrm rot="10800000" flipV="1">
            <a:off x="2500298" y="4857760"/>
            <a:ext cx="1500198" cy="35719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3" name="Прямоугольник 22"/>
          <p:cNvSpPr/>
          <p:nvPr/>
        </p:nvSpPr>
        <p:spPr>
          <a:xfrm>
            <a:off x="2214546" y="5214950"/>
            <a:ext cx="285752" cy="3571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3286116" y="5715016"/>
            <a:ext cx="2357454" cy="57150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2">
                    <a:lumMod val="75000"/>
                  </a:schemeClr>
                </a:solidFill>
              </a:rPr>
              <a:t>Відлік перед стартом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143636" y="4929198"/>
            <a:ext cx="2428892" cy="2143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6143636" y="5143512"/>
            <a:ext cx="2428892" cy="2143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Loom</a:t>
            </a:r>
            <a:r>
              <a:rPr lang="uk-UA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 - 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57224" y="1600200"/>
            <a:ext cx="7286676" cy="4525963"/>
          </a:xfrm>
        </p:spPr>
        <p:txBody>
          <a:bodyPr>
            <a:normAutofit/>
          </a:bodyPr>
          <a:lstStyle/>
          <a:p>
            <a:endParaRPr lang="uk-UA" dirty="0" smtClean="0"/>
          </a:p>
          <a:p>
            <a:pPr algn="ctr">
              <a:buNone/>
            </a:pPr>
            <a:r>
              <a:rPr lang="ru-RU" b="1" dirty="0" smtClean="0"/>
              <a:t>	</a:t>
            </a:r>
            <a:r>
              <a:rPr lang="uk-UA" i="1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</a:rPr>
              <a:t>це новий вид робочого інструмента комунікації, який допоможе вам передати ваше повідомлення через миттєвий обмін відео.</a:t>
            </a:r>
          </a:p>
          <a:p>
            <a:endParaRPr lang="uk-UA" dirty="0" smtClean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Функціональні можливості програми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714488"/>
            <a:ext cx="8280000" cy="46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7" name="Прямая со стрелкой 6"/>
          <p:cNvCxnSpPr/>
          <p:nvPr/>
        </p:nvCxnSpPr>
        <p:spPr>
          <a:xfrm rot="5400000">
            <a:off x="3643306" y="4857760"/>
            <a:ext cx="1071570" cy="50006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4286248" y="4071942"/>
            <a:ext cx="1857388" cy="5000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2">
                    <a:lumMod val="75000"/>
                  </a:schemeClr>
                </a:solidFill>
              </a:rPr>
              <a:t>Закриває запис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714744" y="5715016"/>
            <a:ext cx="285752" cy="4286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6" name="Прямая со стрелкой 15"/>
          <p:cNvCxnSpPr/>
          <p:nvPr/>
        </p:nvCxnSpPr>
        <p:spPr>
          <a:xfrm rot="5400000">
            <a:off x="4179091" y="5179231"/>
            <a:ext cx="571504" cy="50006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Овал 16"/>
          <p:cNvSpPr/>
          <p:nvPr/>
        </p:nvSpPr>
        <p:spPr>
          <a:xfrm>
            <a:off x="3929058" y="5786454"/>
            <a:ext cx="357190" cy="3571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4786314" y="4786322"/>
            <a:ext cx="1143008" cy="5000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2">
                    <a:lumMod val="75000"/>
                  </a:schemeClr>
                </a:solidFill>
              </a:rPr>
              <a:t>Пауза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21" name="Прямая со стрелкой 20"/>
          <p:cNvCxnSpPr/>
          <p:nvPr/>
        </p:nvCxnSpPr>
        <p:spPr>
          <a:xfrm rot="10800000" flipV="1">
            <a:off x="4500562" y="5857892"/>
            <a:ext cx="714380" cy="7143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5214942" y="5572140"/>
            <a:ext cx="3214710" cy="5000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2">
                    <a:lumMod val="75000"/>
                  </a:schemeClr>
                </a:solidFill>
              </a:rPr>
              <a:t>Початок / припинення запису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Функціональні можливості програми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643050"/>
            <a:ext cx="8280000" cy="46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6000760" y="3429000"/>
            <a:ext cx="2500330" cy="7858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929322" y="4357694"/>
            <a:ext cx="2571768" cy="14287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857488" y="3286124"/>
            <a:ext cx="2500330" cy="64294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2">
                    <a:lumMod val="75000"/>
                  </a:schemeClr>
                </a:solidFill>
              </a:rPr>
              <a:t>Налаштування мікрофону та камери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928926" y="4643446"/>
            <a:ext cx="2357454" cy="7143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2">
                    <a:lumMod val="75000"/>
                  </a:schemeClr>
                </a:solidFill>
              </a:rPr>
              <a:t>Додаткові налаштування 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11" name="Прямая со стрелкой 10"/>
          <p:cNvCxnSpPr>
            <a:stCxn id="7" idx="3"/>
            <a:endCxn id="5" idx="1"/>
          </p:cNvCxnSpPr>
          <p:nvPr/>
        </p:nvCxnSpPr>
        <p:spPr>
          <a:xfrm>
            <a:off x="5357818" y="3607595"/>
            <a:ext cx="642942" cy="21431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>
            <a:stCxn id="8" idx="3"/>
            <a:endCxn id="6" idx="1"/>
          </p:cNvCxnSpPr>
          <p:nvPr/>
        </p:nvCxnSpPr>
        <p:spPr>
          <a:xfrm>
            <a:off x="5286380" y="5000636"/>
            <a:ext cx="642942" cy="7143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Функціональні можливості програми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643050"/>
            <a:ext cx="8280000" cy="46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6072198" y="4500570"/>
            <a:ext cx="2571768" cy="5000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714744" y="5143512"/>
            <a:ext cx="1571636" cy="4286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rgbClr val="0070C0"/>
                </a:solidFill>
              </a:rPr>
              <a:t>Старт запису</a:t>
            </a:r>
            <a:endParaRPr lang="ru-RU" dirty="0">
              <a:solidFill>
                <a:srgbClr val="0070C0"/>
              </a:solidFill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 flipV="1">
            <a:off x="5357818" y="4857760"/>
            <a:ext cx="642942" cy="42862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2357422" y="5572140"/>
            <a:ext cx="428628" cy="5000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071538" y="3357562"/>
            <a:ext cx="1785950" cy="5000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rgbClr val="0070C0"/>
                </a:solidFill>
              </a:rPr>
              <a:t>Завершення запису</a:t>
            </a:r>
            <a:endParaRPr lang="ru-RU" dirty="0">
              <a:solidFill>
                <a:srgbClr val="0070C0"/>
              </a:solidFill>
            </a:endParaRPr>
          </a:p>
        </p:txBody>
      </p:sp>
      <p:cxnSp>
        <p:nvCxnSpPr>
          <p:cNvPr id="12" name="Прямая со стрелкой 11"/>
          <p:cNvCxnSpPr>
            <a:endCxn id="9" idx="0"/>
          </p:cNvCxnSpPr>
          <p:nvPr/>
        </p:nvCxnSpPr>
        <p:spPr>
          <a:xfrm rot="16200000" flipH="1">
            <a:off x="1607323" y="4607727"/>
            <a:ext cx="1643074" cy="28575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Функціональні можливості програми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6429388" y="4857760"/>
            <a:ext cx="1285884" cy="1428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286644" y="3929066"/>
            <a:ext cx="1714512" cy="5715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rgbClr val="0070C0"/>
                </a:solidFill>
              </a:rPr>
              <a:t>Заборона завантаження</a:t>
            </a:r>
            <a:endParaRPr lang="ru-RU" dirty="0">
              <a:solidFill>
                <a:srgbClr val="0070C0"/>
              </a:solidFill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 rot="10800000" flipV="1">
            <a:off x="7715272" y="4500570"/>
            <a:ext cx="714380" cy="35719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Функціональні можливості програми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6357950" y="2928934"/>
            <a:ext cx="1357322" cy="7858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 стрелкой 6"/>
          <p:cNvCxnSpPr/>
          <p:nvPr/>
        </p:nvCxnSpPr>
        <p:spPr>
          <a:xfrm rot="16200000" flipV="1">
            <a:off x="6893735" y="4036223"/>
            <a:ext cx="1571636" cy="64294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6215074" y="5143512"/>
            <a:ext cx="2000264" cy="10001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rgbClr val="0070C0"/>
                </a:solidFill>
              </a:rPr>
              <a:t>Посилання на додаткову інформацію</a:t>
            </a:r>
            <a:endParaRPr lang="ru-RU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Функціональні можливості програми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7358082" y="3143248"/>
            <a:ext cx="357190" cy="2857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 стрелкой 6"/>
          <p:cNvCxnSpPr>
            <a:endCxn id="5" idx="2"/>
          </p:cNvCxnSpPr>
          <p:nvPr/>
        </p:nvCxnSpPr>
        <p:spPr>
          <a:xfrm rot="16200000" flipV="1">
            <a:off x="7197347" y="3768330"/>
            <a:ext cx="1143008" cy="46434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Функціональні можливості програми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8" name="Прямая со стрелкой 7"/>
          <p:cNvCxnSpPr/>
          <p:nvPr/>
        </p:nvCxnSpPr>
        <p:spPr>
          <a:xfrm rot="5400000" flipH="1" flipV="1">
            <a:off x="6536545" y="3893347"/>
            <a:ext cx="1000132" cy="92869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7358082" y="3643314"/>
            <a:ext cx="1000132" cy="2143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214810" y="4929198"/>
            <a:ext cx="2500330" cy="64294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rgbClr val="0070C0"/>
                </a:solidFill>
              </a:rPr>
              <a:t>Завантаження програми на ПК</a:t>
            </a:r>
            <a:endParaRPr lang="ru-RU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rgbClr val="0070C0"/>
                </a:solidFill>
              </a:rPr>
              <a:t>Завантаження </a:t>
            </a:r>
            <a:r>
              <a:rPr lang="en-US" dirty="0" smtClean="0">
                <a:solidFill>
                  <a:srgbClr val="0070C0"/>
                </a:solidFill>
              </a:rPr>
              <a:t>LOOM </a:t>
            </a:r>
            <a:r>
              <a:rPr lang="uk-UA" dirty="0" smtClean="0">
                <a:solidFill>
                  <a:srgbClr val="0070C0"/>
                </a:solidFill>
              </a:rPr>
              <a:t>на ПК 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3286116" y="5286388"/>
            <a:ext cx="1214446" cy="3571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rgbClr val="0070C0"/>
                </a:solidFill>
              </a:rPr>
              <a:t>Зразок відео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6" name="Мій диск – Google Диск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08000" y="1576388"/>
            <a:ext cx="8128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2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57224" y="1500174"/>
            <a:ext cx="7286676" cy="4625989"/>
          </a:xfrm>
        </p:spPr>
        <p:txBody>
          <a:bodyPr>
            <a:normAutofit lnSpcReduction="10000"/>
          </a:bodyPr>
          <a:lstStyle/>
          <a:p>
            <a:pPr algn="ctr">
              <a:buFont typeface="Wingdings" pitchFamily="2" charset="2"/>
              <a:buChar char="v"/>
            </a:pPr>
            <a:r>
              <a:rPr lang="uk-UA" sz="3000" b="1" dirty="0" smtClean="0">
                <a:solidFill>
                  <a:schemeClr val="accent1">
                    <a:lumMod val="75000"/>
                  </a:schemeClr>
                </a:solidFill>
              </a:rPr>
              <a:t>	</a:t>
            </a:r>
            <a:r>
              <a:rPr lang="uk-UA" sz="2800" i="1" dirty="0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>Цей додаток записує відео з екрану і / або </a:t>
            </a:r>
            <a:r>
              <a:rPr lang="uk-UA" sz="2800" i="1" dirty="0" err="1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>веб-камери</a:t>
            </a:r>
            <a:r>
              <a:rPr lang="uk-UA" sz="2800" i="1" dirty="0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> зі звуком, яке потім можна відправити поштою або поділитися посиланням.</a:t>
            </a:r>
            <a:endParaRPr lang="ru-RU" sz="2800" i="1" dirty="0" smtClean="0">
              <a:solidFill>
                <a:schemeClr val="accent1">
                  <a:lumMod val="75000"/>
                </a:schemeClr>
              </a:solidFill>
              <a:latin typeface="Georgia" pitchFamily="18" charset="0"/>
            </a:endParaRPr>
          </a:p>
          <a:p>
            <a:pPr algn="ctr">
              <a:buFont typeface="Wingdings" pitchFamily="2" charset="2"/>
              <a:buChar char="v"/>
            </a:pPr>
            <a:r>
              <a:rPr lang="uk-UA" sz="2800" i="1" dirty="0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>	Використовувати його можна для чого завгодно: спілкування з друзями, записи навчальних і пояснювальних кліпів, презентацій, відео-відповідей і </a:t>
            </a:r>
            <a:r>
              <a:rPr lang="uk-UA" sz="2800" i="1" dirty="0" err="1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>т.ін</a:t>
            </a:r>
            <a:r>
              <a:rPr lang="uk-UA" sz="2800" i="1" dirty="0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>.</a:t>
            </a:r>
            <a:endParaRPr lang="ru-RU" sz="2800" i="1" dirty="0" smtClean="0">
              <a:solidFill>
                <a:schemeClr val="accent1">
                  <a:lumMod val="75000"/>
                </a:schemeClr>
              </a:solidFill>
              <a:latin typeface="Georgia" pitchFamily="18" charset="0"/>
            </a:endParaRPr>
          </a:p>
          <a:p>
            <a:pPr algn="ctr">
              <a:buFont typeface="Wingdings" pitchFamily="2" charset="2"/>
              <a:buChar char="v"/>
            </a:pPr>
            <a:r>
              <a:rPr lang="uk-UA" sz="2800" i="1" dirty="0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>	Простий і безкоштовний ресурс для </a:t>
            </a:r>
            <a:r>
              <a:rPr lang="ru-RU" sz="2800" i="1" dirty="0" err="1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>Mac</a:t>
            </a:r>
            <a:r>
              <a:rPr lang="uk-UA" sz="2800" i="1" dirty="0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>, </a:t>
            </a:r>
            <a:r>
              <a:rPr lang="ru-RU" sz="2800" i="1" dirty="0" err="1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>Windows</a:t>
            </a:r>
            <a:r>
              <a:rPr lang="uk-UA" sz="2800" i="1" dirty="0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> та </a:t>
            </a:r>
            <a:r>
              <a:rPr lang="ru-RU" sz="2800" i="1" dirty="0" err="1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>Chromebook</a:t>
            </a:r>
            <a:r>
              <a:rPr lang="uk-UA" sz="2800" i="1" dirty="0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>.</a:t>
            </a:r>
            <a:endParaRPr lang="ru-RU" sz="2800" i="1" dirty="0" smtClean="0">
              <a:solidFill>
                <a:schemeClr val="accent1">
                  <a:lumMod val="75000"/>
                </a:schemeClr>
              </a:solidFill>
              <a:latin typeface="Georgia" pitchFamily="18" charset="0"/>
            </a:endParaRPr>
          </a:p>
          <a:p>
            <a:endParaRPr lang="ru-RU" dirty="0"/>
          </a:p>
        </p:txBody>
      </p:sp>
      <p:sp>
        <p:nvSpPr>
          <p:cNvPr id="4096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797245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40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Особливості </a:t>
            </a:r>
            <a:r>
              <a:rPr kumimoji="0" lang="uk-UA" sz="4000" b="1" i="0" u="none" strike="noStrike" cap="none" normalizeH="0" baseline="0" dirty="0" err="1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Loom</a:t>
            </a:r>
            <a:endParaRPr kumimoji="0" lang="uk-UA" sz="4000" b="0" i="0" u="none" strike="noStrike" cap="none" normalizeH="0" baseline="0" dirty="0" smtClean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latin typeface="Georgia" pitchFamily="18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FF0000"/>
                </a:solidFill>
              </a:rPr>
              <a:t>Примітка: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57224" y="2000240"/>
            <a:ext cx="7358114" cy="4125923"/>
          </a:xfrm>
        </p:spPr>
        <p:txBody>
          <a:bodyPr>
            <a:normAutofit fontScale="85000" lnSpcReduction="20000"/>
          </a:bodyPr>
          <a:lstStyle/>
          <a:p>
            <a:pPr algn="ctr" fontAlgn="base">
              <a:buNone/>
            </a:pPr>
            <a:r>
              <a:rPr lang="uk-UA" b="1" dirty="0" smtClean="0"/>
              <a:t> </a:t>
            </a:r>
            <a:r>
              <a:rPr lang="uk-UA" b="1" dirty="0" smtClean="0">
                <a:solidFill>
                  <a:srgbClr val="0070C0"/>
                </a:solidFill>
              </a:rPr>
              <a:t>	</a:t>
            </a:r>
            <a:r>
              <a:rPr lang="uk-UA" b="1" i="1" dirty="0" smtClean="0">
                <a:solidFill>
                  <a:srgbClr val="0070C0"/>
                </a:solidFill>
                <a:latin typeface="Georgia" pitchFamily="18" charset="0"/>
              </a:rPr>
              <a:t>У жовтні 2020 року розширення було відновлено на безкоштовно  доступно запис тільки відео довжиною до 5 хвилин і лише 100 відео. </a:t>
            </a:r>
          </a:p>
          <a:p>
            <a:pPr algn="ctr" fontAlgn="base">
              <a:buNone/>
            </a:pPr>
            <a:r>
              <a:rPr lang="uk-UA" b="1" i="1" dirty="0" smtClean="0">
                <a:solidFill>
                  <a:srgbClr val="0070C0"/>
                </a:solidFill>
                <a:latin typeface="Georgia" pitchFamily="18" charset="0"/>
              </a:rPr>
              <a:t>	</a:t>
            </a:r>
          </a:p>
          <a:p>
            <a:pPr algn="ctr" fontAlgn="base">
              <a:buNone/>
            </a:pPr>
            <a:r>
              <a:rPr lang="uk-UA" b="1" i="1" dirty="0" smtClean="0">
                <a:solidFill>
                  <a:srgbClr val="0070C0"/>
                </a:solidFill>
                <a:latin typeface="Georgia" pitchFamily="18" charset="0"/>
              </a:rPr>
              <a:t>Безлімітна довжина відео є на платному тарифі – 8 доларів у місяць. </a:t>
            </a:r>
            <a:endParaRPr lang="uk-UA" i="1" dirty="0" smtClean="0">
              <a:solidFill>
                <a:srgbClr val="0070C0"/>
              </a:solidFill>
              <a:latin typeface="Georgia" pitchFamily="18" charset="0"/>
            </a:endParaRPr>
          </a:p>
          <a:p>
            <a:pPr>
              <a:buNone/>
            </a:pPr>
            <a:r>
              <a:rPr lang="ru-RU" u="sng" dirty="0" smtClean="0">
                <a:hlinkClick r:id="rId2"/>
              </a:rPr>
              <a:t/>
            </a:r>
            <a:br>
              <a:rPr lang="ru-RU" u="sng" dirty="0" smtClean="0">
                <a:hlinkClick r:id="rId2"/>
              </a:rPr>
            </a:br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Крок 1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2525" r="280" b="5927"/>
          <a:stretch>
            <a:fillRect/>
          </a:stretch>
        </p:blipFill>
        <p:spPr bwMode="auto">
          <a:xfrm>
            <a:off x="548922" y="1714488"/>
            <a:ext cx="8023606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1142976" y="1785926"/>
            <a:ext cx="1214446" cy="2857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Прямая со стрелкой 8"/>
          <p:cNvCxnSpPr/>
          <p:nvPr/>
        </p:nvCxnSpPr>
        <p:spPr>
          <a:xfrm rot="10800000">
            <a:off x="2500298" y="1928802"/>
            <a:ext cx="928694" cy="42862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714348" y="6000768"/>
            <a:ext cx="48577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3600" dirty="0" smtClean="0">
                <a:solidFill>
                  <a:srgbClr val="FF0000"/>
                </a:solidFill>
                <a:hlinkClick r:id="rId3"/>
              </a:rPr>
              <a:t>https://www.loom.com</a:t>
            </a:r>
            <a:r>
              <a:rPr lang="uk-UA" sz="3600" dirty="0" smtClean="0">
                <a:solidFill>
                  <a:srgbClr val="FF0000"/>
                </a:solidFill>
              </a:rPr>
              <a:t> </a:t>
            </a:r>
            <a:endParaRPr lang="ru-RU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Крок 2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4104" b="5927"/>
          <a:stretch>
            <a:fillRect/>
          </a:stretch>
        </p:blipFill>
        <p:spPr bwMode="auto">
          <a:xfrm>
            <a:off x="548922" y="1785926"/>
            <a:ext cx="8046156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Крок 3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4286248" y="3786190"/>
            <a:ext cx="1428760" cy="121444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 стрелкой 6"/>
          <p:cNvCxnSpPr/>
          <p:nvPr/>
        </p:nvCxnSpPr>
        <p:spPr>
          <a:xfrm rot="10800000">
            <a:off x="5429256" y="4643446"/>
            <a:ext cx="1214446" cy="78581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4572000" y="4572008"/>
            <a:ext cx="1000132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Крок 4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4104" r="1168" b="5927"/>
          <a:stretch>
            <a:fillRect/>
          </a:stretch>
        </p:blipFill>
        <p:spPr bwMode="auto">
          <a:xfrm>
            <a:off x="548922" y="1785926"/>
            <a:ext cx="7952168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6429388" y="3143248"/>
            <a:ext cx="1500198" cy="4286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 стрелкой 6"/>
          <p:cNvCxnSpPr/>
          <p:nvPr/>
        </p:nvCxnSpPr>
        <p:spPr>
          <a:xfrm rot="16200000" flipV="1">
            <a:off x="7250925" y="3750471"/>
            <a:ext cx="857256" cy="64294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Крок 5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4143372" y="3143248"/>
            <a:ext cx="1285884" cy="3571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 стрелкой 6"/>
          <p:cNvCxnSpPr/>
          <p:nvPr/>
        </p:nvCxnSpPr>
        <p:spPr>
          <a:xfrm rot="10800000">
            <a:off x="5500694" y="3571876"/>
            <a:ext cx="714380" cy="42862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347</TotalTime>
  <Words>157</Words>
  <Application>Microsoft Office PowerPoint</Application>
  <PresentationFormat>Экран (4:3)</PresentationFormat>
  <Paragraphs>67</Paragraphs>
  <Slides>28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Office Theme</vt:lpstr>
      <vt:lpstr>Слайд 1</vt:lpstr>
      <vt:lpstr>Loom - </vt:lpstr>
      <vt:lpstr>Особливості Loom</vt:lpstr>
      <vt:lpstr>Примітка:</vt:lpstr>
      <vt:lpstr>Крок 1</vt:lpstr>
      <vt:lpstr>Крок 2</vt:lpstr>
      <vt:lpstr>Крок 3</vt:lpstr>
      <vt:lpstr>Крок 4</vt:lpstr>
      <vt:lpstr>Крок 5</vt:lpstr>
      <vt:lpstr>Крок 6</vt:lpstr>
      <vt:lpstr>Крок 7</vt:lpstr>
      <vt:lpstr>Крок 8</vt:lpstr>
      <vt:lpstr>Крок 9</vt:lpstr>
      <vt:lpstr>Крок 10</vt:lpstr>
      <vt:lpstr>Крок 11</vt:lpstr>
      <vt:lpstr>Крок 12</vt:lpstr>
      <vt:lpstr>Функціональні можливості програми</vt:lpstr>
      <vt:lpstr>Функціональні можливості програми</vt:lpstr>
      <vt:lpstr>Функціональні можливості програми</vt:lpstr>
      <vt:lpstr>Функціональні можливості програми</vt:lpstr>
      <vt:lpstr>Функціональні можливості програми</vt:lpstr>
      <vt:lpstr>Функціональні можливості програми</vt:lpstr>
      <vt:lpstr>Функціональні можливості програми</vt:lpstr>
      <vt:lpstr>Функціональні можливості програми</vt:lpstr>
      <vt:lpstr>Функціональні можливості програми</vt:lpstr>
      <vt:lpstr>Функціональні можливості програми</vt:lpstr>
      <vt:lpstr>Завантаження LOOM на ПК </vt:lpstr>
      <vt:lpstr>Зразок відео</vt:lpstr>
    </vt:vector>
  </TitlesOfParts>
  <Company>Fairmont Raffles Hotels International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pmarkasian</dc:creator>
  <cp:lastModifiedBy>User</cp:lastModifiedBy>
  <cp:revision>50</cp:revision>
  <dcterms:created xsi:type="dcterms:W3CDTF">2014-08-29T18:35:37Z</dcterms:created>
  <dcterms:modified xsi:type="dcterms:W3CDTF">2020-11-05T03:08:31Z</dcterms:modified>
</cp:coreProperties>
</file>