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5143500" type="screen16x9"/>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52"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Рисунок 8" descr="shokunin_United_Kingdom_map.png"/>
          <p:cNvPicPr>
            <a:picLocks noChangeAspect="1"/>
          </p:cNvPicPr>
          <p:nvPr userDrawn="1"/>
        </p:nvPicPr>
        <p:blipFill>
          <a:blip r:embed="rId2"/>
          <a:srcRect/>
          <a:stretch>
            <a:fillRect/>
          </a:stretch>
        </p:blipFill>
        <p:spPr bwMode="auto">
          <a:xfrm>
            <a:off x="7326313" y="2428875"/>
            <a:ext cx="1646237" cy="2571750"/>
          </a:xfrm>
          <a:prstGeom prst="rect">
            <a:avLst/>
          </a:prstGeom>
          <a:noFill/>
          <a:ln w="9525">
            <a:noFill/>
            <a:miter lim="800000"/>
            <a:headEnd/>
            <a:tailEnd/>
          </a:ln>
        </p:spPr>
      </p:pic>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5" name="Дата 3"/>
          <p:cNvSpPr>
            <a:spLocks noGrp="1"/>
          </p:cNvSpPr>
          <p:nvPr>
            <p:ph type="dt" sz="half" idx="10"/>
          </p:nvPr>
        </p:nvSpPr>
        <p:spPr/>
        <p:txBody>
          <a:bodyPr/>
          <a:lstStyle>
            <a:lvl1pPr>
              <a:defRPr/>
            </a:lvl1pPr>
          </a:lstStyle>
          <a:p>
            <a:pPr>
              <a:defRPr/>
            </a:pPr>
            <a:fld id="{330B7D9A-63CD-4251-8D34-77E61E3190EE}" type="datetimeFigureOut">
              <a:rPr lang="ru-RU"/>
              <a:pPr>
                <a:defRPr/>
              </a:pPr>
              <a:t>28.09.2020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29A0158-B40B-4027-94FE-FEE44E492CCB}" type="slidenum">
              <a:rPr lang="ru-RU"/>
              <a:pPr>
                <a:defRPr/>
              </a:pPr>
              <a:t>‹#›</a:t>
            </a:fld>
            <a:endParaRPr lang="ru-RU"/>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0E1FC2B-45AC-455D-91C9-B6DDC99F7F03}" type="datetimeFigureOut">
              <a:rPr lang="ru-RU"/>
              <a:pPr>
                <a:defRPr/>
              </a:pPr>
              <a:t>28.09.2020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5794D6F-7082-4A4F-94C8-B942091754D4}" type="slidenum">
              <a:rPr lang="ru-RU"/>
              <a:pPr>
                <a:defRPr/>
              </a:pPr>
              <a:t>‹#›</a:t>
            </a:fld>
            <a:endParaRPr lang="ru-RU"/>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ED00305-8576-4120-A4A7-A5887F218DBA}" type="datetimeFigureOut">
              <a:rPr lang="ru-RU"/>
              <a:pPr>
                <a:defRPr/>
              </a:pPr>
              <a:t>28.09.2020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4A032F-067B-449E-9165-65DDF71C2067}" type="slidenum">
              <a:rPr lang="ru-RU"/>
              <a:pPr>
                <a:defRPr/>
              </a:pPr>
              <a:t>‹#›</a:t>
            </a:fld>
            <a:endParaRPr lang="ru-RU"/>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E08C111-D362-430D-B2DA-D1741AD33429}" type="datetimeFigureOut">
              <a:rPr lang="ru-RU"/>
              <a:pPr>
                <a:defRPr/>
              </a:pPr>
              <a:t>28.09.2020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9D0D24C-6D21-44B4-82EF-0045208EF497}" type="slidenum">
              <a:rPr lang="ru-RU"/>
              <a:pPr>
                <a:defRPr/>
              </a:pPr>
              <a:t>‹#›</a:t>
            </a:fld>
            <a:endParaRPr lang="ru-RU"/>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1C9C918-2CC2-4425-BAD7-AC5F6D07084C}" type="datetimeFigureOut">
              <a:rPr lang="ru-RU"/>
              <a:pPr>
                <a:defRPr/>
              </a:pPr>
              <a:t>28.09.2020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BFBF26-E92C-401C-BA73-3421E6BFB642}" type="slidenum">
              <a:rPr lang="ru-RU"/>
              <a:pPr>
                <a:defRPr/>
              </a:pPr>
              <a:t>‹#›</a:t>
            </a:fld>
            <a:endParaRPr lang="ru-RU"/>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89DCFE6-86FE-45A6-8857-E80A5ABDDDF6}" type="datetimeFigureOut">
              <a:rPr lang="ru-RU"/>
              <a:pPr>
                <a:defRPr/>
              </a:pPr>
              <a:t>28.09.2020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A28981A-73C8-489A-A7E5-B7637B4FE1A2}" type="slidenum">
              <a:rPr lang="ru-RU"/>
              <a:pPr>
                <a:defRPr/>
              </a:pPr>
              <a:t>‹#›</a:t>
            </a:fld>
            <a:endParaRPr lang="ru-RU"/>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D159BED-DDB2-4506-B34F-001BFE40A6D2}" type="datetimeFigureOut">
              <a:rPr lang="ru-RU"/>
              <a:pPr>
                <a:defRPr/>
              </a:pPr>
              <a:t>28.09.2020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2D047A4-75C5-4FA7-A957-5E12669A6491}" type="slidenum">
              <a:rPr lang="ru-RU"/>
              <a:pPr>
                <a:defRPr/>
              </a:pPr>
              <a:t>‹#›</a:t>
            </a:fld>
            <a:endParaRPr lang="ru-RU"/>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00445DB-9025-4DC6-886A-FDB583EC30A3}" type="datetimeFigureOut">
              <a:rPr lang="ru-RU"/>
              <a:pPr>
                <a:defRPr/>
              </a:pPr>
              <a:t>28.09.2020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0D5E4BA-5800-4137-BDB8-1C69FE0A0E5F}" type="slidenum">
              <a:rPr lang="ru-RU"/>
              <a:pPr>
                <a:defRPr/>
              </a:pPr>
              <a:t>‹#›</a:t>
            </a:fld>
            <a:endParaRPr lang="ru-RU"/>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3080CAB-1896-4CA2-9199-0B2521F58465}" type="datetimeFigureOut">
              <a:rPr lang="ru-RU"/>
              <a:pPr>
                <a:defRPr/>
              </a:pPr>
              <a:t>28.09.2020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5AF9E6F-9B4E-4E76-9E34-064380285965}" type="slidenum">
              <a:rPr lang="ru-RU"/>
              <a:pPr>
                <a:defRPr/>
              </a:pPr>
              <a:t>‹#›</a:t>
            </a:fld>
            <a:endParaRPr lang="ru-RU"/>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3BCEF34-2F7E-4AA0-8072-7284FB13641F}" type="datetimeFigureOut">
              <a:rPr lang="ru-RU"/>
              <a:pPr>
                <a:defRPr/>
              </a:pPr>
              <a:t>28.09.2020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B610A47-FB2B-47E0-A787-801712E11F31}" type="slidenum">
              <a:rPr lang="ru-RU"/>
              <a:pPr>
                <a:defRPr/>
              </a:pPr>
              <a:t>‹#›</a:t>
            </a:fld>
            <a:endParaRPr lang="ru-RU"/>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4F4AE0D-236E-4562-A9EF-3B8BC904354D}" type="datetimeFigureOut">
              <a:rPr lang="ru-RU"/>
              <a:pPr>
                <a:defRPr/>
              </a:pPr>
              <a:t>28.09.2020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87A4B82-8ADD-408D-9BCC-2585B5945531}" type="slidenum">
              <a:rPr lang="ru-RU"/>
              <a:pPr>
                <a:defRPr/>
              </a:pPr>
              <a:t>‹#›</a:t>
            </a:fld>
            <a:endParaRPr lang="ru-RU"/>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pic>
        <p:nvPicPr>
          <p:cNvPr id="12" name="Рисунок 11" descr="1365082599_04.png"/>
          <p:cNvPicPr>
            <a:picLocks noChangeAspect="1"/>
          </p:cNvPicPr>
          <p:nvPr/>
        </p:nvPicPr>
        <p:blipFill>
          <a:blip r:embed="rId14" cstate="print">
            <a:duotone>
              <a:schemeClr val="accent1">
                <a:shade val="45000"/>
                <a:satMod val="135000"/>
              </a:schemeClr>
              <a:prstClr val="white"/>
            </a:duotone>
            <a:lum bright="-10000"/>
          </a:blip>
          <a:stretch>
            <a:fillRect/>
          </a:stretch>
        </p:blipFill>
        <p:spPr>
          <a:xfrm>
            <a:off x="214282" y="3857634"/>
            <a:ext cx="1358271" cy="1138231"/>
          </a:xfrm>
          <a:prstGeom prst="rect">
            <a:avLst/>
          </a:prstGeom>
        </p:spPr>
      </p:pic>
      <p:sp>
        <p:nvSpPr>
          <p:cNvPr id="11" name="Скругленный прямоугольник 10"/>
          <p:cNvSpPr/>
          <p:nvPr/>
        </p:nvSpPr>
        <p:spPr>
          <a:xfrm>
            <a:off x="142875" y="142875"/>
            <a:ext cx="8858250" cy="4857750"/>
          </a:xfrm>
          <a:prstGeom prst="roundRect">
            <a:avLst/>
          </a:prstGeom>
          <a:solidFill>
            <a:schemeClr val="accent1">
              <a:alpha val="0"/>
            </a:schemeClr>
          </a:solidFill>
          <a:ln w="3810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28" name="Заголовок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9" name="Текст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BF2A4BE-67B7-4044-980B-376C4E82A728}" type="datetimeFigureOut">
              <a:rPr lang="ru-RU"/>
              <a:pPr>
                <a:defRPr/>
              </a:pPr>
              <a:t>28.09.2020</a:t>
            </a:fld>
            <a:endParaRPr lang="ru-RU"/>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79598AD-7F0D-4520-BC2A-40BE374160A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slow">
    <p:push dir="u"/>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jfif"/><Relationship Id="rId2" Type="http://schemas.openxmlformats.org/officeDocument/2006/relationships/image" Target="../media/image17.jfif"/><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2.jf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3.jf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4.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323528" y="915566"/>
            <a:ext cx="7772400" cy="2397869"/>
          </a:xfrm>
        </p:spPr>
        <p:txBody>
          <a:bodyPr/>
          <a:lstStyle/>
          <a:p>
            <a:r>
              <a:rPr lang="ru-RU" sz="3500" b="1" dirty="0" err="1" smtClean="0">
                <a:solidFill>
                  <a:srgbClr val="0000CC"/>
                </a:solidFill>
                <a:latin typeface="Georgia" panose="02040502050405020303" pitchFamily="18" charset="0"/>
              </a:rPr>
              <a:t>Інноваційні</a:t>
            </a:r>
            <a:r>
              <a:rPr lang="ru-RU" sz="3500" b="1" dirty="0" smtClean="0">
                <a:solidFill>
                  <a:srgbClr val="0000CC"/>
                </a:solidFill>
                <a:latin typeface="Georgia" panose="02040502050405020303" pitchFamily="18" charset="0"/>
              </a:rPr>
              <a:t> </a:t>
            </a:r>
            <a:r>
              <a:rPr lang="ru-RU" sz="3500" b="1" dirty="0" err="1" smtClean="0">
                <a:solidFill>
                  <a:srgbClr val="0000CC"/>
                </a:solidFill>
                <a:latin typeface="Georgia" panose="02040502050405020303" pitchFamily="18" charset="0"/>
              </a:rPr>
              <a:t>технології</a:t>
            </a:r>
            <a:r>
              <a:rPr lang="ru-RU" sz="3500" b="1" dirty="0" smtClean="0">
                <a:solidFill>
                  <a:srgbClr val="0000CC"/>
                </a:solidFill>
                <a:latin typeface="Georgia" panose="02040502050405020303" pitchFamily="18" charset="0"/>
              </a:rPr>
              <a:t> </a:t>
            </a:r>
            <a:r>
              <a:rPr lang="ru-RU" sz="3500" dirty="0" smtClean="0">
                <a:solidFill>
                  <a:srgbClr val="0000CC"/>
                </a:solidFill>
                <a:latin typeface="Georgia" panose="02040502050405020303" pitchFamily="18" charset="0"/>
              </a:rPr>
              <a:t/>
            </a:r>
            <a:br>
              <a:rPr lang="ru-RU" sz="3500" dirty="0" smtClean="0">
                <a:solidFill>
                  <a:srgbClr val="0000CC"/>
                </a:solidFill>
                <a:latin typeface="Georgia" panose="02040502050405020303" pitchFamily="18" charset="0"/>
              </a:rPr>
            </a:br>
            <a:r>
              <a:rPr lang="ru-RU" sz="3500" b="1" dirty="0" smtClean="0">
                <a:solidFill>
                  <a:srgbClr val="0000CC"/>
                </a:solidFill>
                <a:latin typeface="Georgia" panose="02040502050405020303" pitchFamily="18" charset="0"/>
              </a:rPr>
              <a:t>для </a:t>
            </a:r>
            <a:r>
              <a:rPr lang="ru-RU" sz="3500" b="1" dirty="0" err="1" smtClean="0">
                <a:solidFill>
                  <a:srgbClr val="0000CC"/>
                </a:solidFill>
                <a:latin typeface="Georgia" panose="02040502050405020303" pitchFamily="18" charset="0"/>
              </a:rPr>
              <a:t>розвитку</a:t>
            </a:r>
            <a:r>
              <a:rPr lang="ru-RU" sz="3500" b="1" dirty="0" smtClean="0">
                <a:solidFill>
                  <a:srgbClr val="0000CC"/>
                </a:solidFill>
                <a:latin typeface="Georgia" panose="02040502050405020303" pitchFamily="18" charset="0"/>
              </a:rPr>
              <a:t> </a:t>
            </a:r>
            <a:r>
              <a:rPr lang="ru-RU" sz="3500" b="1" dirty="0" err="1" smtClean="0">
                <a:solidFill>
                  <a:srgbClr val="0000CC"/>
                </a:solidFill>
                <a:latin typeface="Georgia" panose="02040502050405020303" pitchFamily="18" charset="0"/>
              </a:rPr>
              <a:t>компетентнісного</a:t>
            </a:r>
            <a:r>
              <a:rPr lang="ru-RU" sz="3500" b="1" dirty="0" smtClean="0">
                <a:solidFill>
                  <a:srgbClr val="0000CC"/>
                </a:solidFill>
                <a:latin typeface="Georgia" panose="02040502050405020303" pitchFamily="18" charset="0"/>
              </a:rPr>
              <a:t> </a:t>
            </a:r>
            <a:br>
              <a:rPr lang="ru-RU" sz="3500" b="1" dirty="0" smtClean="0">
                <a:solidFill>
                  <a:srgbClr val="0000CC"/>
                </a:solidFill>
                <a:latin typeface="Georgia" panose="02040502050405020303" pitchFamily="18" charset="0"/>
              </a:rPr>
            </a:br>
            <a:r>
              <a:rPr lang="ru-RU" sz="3500" b="1" dirty="0" err="1" smtClean="0">
                <a:solidFill>
                  <a:srgbClr val="0000CC"/>
                </a:solidFill>
                <a:latin typeface="Georgia" panose="02040502050405020303" pitchFamily="18" charset="0"/>
              </a:rPr>
              <a:t>потенціалу</a:t>
            </a:r>
            <a:r>
              <a:rPr lang="ru-RU" sz="3500" b="1" dirty="0" smtClean="0">
                <a:solidFill>
                  <a:srgbClr val="0000CC"/>
                </a:solidFill>
                <a:latin typeface="Georgia" panose="02040502050405020303" pitchFamily="18" charset="0"/>
              </a:rPr>
              <a:t> </a:t>
            </a:r>
            <a:r>
              <a:rPr lang="ru-RU" sz="3500" b="1" dirty="0" err="1" smtClean="0">
                <a:solidFill>
                  <a:srgbClr val="0000CC"/>
                </a:solidFill>
                <a:latin typeface="Georgia" panose="02040502050405020303" pitchFamily="18" charset="0"/>
              </a:rPr>
              <a:t>учнів</a:t>
            </a:r>
            <a:r>
              <a:rPr lang="ru-RU" sz="3500" b="1" dirty="0" smtClean="0">
                <a:solidFill>
                  <a:srgbClr val="0000CC"/>
                </a:solidFill>
                <a:latin typeface="Georgia" panose="02040502050405020303" pitchFamily="18" charset="0"/>
              </a:rPr>
              <a:t> </a:t>
            </a:r>
            <a:br>
              <a:rPr lang="ru-RU" sz="3500" b="1" dirty="0" smtClean="0">
                <a:solidFill>
                  <a:srgbClr val="0000CC"/>
                </a:solidFill>
                <a:latin typeface="Georgia" panose="02040502050405020303" pitchFamily="18" charset="0"/>
              </a:rPr>
            </a:br>
            <a:r>
              <a:rPr lang="ru-RU" sz="3500" b="1" dirty="0" smtClean="0">
                <a:solidFill>
                  <a:srgbClr val="0000CC"/>
                </a:solidFill>
                <a:latin typeface="Georgia" panose="02040502050405020303" pitchFamily="18" charset="0"/>
              </a:rPr>
              <a:t>на уроках </a:t>
            </a:r>
            <a:br>
              <a:rPr lang="ru-RU" sz="3500" b="1" dirty="0" smtClean="0">
                <a:solidFill>
                  <a:srgbClr val="0000CC"/>
                </a:solidFill>
                <a:latin typeface="Georgia" panose="02040502050405020303" pitchFamily="18" charset="0"/>
              </a:rPr>
            </a:br>
            <a:r>
              <a:rPr lang="ru-RU" sz="3500" b="1" dirty="0" err="1" smtClean="0">
                <a:solidFill>
                  <a:srgbClr val="0000CC"/>
                </a:solidFill>
                <a:latin typeface="Georgia" panose="02040502050405020303" pitchFamily="18" charset="0"/>
              </a:rPr>
              <a:t>англійської</a:t>
            </a:r>
            <a:r>
              <a:rPr lang="ru-RU" sz="3500" b="1" dirty="0" smtClean="0">
                <a:solidFill>
                  <a:srgbClr val="0000CC"/>
                </a:solidFill>
                <a:latin typeface="Georgia" panose="02040502050405020303" pitchFamily="18" charset="0"/>
              </a:rPr>
              <a:t> </a:t>
            </a:r>
            <a:r>
              <a:rPr lang="ru-RU" sz="3500" b="1" dirty="0" err="1" smtClean="0">
                <a:solidFill>
                  <a:srgbClr val="0000CC"/>
                </a:solidFill>
                <a:latin typeface="Georgia" panose="02040502050405020303" pitchFamily="18" charset="0"/>
              </a:rPr>
              <a:t>мови</a:t>
            </a:r>
            <a:r>
              <a:rPr lang="ru-RU" sz="3500" b="1" dirty="0" smtClean="0">
                <a:solidFill>
                  <a:srgbClr val="0000CC"/>
                </a:solidFill>
                <a:latin typeface="Georgia" panose="02040502050405020303" pitchFamily="18" charset="0"/>
              </a:rPr>
              <a:t/>
            </a:r>
            <a:br>
              <a:rPr lang="ru-RU" sz="3500" b="1" dirty="0" smtClean="0">
                <a:solidFill>
                  <a:srgbClr val="0000CC"/>
                </a:solidFill>
                <a:latin typeface="Georgia" panose="02040502050405020303" pitchFamily="18" charset="0"/>
              </a:rPr>
            </a:br>
            <a:endParaRPr lang="ru-RU" sz="3500" dirty="0" smtClean="0">
              <a:solidFill>
                <a:srgbClr val="0000CC"/>
              </a:solidFill>
              <a:latin typeface="Georgia" panose="02040502050405020303" pitchFamily="18" charset="0"/>
            </a:endParaRPr>
          </a:p>
        </p:txBody>
      </p:sp>
      <p:sp>
        <p:nvSpPr>
          <p:cNvPr id="4" name="Прямоугольник 3"/>
          <p:cNvSpPr/>
          <p:nvPr/>
        </p:nvSpPr>
        <p:spPr>
          <a:xfrm>
            <a:off x="6143625" y="3429000"/>
            <a:ext cx="2714625" cy="369332"/>
          </a:xfrm>
          <a:prstGeom prst="rect">
            <a:avLst/>
          </a:prstGeom>
        </p:spPr>
        <p:txBody>
          <a:bodyPr>
            <a:spAutoFit/>
          </a:bodyPr>
          <a:lstStyle/>
          <a:p>
            <a:pPr algn="ctr" fontAlgn="auto">
              <a:spcBef>
                <a:spcPts val="0"/>
              </a:spcBef>
              <a:spcAft>
                <a:spcPts val="0"/>
              </a:spcAft>
              <a:defRPr/>
            </a:pPr>
            <a:r>
              <a:rPr lang="ru-RU" b="1" dirty="0" smtClean="0">
                <a:solidFill>
                  <a:schemeClr val="tx2">
                    <a:lumMod val="75000"/>
                  </a:schemeClr>
                </a:solidFill>
                <a:latin typeface="+mn-lt"/>
                <a:cs typeface="+mn-cs"/>
              </a:rPr>
              <a:t>*</a:t>
            </a:r>
            <a:endParaRPr lang="ru-RU" b="1" dirty="0">
              <a:solidFill>
                <a:schemeClr val="tx2">
                  <a:lumMod val="75000"/>
                </a:schemeClr>
              </a:solidFill>
              <a:latin typeface="+mn-lt"/>
              <a:cs typeface="+mn-cs"/>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600" y="3569323"/>
            <a:ext cx="2412268" cy="1310398"/>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withEffect">
                                  <p:stCondLst>
                                    <p:cond delay="0"/>
                                  </p:stCondLst>
                                  <p:childTnLst>
                                    <p:animClr clrSpc="hsl" dir="cw">
                                      <p:cBhvr override="childStyle">
                                        <p:cTn id="6" dur="2250" fill="hold"/>
                                        <p:tgtEl>
                                          <p:spTgt spid="3074"/>
                                        </p:tgtEl>
                                        <p:attrNameLst>
                                          <p:attrName>style.color</p:attrName>
                                        </p:attrNameLst>
                                      </p:cBhvr>
                                      <p:by>
                                        <p:hsl h="7200000" s="0" l="0"/>
                                      </p:by>
                                    </p:animClr>
                                    <p:animClr clrSpc="hsl" dir="cw">
                                      <p:cBhvr>
                                        <p:cTn id="7" dur="2250" fill="hold"/>
                                        <p:tgtEl>
                                          <p:spTgt spid="3074"/>
                                        </p:tgtEl>
                                        <p:attrNameLst>
                                          <p:attrName>fillcolor</p:attrName>
                                        </p:attrNameLst>
                                      </p:cBhvr>
                                      <p:by>
                                        <p:hsl h="7200000" s="0" l="0"/>
                                      </p:by>
                                    </p:animClr>
                                    <p:animClr clrSpc="hsl" dir="cw">
                                      <p:cBhvr>
                                        <p:cTn id="8" dur="2250" fill="hold"/>
                                        <p:tgtEl>
                                          <p:spTgt spid="3074"/>
                                        </p:tgtEl>
                                        <p:attrNameLst>
                                          <p:attrName>stroke.color</p:attrName>
                                        </p:attrNameLst>
                                      </p:cBhvr>
                                      <p:by>
                                        <p:hsl h="7200000" s="0" l="0"/>
                                      </p:by>
                                    </p:animClr>
                                    <p:set>
                                      <p:cBhvr>
                                        <p:cTn id="9" dur="2250" fill="hold"/>
                                        <p:tgtEl>
                                          <p:spTgt spid="3074"/>
                                        </p:tgtEl>
                                        <p:attrNameLst>
                                          <p:attrName>fill.type</p:attrName>
                                        </p:attrNameLst>
                                      </p:cBhvr>
                                      <p:to>
                                        <p:strVal val="solid"/>
                                      </p:to>
                                    </p:set>
                                  </p:childTnLst>
                                </p:cTn>
                              </p:par>
                              <p:par>
                                <p:cTn id="10" presetID="45" presetClass="entr" presetSubtype="0" fill="hold" nodeType="withEffect">
                                  <p:stCondLst>
                                    <p:cond delay="25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500"/>
                                        <p:tgtEl>
                                          <p:spTgt spid="5"/>
                                        </p:tgtEl>
                                      </p:cBhvr>
                                    </p:animEffect>
                                    <p:anim calcmode="lin" valueType="num">
                                      <p:cBhvr>
                                        <p:cTn id="13" dur="2500" fill="hold"/>
                                        <p:tgtEl>
                                          <p:spTgt spid="5"/>
                                        </p:tgtEl>
                                        <p:attrNameLst>
                                          <p:attrName>ppt_w</p:attrName>
                                        </p:attrNameLst>
                                      </p:cBhvr>
                                      <p:tavLst>
                                        <p:tav tm="0" fmla="#ppt_w*sin(2.5*pi*$)">
                                          <p:val>
                                            <p:fltVal val="0"/>
                                          </p:val>
                                        </p:tav>
                                        <p:tav tm="100000">
                                          <p:val>
                                            <p:fltVal val="1"/>
                                          </p:val>
                                        </p:tav>
                                      </p:tavLst>
                                    </p:anim>
                                    <p:anim calcmode="lin" valueType="num">
                                      <p:cBhvr>
                                        <p:cTn id="14" dur="2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5486"/>
            <a:ext cx="8640960" cy="2585323"/>
          </a:xfrm>
          <a:prstGeom prst="rect">
            <a:avLst/>
          </a:prstGeom>
        </p:spPr>
        <p:txBody>
          <a:bodyPr wrap="square">
            <a:spAutoFit/>
          </a:bodyPr>
          <a:lstStyle/>
          <a:p>
            <a:pPr indent="180340"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Інформаційні методи.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 методи навчання надають доступ учням до нетрадиційних джерел інформації. Створюють можливості для творчої  діяльності, формування професійних навиків учнів.  </a:t>
            </a:r>
            <a:r>
              <a:rPr lang="uk-UA" dirty="0">
                <a:latin typeface="Times New Roman" panose="02020603050405020304" pitchFamily="18" charset="0"/>
                <a:ea typeface="Calibri" panose="020F0502020204030204" pitchFamily="34" charset="0"/>
                <a:cs typeface="Times New Roman" panose="02020603050405020304" pitchFamily="18" charset="0"/>
              </a:rPr>
              <a:t>Інформатизація є необхідною умовою удосконалювання навчального процесу, тому що з її розвитком відбувається відновлення змісту і форм навчальної діяльності як педагогічних працівників, так і учнів. Вона передбачає використання в навчальному процесі різноманітних комп'ютерних технологій.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t="23000"/>
          <a:stretch/>
        </p:blipFill>
        <p:spPr>
          <a:xfrm>
            <a:off x="2915816" y="2859782"/>
            <a:ext cx="3132798" cy="1807165"/>
          </a:xfrm>
          <a:prstGeom prst="rect">
            <a:avLst/>
          </a:prstGeom>
        </p:spPr>
      </p:pic>
    </p:spTree>
    <p:extLst>
      <p:ext uri="{BB962C8B-B14F-4D97-AF65-F5344CB8AC3E}">
        <p14:creationId xmlns:p14="http://schemas.microsoft.com/office/powerpoint/2010/main" val="18941841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23478"/>
            <a:ext cx="8568952" cy="3007490"/>
          </a:xfrm>
          <a:prstGeom prst="rect">
            <a:avLst/>
          </a:prstGeom>
        </p:spPr>
        <p:txBody>
          <a:bodyPr wrap="square">
            <a:spAutoFit/>
          </a:bodyPr>
          <a:lstStyle/>
          <a:p>
            <a:pPr indent="180340" algn="just">
              <a:lnSpc>
                <a:spcPct val="150000"/>
              </a:lnSpc>
              <a:spcAft>
                <a:spcPts val="0"/>
              </a:spcAft>
              <a:tabLst>
                <a:tab pos="180340" algn="l"/>
              </a:tabLst>
            </a:pPr>
            <a:r>
              <a:rPr lang="uk-UA" sz="1600" dirty="0">
                <a:latin typeface="Times New Roman" panose="02020603050405020304" pitchFamily="18" charset="0"/>
                <a:ea typeface="Calibri" panose="020F0502020204030204" pitchFamily="34" charset="0"/>
                <a:cs typeface="Times New Roman" panose="02020603050405020304" pitchFamily="18" charset="0"/>
              </a:rPr>
              <a:t>Використання комп’ютерних технологій має значний вплив на виховання учнів: естетичне виховання за рахунок використання можливостей комп’ютерної графіки, технології мультимедіа; виховання комп’ютерної комунікативної етики. Тому дана технологія найбільш активно сприяє формуванню та розвитку таких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компетентностей</a:t>
            </a:r>
            <a:r>
              <a:rPr lang="uk-UA" sz="1600" dirty="0">
                <a:latin typeface="Times New Roman" panose="02020603050405020304" pitchFamily="18" charset="0"/>
                <a:ea typeface="Calibri" panose="020F0502020204030204" pitchFamily="34" charset="0"/>
                <a:cs typeface="Times New Roman" panose="02020603050405020304" pitchFamily="18" charset="0"/>
              </a:rPr>
              <a:t> як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інноваційність</a:t>
            </a:r>
            <a:r>
              <a:rPr lang="uk-UA" sz="1600" dirty="0">
                <a:latin typeface="Times New Roman" panose="02020603050405020304" pitchFamily="18" charset="0"/>
                <a:ea typeface="Calibri" panose="020F0502020204030204" pitchFamily="34" charset="0"/>
                <a:cs typeface="Times New Roman" panose="02020603050405020304" pitchFamily="18" charset="0"/>
              </a:rPr>
              <a:t>, інформаційно-комунікативна компетентність під час вивчення будь-якої освітньої галузі.</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tabLst>
                <a:tab pos="180340" algn="l"/>
              </a:tabLst>
            </a:pPr>
            <a:r>
              <a:rPr lang="uk-UA" sz="1600" dirty="0">
                <a:latin typeface="Times New Roman" panose="02020603050405020304" pitchFamily="18" charset="0"/>
                <a:ea typeface="Calibri" panose="020F0502020204030204" pitchFamily="34" charset="0"/>
                <a:cs typeface="Times New Roman" panose="02020603050405020304" pitchFamily="18" charset="0"/>
              </a:rPr>
              <a:t>До основних напрямів використання </a:t>
            </a:r>
            <a:r>
              <a:rPr lang="uk-UA" sz="1600" dirty="0" err="1">
                <a:latin typeface="Times New Roman" panose="02020603050405020304" pitchFamily="18" charset="0"/>
                <a:ea typeface="Calibri" panose="020F0502020204030204" pitchFamily="34" charset="0"/>
                <a:cs typeface="Times New Roman" panose="02020603050405020304" pitchFamily="18" charset="0"/>
              </a:rPr>
              <a:t>комп</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r>
              <a:rPr lang="uk-UA" sz="1600" dirty="0" err="1">
                <a:latin typeface="Times New Roman" panose="02020603050405020304" pitchFamily="18" charset="0"/>
                <a:ea typeface="Calibri" panose="020F0502020204030204" pitchFamily="34" charset="0"/>
                <a:cs typeface="Times New Roman" panose="02020603050405020304" pitchFamily="18" charset="0"/>
              </a:rPr>
              <a:t>ютерних</a:t>
            </a:r>
            <a:r>
              <a:rPr lang="uk-UA" sz="1600" dirty="0">
                <a:latin typeface="Times New Roman" panose="02020603050405020304" pitchFamily="18" charset="0"/>
                <a:ea typeface="Calibri" panose="020F0502020204030204" pitchFamily="34" charset="0"/>
                <a:cs typeface="Times New Roman" panose="02020603050405020304" pitchFamily="18" charset="0"/>
              </a:rPr>
              <a:t> технологій належать: проведення уроків-презентацій, використання електронних навчальних посібників, розв’язування інтерактивних кросвордів, тестовий комп’ютерний контроль, комп’ютерні дидактичні ігри, інтернет ресурси</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0072" y="3130968"/>
            <a:ext cx="2471936" cy="1853952"/>
          </a:xfrm>
          <a:prstGeom prst="rect">
            <a:avLst/>
          </a:prstGeom>
        </p:spPr>
      </p:pic>
    </p:spTree>
    <p:extLst>
      <p:ext uri="{BB962C8B-B14F-4D97-AF65-F5344CB8AC3E}">
        <p14:creationId xmlns:p14="http://schemas.microsoft.com/office/powerpoint/2010/main" val="10139209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3475"/>
            <a:ext cx="8640960" cy="3000821"/>
          </a:xfrm>
          <a:prstGeom prst="rect">
            <a:avLst/>
          </a:prstGeom>
        </p:spPr>
        <p:txBody>
          <a:bodyPr wrap="square">
            <a:spAutoFit/>
          </a:bodyPr>
          <a:lstStyle/>
          <a:p>
            <a:pPr indent="180340" algn="just">
              <a:lnSpc>
                <a:spcPct val="150000"/>
              </a:lnSpc>
              <a:spcAft>
                <a:spcPts val="0"/>
              </a:spcAft>
              <a:tabLst>
                <a:tab pos="18034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У своїй роботі, реалізуючи елементи комп’ютерних технологій, використовую такі інтернет-ресурси: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Електронна пошта, програми </a:t>
            </a:r>
            <a:r>
              <a:rPr lang="uk-UA" dirty="0" err="1">
                <a:latin typeface="Times New Roman" panose="02020603050405020304" pitchFamily="18" charset="0"/>
                <a:ea typeface="Calibri" panose="020F0502020204030204" pitchFamily="34" charset="0"/>
                <a:cs typeface="Times New Roman" panose="02020603050405020304" pitchFamily="18" charset="0"/>
              </a:rPr>
              <a:t>відеозв’язку</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err="1">
                <a:latin typeface="Times New Roman" panose="02020603050405020304" pitchFamily="18" charset="0"/>
                <a:ea typeface="Calibri" panose="020F0502020204030204" pitchFamily="34" charset="0"/>
                <a:cs typeface="Times New Roman" panose="02020603050405020304" pitchFamily="18" charset="0"/>
              </a:rPr>
              <a:t>viber</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err="1">
                <a:latin typeface="Times New Roman" panose="02020603050405020304" pitchFamily="18" charset="0"/>
                <a:ea typeface="Calibri" panose="020F0502020204030204" pitchFamily="34" charset="0"/>
                <a:cs typeface="Times New Roman" panose="02020603050405020304" pitchFamily="18" charset="0"/>
              </a:rPr>
              <a:t>skype</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zoom</a:t>
            </a:r>
            <a:r>
              <a:rPr lang="uk-UA" i="1" dirty="0">
                <a:latin typeface="Times New Roman" panose="02020603050405020304" pitchFamily="18" charset="0"/>
                <a:ea typeface="Calibri" panose="020F0502020204030204" pitchFamily="34" charset="0"/>
                <a:cs typeface="Times New Roman" panose="02020603050405020304" pitchFamily="18" charset="0"/>
              </a:rPr>
              <a:t>)</a:t>
            </a:r>
            <a:r>
              <a:rPr lang="uk-UA" dirty="0">
                <a:latin typeface="Times New Roman" panose="02020603050405020304" pitchFamily="18" charset="0"/>
                <a:ea typeface="Calibri" panose="020F0502020204030204" pitchFamily="34" charset="0"/>
                <a:cs typeface="Times New Roman" panose="02020603050405020304" pitchFamily="18" charset="0"/>
              </a:rPr>
              <a:t> – засіб обміну інформацією, завдань між викладачем та учнем, між учнями, надання індивідуальних консультацій, організація дистанційного навчання. В умовах дистанційного навчання дані інтернет-ресурси дозволили підтримувати </a:t>
            </a:r>
            <a:r>
              <a:rPr lang="uk-UA" dirty="0" err="1">
                <a:latin typeface="Times New Roman" panose="02020603050405020304" pitchFamily="18" charset="0"/>
                <a:ea typeface="Calibri" panose="020F0502020204030204" pitchFamily="34" charset="0"/>
                <a:cs typeface="Times New Roman" panose="02020603050405020304" pitchFamily="18" charset="0"/>
              </a:rPr>
              <a:t>двосторнній</a:t>
            </a:r>
            <a:r>
              <a:rPr lang="uk-UA" dirty="0">
                <a:latin typeface="Times New Roman" panose="02020603050405020304" pitchFamily="18" charset="0"/>
                <a:ea typeface="Calibri" panose="020F0502020204030204" pitchFamily="34" charset="0"/>
                <a:cs typeface="Times New Roman" panose="02020603050405020304" pitchFamily="18" charset="0"/>
              </a:rPr>
              <a:t> зв’язок і з учнями, і з їх батьками поза навчальним закладом.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t="8246" b="19209"/>
          <a:stretch/>
        </p:blipFill>
        <p:spPr>
          <a:xfrm>
            <a:off x="2771800" y="3008040"/>
            <a:ext cx="3384375" cy="1913878"/>
          </a:xfrm>
          <a:prstGeom prst="rect">
            <a:avLst/>
          </a:prstGeom>
        </p:spPr>
      </p:pic>
    </p:spTree>
    <p:extLst>
      <p:ext uri="{BB962C8B-B14F-4D97-AF65-F5344CB8AC3E}">
        <p14:creationId xmlns:p14="http://schemas.microsoft.com/office/powerpoint/2010/main" val="18545403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40343"/>
            <a:ext cx="8712968" cy="2169825"/>
          </a:xfrm>
          <a:prstGeom prst="rect">
            <a:avLst/>
          </a:prstGeom>
        </p:spPr>
        <p:txBody>
          <a:bodyPr wrap="square">
            <a:spAutoFit/>
          </a:bodyPr>
          <a:lstStyle/>
          <a:p>
            <a:pPr marL="342900" lvl="0" indent="-342900" algn="just">
              <a:lnSpc>
                <a:spcPct val="150000"/>
              </a:lnSpc>
              <a:spcAft>
                <a:spcPts val="0"/>
              </a:spcAft>
              <a:buFont typeface="+mj-lt"/>
              <a:buAutoNum type="arabicPeriod" startAt="2"/>
            </a:pPr>
            <a:r>
              <a:rPr lang="uk-UA" dirty="0">
                <a:latin typeface="Times New Roman" panose="02020603050405020304" pitchFamily="18" charset="0"/>
                <a:ea typeface="Calibri" panose="020F0502020204030204" pitchFamily="34" charset="0"/>
                <a:cs typeface="Times New Roman" panose="02020603050405020304" pitchFamily="18" charset="0"/>
              </a:rPr>
              <a:t>Платформи створення завдань для закріплення, перевірки знань здобувачів освіти: </a:t>
            </a:r>
            <a:r>
              <a:rPr lang="uk-UA" i="1" dirty="0" err="1">
                <a:latin typeface="Times New Roman" panose="02020603050405020304" pitchFamily="18" charset="0"/>
                <a:ea typeface="Calibri" panose="020F0502020204030204" pitchFamily="34" charset="0"/>
                <a:cs typeface="Times New Roman" panose="02020603050405020304" pitchFamily="18" charset="0"/>
              </a:rPr>
              <a:t>learningapps</a:t>
            </a:r>
            <a:r>
              <a:rPr lang="uk-UA" i="1" dirty="0">
                <a:latin typeface="Times New Roman" panose="02020603050405020304" pitchFamily="18" charset="0"/>
                <a:ea typeface="Calibri" panose="020F0502020204030204" pitchFamily="34" charset="0"/>
                <a:cs typeface="Times New Roman" panose="02020603050405020304" pitchFamily="18" charset="0"/>
              </a:rPr>
              <a:t>,</a:t>
            </a:r>
            <a:r>
              <a:rPr lang="uk-UA" b="1" i="1" dirty="0">
                <a:latin typeface="Times New Roman" panose="02020603050405020304" pitchFamily="18" charset="0"/>
                <a:ea typeface="Calibri" panose="020F0502020204030204" pitchFamily="34" charset="0"/>
                <a:cs typeface="Times New Roman" panose="02020603050405020304" pitchFamily="18" charset="0"/>
              </a:rPr>
              <a:t> </a:t>
            </a:r>
            <a:r>
              <a:rPr lang="uk-UA" i="1" dirty="0" err="1">
                <a:latin typeface="Times New Roman" panose="02020603050405020304" pitchFamily="18" charset="0"/>
                <a:ea typeface="Calibri" panose="020F0502020204030204" pitchFamily="34" charset="0"/>
                <a:cs typeface="Times New Roman" panose="02020603050405020304" pitchFamily="18" charset="0"/>
              </a:rPr>
              <a:t>наурок</a:t>
            </a:r>
            <a:r>
              <a:rPr lang="uk-UA" i="1" dirty="0">
                <a:latin typeface="Times New Roman" panose="02020603050405020304" pitchFamily="18" charset="0"/>
                <a:ea typeface="Calibri" panose="020F0502020204030204" pitchFamily="34" charset="0"/>
                <a:cs typeface="Times New Roman" panose="02020603050405020304" pitchFamily="18" charset="0"/>
              </a:rPr>
              <a:t>, </a:t>
            </a:r>
            <a:r>
              <a:rPr lang="uk-UA" i="1" dirty="0" err="1">
                <a:latin typeface="Times New Roman" panose="02020603050405020304" pitchFamily="18" charset="0"/>
                <a:ea typeface="Calibri" panose="020F0502020204030204" pitchFamily="34" charset="0"/>
                <a:cs typeface="Times New Roman" panose="02020603050405020304" pitchFamily="18" charset="0"/>
              </a:rPr>
              <a:t>всеосвіта</a:t>
            </a:r>
            <a:r>
              <a:rPr lang="uk-UA" b="1" dirty="0">
                <a:latin typeface="Times New Roman" panose="02020603050405020304" pitchFamily="18" charset="0"/>
                <a:ea typeface="Calibri" panose="020F0502020204030204" pitchFamily="34" charset="0"/>
                <a:cs typeface="Times New Roman" panose="02020603050405020304" pitchFamily="18" charset="0"/>
              </a:rPr>
              <a:t>.</a:t>
            </a:r>
            <a:r>
              <a:rPr lang="uk-UA" dirty="0">
                <a:latin typeface="Times New Roman" panose="02020603050405020304" pitchFamily="18" charset="0"/>
                <a:ea typeface="Calibri" panose="020F0502020204030204" pitchFamily="34" charset="0"/>
                <a:cs typeface="Times New Roman" panose="02020603050405020304" pitchFamily="18" charset="0"/>
              </a:rPr>
              <a:t> Даного типу завдання можуть використовуватися не лише для роботи в класі, але і як домашнє завдання. </a:t>
            </a:r>
            <a:r>
              <a:rPr lang="uk-UA" dirty="0" err="1">
                <a:latin typeface="Times New Roman" panose="02020603050405020304" pitchFamily="18" charset="0"/>
                <a:ea typeface="Calibri" panose="020F0502020204030204" pitchFamily="34" charset="0"/>
                <a:cs typeface="Times New Roman" panose="02020603050405020304" pitchFamily="18" charset="0"/>
              </a:rPr>
              <a:t>Викдадач</a:t>
            </a:r>
            <a:r>
              <a:rPr lang="uk-UA" dirty="0">
                <a:latin typeface="Times New Roman" panose="02020603050405020304" pitchFamily="18" charset="0"/>
                <a:ea typeface="Calibri" panose="020F0502020204030204" pitchFamily="34" charset="0"/>
                <a:cs typeface="Times New Roman" panose="02020603050405020304" pitchFamily="18" charset="0"/>
              </a:rPr>
              <a:t> має можливість швидко отримати інформацію про засвоєння учнями матеріалу, а можливість використання особистих </a:t>
            </a:r>
            <a:r>
              <a:rPr lang="uk-UA" dirty="0" err="1">
                <a:latin typeface="Times New Roman" panose="02020603050405020304" pitchFamily="18" charset="0"/>
                <a:ea typeface="Calibri" panose="020F0502020204030204" pitchFamily="34" charset="0"/>
                <a:cs typeface="Times New Roman" panose="02020603050405020304" pitchFamily="18" charset="0"/>
              </a:rPr>
              <a:t>гаджетів</a:t>
            </a:r>
            <a:r>
              <a:rPr lang="uk-UA" dirty="0">
                <a:latin typeface="Times New Roman" panose="02020603050405020304" pitchFamily="18" charset="0"/>
                <a:ea typeface="Calibri" panose="020F0502020204030204" pitchFamily="34" charset="0"/>
                <a:cs typeface="Times New Roman" panose="02020603050405020304" pitchFamily="18" charset="0"/>
              </a:rPr>
              <a:t> підвищує цікавість до предмету.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283718"/>
            <a:ext cx="2638425" cy="173355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3075806"/>
            <a:ext cx="2330127" cy="1600200"/>
          </a:xfrm>
          <a:prstGeom prst="rect">
            <a:avLst/>
          </a:prstGeom>
        </p:spPr>
      </p:pic>
      <p:pic>
        <p:nvPicPr>
          <p:cNvPr id="6" name="Рисунок 5"/>
          <p:cNvPicPr>
            <a:picLocks noChangeAspect="1"/>
          </p:cNvPicPr>
          <p:nvPr/>
        </p:nvPicPr>
        <p:blipFill rotWithShape="1">
          <a:blip r:embed="rId4">
            <a:extLst>
              <a:ext uri="{BEBA8EAE-BF5A-486C-A8C5-ECC9F3942E4B}">
                <a14:imgProps xmlns:a14="http://schemas.microsoft.com/office/drawing/2010/main">
                  <a14:imgLayer r:embed="rId5">
                    <a14:imgEffect>
                      <a14:backgroundRemoval t="18557" b="86082" l="772" r="99614"/>
                    </a14:imgEffect>
                  </a14:imgLayer>
                </a14:imgProps>
              </a:ext>
              <a:ext uri="{28A0092B-C50C-407E-A947-70E740481C1C}">
                <a14:useLocalDpi xmlns:a14="http://schemas.microsoft.com/office/drawing/2010/main" val="0"/>
              </a:ext>
            </a:extLst>
          </a:blip>
          <a:srcRect l="379" t="11031" r="-379" b="11690"/>
          <a:stretch/>
        </p:blipFill>
        <p:spPr>
          <a:xfrm>
            <a:off x="3898057" y="2211710"/>
            <a:ext cx="2466975" cy="1427981"/>
          </a:xfrm>
          <a:prstGeom prst="rect">
            <a:avLst/>
          </a:prstGeom>
        </p:spPr>
      </p:pic>
    </p:spTree>
    <p:extLst>
      <p:ext uri="{BB962C8B-B14F-4D97-AF65-F5344CB8AC3E}">
        <p14:creationId xmlns:p14="http://schemas.microsoft.com/office/powerpoint/2010/main" val="13801042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5486"/>
            <a:ext cx="8712968" cy="2950744"/>
          </a:xfrm>
          <a:prstGeom prst="rect">
            <a:avLst/>
          </a:prstGeom>
        </p:spPr>
        <p:txBody>
          <a:bodyPr wrap="square">
            <a:spAutoFit/>
          </a:bodyPr>
          <a:lstStyle/>
          <a:p>
            <a:pPr>
              <a:lnSpc>
                <a:spcPct val="150000"/>
              </a:lnSpc>
            </a:pPr>
            <a:r>
              <a:rPr lang="uk-UA" b="1" dirty="0">
                <a:solidFill>
                  <a:srgbClr val="000000"/>
                </a:solidFill>
                <a:latin typeface="Times New Roman" panose="02020603050405020304" pitchFamily="18" charset="0"/>
                <a:ea typeface="Times New Roman" panose="02020603050405020304" pitchFamily="18" charset="0"/>
              </a:rPr>
              <a:t>Ігрові методи навчання</a:t>
            </a:r>
            <a:r>
              <a:rPr lang="uk-UA" dirty="0">
                <a:solidFill>
                  <a:srgbClr val="000000"/>
                </a:solidFill>
                <a:latin typeface="Times New Roman" panose="02020603050405020304" pitchFamily="18" charset="0"/>
                <a:ea typeface="Times New Roman" panose="02020603050405020304" pitchFamily="18" charset="0"/>
              </a:rPr>
              <a:t>. Метод ігрового навчання - це така організація навчального процесу, під час якої навчання здійснюється у процесі включення учня в навчальну гру (ігрове моделювання </a:t>
            </a:r>
            <a:r>
              <a:rPr lang="uk-UA" dirty="0" err="1">
                <a:solidFill>
                  <a:srgbClr val="000000"/>
                </a:solidFill>
                <a:latin typeface="Times New Roman" panose="02020603050405020304" pitchFamily="18" charset="0"/>
                <a:ea typeface="Times New Roman" panose="02020603050405020304" pitchFamily="18" charset="0"/>
              </a:rPr>
              <a:t>явищ,"проживання</a:t>
            </a:r>
            <a:r>
              <a:rPr lang="uk-UA" dirty="0">
                <a:solidFill>
                  <a:srgbClr val="000000"/>
                </a:solidFill>
                <a:latin typeface="Times New Roman" panose="02020603050405020304" pitchFamily="18" charset="0"/>
                <a:ea typeface="Times New Roman" panose="02020603050405020304" pitchFamily="18" charset="0"/>
              </a:rPr>
              <a:t>" ситуації). Навчальні ігри мають на меті крім засвоєння навчального матеріалу, умінь і навичок, ще й надання учневі можливості самовизначитися, розвивати творчі здібності; сприяють емоційному сприйманню змісту навчання.  З метою активного засвоєння знань треба перетворити заучування матеріалу на захопливу гру.</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2787774"/>
            <a:ext cx="2790825" cy="2095500"/>
          </a:xfrm>
          <a:prstGeom prst="rect">
            <a:avLst/>
          </a:prstGeom>
        </p:spPr>
      </p:pic>
    </p:spTree>
    <p:extLst>
      <p:ext uri="{BB962C8B-B14F-4D97-AF65-F5344CB8AC3E}">
        <p14:creationId xmlns:p14="http://schemas.microsoft.com/office/powerpoint/2010/main" val="742630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23478"/>
            <a:ext cx="8784976" cy="4293483"/>
          </a:xfrm>
          <a:prstGeom prst="rect">
            <a:avLst/>
          </a:prstGeom>
        </p:spPr>
        <p:txBody>
          <a:bodyPr wrap="square">
            <a:spAutoFit/>
          </a:bodyPr>
          <a:lstStyle/>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огляду на типові розбіжності учнів я комбіную різні види ігрових вправ:</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Рольові ігри (як засіб соціалізації дитини).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Пізнавально</a:t>
            </a: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-художні дидактичні ігри ( «Послухай і намалюй», «Прочитай і намалюй», «Намалюй і розкажи»).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Рухливі дидактичні ігри з інтелектуальним навантаженням (гра з </a:t>
            </a:r>
            <a:r>
              <a:rPr lang="uk-UA"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м'ячем</a:t>
            </a: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гра-пантоміма).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Ігри-драматизації змісту пісень, віршів, сюжетів тексту підручника, над яким працюють учні, тощо.</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Лексичні та граматичні ігри з елементами змагання (наприклад, гра «Хвальки»: похваліться, хто має більше корисних речей, «Мовленнєвий ланцюжок» тощо).</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 Ігри-змагання між командами, окремими учнями, парами, малими групами.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Ігри-конкурси: на кращого актора, гіда зоопарку, музею, перекладача тощо.</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Інтелектуальні ігри за правилами (наприклад "</a:t>
            </a:r>
            <a:r>
              <a:rPr lang="uk-UA"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Bingo</a:t>
            </a: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9. Спокійні й інтелектуальні ігри (відгадування </a:t>
            </a:r>
            <a:r>
              <a:rPr lang="uk-UA"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мовних</a:t>
            </a: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загадок, кросвордів, </a:t>
            </a:r>
            <a:endParaRPr lang="uk-UA" sz="1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180340" algn="just">
              <a:lnSpc>
                <a:spcPct val="150000"/>
              </a:lnSpc>
              <a:spcAft>
                <a:spcPts val="0"/>
              </a:spcAft>
            </a:pP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1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ребусів</a:t>
            </a:r>
            <a:r>
              <a:rPr lang="uk-UA"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вікторини тощо).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9521" y="3135310"/>
            <a:ext cx="2466975" cy="1847850"/>
          </a:xfrm>
          <a:prstGeom prst="rect">
            <a:avLst/>
          </a:prstGeom>
        </p:spPr>
      </p:pic>
    </p:spTree>
    <p:extLst>
      <p:ext uri="{BB962C8B-B14F-4D97-AF65-F5344CB8AC3E}">
        <p14:creationId xmlns:p14="http://schemas.microsoft.com/office/powerpoint/2010/main" val="29815691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23478"/>
            <a:ext cx="8712968" cy="4662815"/>
          </a:xfrm>
          <a:prstGeom prst="rect">
            <a:avLst/>
          </a:prstGeom>
        </p:spPr>
        <p:txBody>
          <a:bodyPr wrap="square">
            <a:spAutoFit/>
          </a:bodyPr>
          <a:lstStyle/>
          <a:p>
            <a:pPr indent="180340" algn="just">
              <a:lnSpc>
                <a:spcPct val="150000"/>
              </a:lnSpc>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виділити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переваги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інноваційного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Установлення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дружньої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атмосфери</a:t>
            </a:r>
            <a:r>
              <a:rPr lang="ru-RU" dirty="0">
                <a:latin typeface="Times New Roman" panose="02020603050405020304" pitchFamily="18" charset="0"/>
                <a:ea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взаємозв’язків</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між</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учасниками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незалежними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упевненими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собі</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Symbol" panose="05050102010706020507" pitchFamily="18" charset="2"/>
              <a:buChar char=""/>
              <a:tabLst>
                <a:tab pos="457200" algn="l"/>
              </a:tabLst>
            </a:pPr>
            <a:r>
              <a:rPr lang="uk-UA" dirty="0">
                <a:latin typeface="Times New Roman" panose="02020603050405020304" pitchFamily="18" charset="0"/>
                <a:ea typeface="Times New Roman" panose="02020603050405020304" pitchFamily="18" charset="0"/>
                <a:cs typeface="Times New Roman" panose="02020603050405020304" pitchFamily="18" charset="0"/>
              </a:rPr>
              <a:t>Викладач </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заохочує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учнів</a:t>
            </a:r>
            <a:r>
              <a:rPr lang="ru-RU" dirty="0">
                <a:latin typeface="Times New Roman" panose="02020603050405020304" pitchFamily="18" charset="0"/>
                <a:ea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співпраці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підбадьорює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їх</a:t>
            </a:r>
            <a:r>
              <a:rPr lang="ru-RU" dirty="0">
                <a:latin typeface="Times New Roman" panose="02020603050405020304" pitchFamily="18" charset="0"/>
                <a:ea typeface="Times New Roman" panose="02020603050405020304" pitchFamily="18" charset="0"/>
                <a:cs typeface="Times New Roman" panose="02020603050405020304" pitchFamily="18" charset="0"/>
              </a:rPr>
              <a:t>, вони не бояться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припускатися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помилок</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подолати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страх перед </a:t>
            </a:r>
            <a:r>
              <a:rPr lang="ru-RU" dirty="0" err="1" smtClean="0">
                <a:latin typeface="Times New Roman" panose="02020603050405020304" pitchFamily="18" charset="0"/>
                <a:ea typeface="Times New Roman" panose="02020603050405020304" pitchFamily="18" charset="0"/>
                <a:cs typeface="Times New Roman" panose="02020603050405020304" pitchFamily="18" charset="0"/>
              </a:rPr>
              <a:t>мовним</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0"/>
              </a:spcAft>
              <a:buSzPts val="1000"/>
              <a:tabLst>
                <a:tab pos="457200" algn="l"/>
              </a:tabLs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бар’єром</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Викладач</a:t>
            </a:r>
            <a:r>
              <a:rPr lang="ru-RU" dirty="0">
                <a:latin typeface="Times New Roman" panose="02020603050405020304" pitchFamily="18" charset="0"/>
                <a:ea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домінує</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Слабкі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отримати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допомогу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сильних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1620838"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Кожен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учень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залучений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1620838" lvl="0" indent="-342900" algn="just">
              <a:lnSpc>
                <a:spcPct val="150000"/>
              </a:lnSpc>
              <a:spcAft>
                <a:spcPts val="0"/>
              </a:spcAft>
              <a:buSzPts val="1000"/>
              <a:buFont typeface="Symbol" panose="05050102010706020507" pitchFamily="18" charset="2"/>
              <a:buChar char=""/>
              <a:tabLst>
                <a:tab pos="457200" algn="l"/>
              </a:tabLs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використовувати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досвід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набутий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раніше</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1923678"/>
            <a:ext cx="2619375" cy="1743075"/>
          </a:xfrm>
          <a:prstGeom prst="rect">
            <a:avLst/>
          </a:prstGeom>
        </p:spPr>
      </p:pic>
    </p:spTree>
    <p:extLst>
      <p:ext uri="{BB962C8B-B14F-4D97-AF65-F5344CB8AC3E}">
        <p14:creationId xmlns:p14="http://schemas.microsoft.com/office/powerpoint/2010/main" val="17843595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7494"/>
            <a:ext cx="8640960" cy="3000821"/>
          </a:xfrm>
          <a:prstGeom prst="rect">
            <a:avLst/>
          </a:prstGeom>
        </p:spPr>
        <p:txBody>
          <a:bodyPr wrap="square">
            <a:spAutoFit/>
          </a:bodyPr>
          <a:lstStyle/>
          <a:p>
            <a:pPr indent="180340" algn="just">
              <a:lnSpc>
                <a:spcPct val="150000"/>
              </a:lnSpc>
              <a:spcAft>
                <a:spcPts val="0"/>
              </a:spcAft>
            </a:pP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Зі</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свого</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досвіду</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я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переконана</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що</a:t>
            </a:r>
            <a:r>
              <a:rPr lang="uk-UA" dirty="0">
                <a:latin typeface="Times New Roman" panose="02020603050405020304" pitchFamily="18" charset="0"/>
                <a:ea typeface="Calibri" panose="020F0502020204030204" pitchFamily="34" charset="0"/>
                <a:cs typeface="Times New Roman" panose="02020603050405020304" pitchFamily="18" charset="0"/>
              </a:rPr>
              <a:t> використання інноваційних технологій дозволяє урізноманітнити освітній процес, сприяє активізації пізнавальної діяльності здобувачів освіти та розвитку і формування у них предметних </a:t>
            </a:r>
            <a:r>
              <a:rPr lang="uk-UA" dirty="0" err="1">
                <a:latin typeface="Times New Roman" panose="02020603050405020304" pitchFamily="18" charset="0"/>
                <a:ea typeface="Calibri" panose="020F0502020204030204" pitchFamily="34" charset="0"/>
                <a:cs typeface="Times New Roman" panose="02020603050405020304" pitchFamily="18" charset="0"/>
              </a:rPr>
              <a:t>компетентностей</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Навчальний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матеріал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легше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засвоюється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найдовше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зберігається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пам’яті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учень</a:t>
            </a:r>
            <a:r>
              <a:rPr lang="ru-RU" dirty="0">
                <a:latin typeface="Times New Roman" panose="02020603050405020304" pitchFamily="18" charset="0"/>
                <a:ea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пасивно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сприймає</a:t>
            </a:r>
            <a:r>
              <a:rPr lang="ru-RU" dirty="0">
                <a:latin typeface="Times New Roman" panose="02020603050405020304" pitchFamily="18" charset="0"/>
                <a:ea typeface="Times New Roman" panose="02020603050405020304" pitchFamily="18" charset="0"/>
                <a:cs typeface="Times New Roman" panose="02020603050405020304" pitchFamily="18" charset="0"/>
              </a:rPr>
              <a:t> те,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dirty="0">
                <a:latin typeface="Times New Roman" panose="02020603050405020304" pitchFamily="18" charset="0"/>
                <a:ea typeface="Times New Roman" panose="02020603050405020304" pitchFamily="18" charset="0"/>
                <a:cs typeface="Times New Roman" panose="02020603050405020304" pitchFamily="18" charset="0"/>
              </a:rPr>
              <a:t> говорить </a:t>
            </a:r>
            <a:r>
              <a:rPr lang="ru-RU" dirty="0" err="1" smtClean="0">
                <a:latin typeface="Times New Roman" panose="02020603050405020304" pitchFamily="18" charset="0"/>
                <a:ea typeface="Times New Roman" panose="02020603050405020304" pitchFamily="18" charset="0"/>
                <a:cs typeface="Times New Roman" panose="02020603050405020304" pitchFamily="18" charset="0"/>
              </a:rPr>
              <a:t>викладач</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а активно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діє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під</a:t>
            </a:r>
            <a:r>
              <a:rPr lang="ru-RU" dirty="0">
                <a:latin typeface="Times New Roman" panose="02020603050405020304" pitchFamily="18" charset="0"/>
                <a:ea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вивчення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матеріалу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dirty="0">
                <a:latin typeface="Times New Roman" panose="02020603050405020304" pitchFamily="18" charset="0"/>
                <a:ea typeface="Times New Roman" panose="02020603050405020304" pitchFamily="18" charset="0"/>
                <a:cs typeface="Times New Roman" panose="02020603050405020304" pitchFamily="18" charset="0"/>
              </a:rPr>
              <a:t> позитивно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впливає</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розвиток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мислення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уважності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учнів</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зацікавлює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їх</a:t>
            </a:r>
            <a:r>
              <a:rPr lang="ru-RU" dirty="0">
                <a:latin typeface="Times New Roman" panose="02020603050405020304" pitchFamily="18" charset="0"/>
                <a:ea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стимулює</a:t>
            </a:r>
            <a:r>
              <a:rPr lang="ru-RU" dirty="0">
                <a:latin typeface="Times New Roman" panose="02020603050405020304" pitchFamily="18" charset="0"/>
                <a:ea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співпраці</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268315"/>
            <a:ext cx="3467100" cy="1314450"/>
          </a:xfrm>
          <a:prstGeom prst="rect">
            <a:avLst/>
          </a:prstGeom>
        </p:spPr>
      </p:pic>
    </p:spTree>
    <p:extLst>
      <p:ext uri="{BB962C8B-B14F-4D97-AF65-F5344CB8AC3E}">
        <p14:creationId xmlns:p14="http://schemas.microsoft.com/office/powerpoint/2010/main" val="40498706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4608"/>
            <a:ext cx="8856984" cy="4875414"/>
          </a:xfrm>
          <a:prstGeom prst="rect">
            <a:avLst/>
          </a:prstGeom>
        </p:spPr>
      </p:pic>
    </p:spTree>
    <p:extLst>
      <p:ext uri="{BB962C8B-B14F-4D97-AF65-F5344CB8AC3E}">
        <p14:creationId xmlns:p14="http://schemas.microsoft.com/office/powerpoint/2010/main" val="37961095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fill="hold"/>
                                        <p:tgtEl>
                                          <p:spTgt spid="2"/>
                                        </p:tgtEl>
                                        <p:attrNameLst>
                                          <p:attrName>ppt_w</p:attrName>
                                        </p:attrNameLst>
                                      </p:cBhvr>
                                      <p:tavLst>
                                        <p:tav tm="0">
                                          <p:val>
                                            <p:fltVal val="0"/>
                                          </p:val>
                                        </p:tav>
                                        <p:tav tm="100000">
                                          <p:val>
                                            <p:strVal val="#ppt_w"/>
                                          </p:val>
                                        </p:tav>
                                      </p:tavLst>
                                    </p:anim>
                                    <p:anim calcmode="lin" valueType="num">
                                      <p:cBhvr>
                                        <p:cTn id="8" dur="1250" fill="hold"/>
                                        <p:tgtEl>
                                          <p:spTgt spid="2"/>
                                        </p:tgtEl>
                                        <p:attrNameLst>
                                          <p:attrName>ppt_h</p:attrName>
                                        </p:attrNameLst>
                                      </p:cBhvr>
                                      <p:tavLst>
                                        <p:tav tm="0">
                                          <p:val>
                                            <p:fltVal val="0"/>
                                          </p:val>
                                        </p:tav>
                                        <p:tav tm="100000">
                                          <p:val>
                                            <p:strVal val="#ppt_h"/>
                                          </p:val>
                                        </p:tav>
                                      </p:tavLst>
                                    </p:anim>
                                    <p:anim calcmode="lin" valueType="num">
                                      <p:cBhvr>
                                        <p:cTn id="9" dur="1250" fill="hold"/>
                                        <p:tgtEl>
                                          <p:spTgt spid="2"/>
                                        </p:tgtEl>
                                        <p:attrNameLst>
                                          <p:attrName>style.rotation</p:attrName>
                                        </p:attrNameLst>
                                      </p:cBhvr>
                                      <p:tavLst>
                                        <p:tav tm="0">
                                          <p:val>
                                            <p:fltVal val="90"/>
                                          </p:val>
                                        </p:tav>
                                        <p:tav tm="100000">
                                          <p:val>
                                            <p:fltVal val="0"/>
                                          </p:val>
                                        </p:tav>
                                      </p:tavLst>
                                    </p:anim>
                                    <p:animEffect transition="in" filter="fade">
                                      <p:cBhvr>
                                        <p:cTn id="10"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5486"/>
            <a:ext cx="8280920" cy="4608512"/>
          </a:xfrm>
        </p:spPr>
        <p:txBody>
          <a:bodyPr/>
          <a:lstStyle/>
          <a:p>
            <a:pPr>
              <a:lnSpc>
                <a:spcPct val="150000"/>
              </a:lnSpc>
            </a:pPr>
            <a:r>
              <a:rPr lang="uk-UA" sz="1800" b="0" cap="none" dirty="0" smtClean="0">
                <a:latin typeface="Times New Roman" panose="02020603050405020304" pitchFamily="18" charset="0"/>
                <a:cs typeface="Times New Roman" panose="02020603050405020304" pitchFamily="18" charset="0"/>
              </a:rPr>
              <a:t>Сучасність настійно вимагає перетворювати навчальний процес на плідну, творчу, </a:t>
            </a:r>
            <a:r>
              <a:rPr lang="uk-UA" sz="2000" b="0" cap="none" dirty="0" smtClean="0">
                <a:latin typeface="Times New Roman" panose="02020603050405020304" pitchFamily="18" charset="0"/>
                <a:cs typeface="Times New Roman" panose="02020603050405020304" pitchFamily="18" charset="0"/>
              </a:rPr>
              <a:t>конструктивну</a:t>
            </a:r>
            <a:r>
              <a:rPr lang="uk-UA" sz="1800" b="0" cap="none" dirty="0" smtClean="0">
                <a:latin typeface="Times New Roman" panose="02020603050405020304" pitchFamily="18" charset="0"/>
                <a:cs typeface="Times New Roman" panose="02020603050405020304" pitchFamily="18" charset="0"/>
              </a:rPr>
              <a:t>, взаємно-зацікавлену взаємодію, синтез навчання й самонавчання, пізнання і діяльності, мотивації та інтересу, освоєння набутого досвіду і продукування нового. В умовах сьогодення країна дбає про творчий потенціал суспільства загалом і кожної людини зокрема. Особлива увага приділяється розвитку творчих здібностей особистості та наданню їй можливості проявити їх. Тому актуальним є формування ключових </a:t>
            </a:r>
            <a:r>
              <a:rPr lang="uk-UA" sz="1800" b="0" cap="none" dirty="0" err="1" smtClean="0">
                <a:latin typeface="Times New Roman" panose="02020603050405020304" pitchFamily="18" charset="0"/>
                <a:cs typeface="Times New Roman" panose="02020603050405020304" pitchFamily="18" charset="0"/>
              </a:rPr>
              <a:t>компетентностей</a:t>
            </a:r>
            <a:r>
              <a:rPr lang="uk-UA" sz="1800" b="0" cap="none" dirty="0" smtClean="0">
                <a:latin typeface="Times New Roman" panose="02020603050405020304" pitchFamily="18" charset="0"/>
                <a:cs typeface="Times New Roman" panose="02020603050405020304" pitchFamily="18" charset="0"/>
              </a:rPr>
              <a:t> учнів в закладах освіти, що в свою чергу передбачає застосування нового підходу </a:t>
            </a:r>
            <a:r>
              <a:rPr lang="en-US" sz="1800" b="0" cap="none" dirty="0" smtClean="0">
                <a:latin typeface="Times New Roman" panose="02020603050405020304" pitchFamily="18" charset="0"/>
                <a:cs typeface="Times New Roman" panose="02020603050405020304" pitchFamily="18" charset="0"/>
              </a:rPr>
              <a:t/>
            </a:r>
            <a:br>
              <a:rPr lang="en-US" sz="1800" b="0" cap="none" dirty="0" smtClean="0">
                <a:latin typeface="Times New Roman" panose="02020603050405020304" pitchFamily="18" charset="0"/>
                <a:cs typeface="Times New Roman" panose="02020603050405020304" pitchFamily="18" charset="0"/>
              </a:rPr>
            </a:br>
            <a:r>
              <a:rPr lang="uk-UA" sz="1800" b="0" cap="none" dirty="0" smtClean="0">
                <a:latin typeface="Times New Roman" panose="02020603050405020304" pitchFamily="18" charset="0"/>
                <a:cs typeface="Times New Roman" panose="02020603050405020304" pitchFamily="18" charset="0"/>
              </a:rPr>
              <a:t>до освітнього процесу, оновлення та модернізація засобів, методів та </a:t>
            </a:r>
            <a:r>
              <a:rPr lang="en-US" sz="1800" b="0" cap="none" dirty="0" smtClean="0">
                <a:latin typeface="Times New Roman" panose="02020603050405020304" pitchFamily="18" charset="0"/>
                <a:cs typeface="Times New Roman" panose="02020603050405020304" pitchFamily="18" charset="0"/>
              </a:rPr>
              <a:t/>
            </a:r>
            <a:br>
              <a:rPr lang="en-US" sz="1800" b="0" cap="none" dirty="0" smtClean="0">
                <a:latin typeface="Times New Roman" panose="02020603050405020304" pitchFamily="18" charset="0"/>
                <a:cs typeface="Times New Roman" panose="02020603050405020304" pitchFamily="18" charset="0"/>
              </a:rPr>
            </a:br>
            <a:r>
              <a:rPr lang="en-US" sz="1800" b="0" cap="none" dirty="0">
                <a:latin typeface="Times New Roman" panose="02020603050405020304" pitchFamily="18" charset="0"/>
                <a:cs typeface="Times New Roman" panose="02020603050405020304" pitchFamily="18" charset="0"/>
              </a:rPr>
              <a:t> </a:t>
            </a:r>
            <a:r>
              <a:rPr lang="en-US" sz="1800" b="0" cap="none" dirty="0" smtClean="0">
                <a:latin typeface="Times New Roman" panose="02020603050405020304" pitchFamily="18" charset="0"/>
                <a:cs typeface="Times New Roman" panose="02020603050405020304" pitchFamily="18" charset="0"/>
              </a:rPr>
              <a:t>                   </a:t>
            </a:r>
            <a:r>
              <a:rPr lang="uk-UA" sz="1800" b="0" cap="none" dirty="0" smtClean="0">
                <a:latin typeface="Times New Roman" panose="02020603050405020304" pitchFamily="18" charset="0"/>
                <a:cs typeface="Times New Roman" panose="02020603050405020304" pitchFamily="18" charset="0"/>
              </a:rPr>
              <a:t>прийомів. У зв</a:t>
            </a:r>
            <a:r>
              <a:rPr lang="ru-RU" sz="1800" b="0" cap="none" dirty="0" smtClean="0">
                <a:latin typeface="Times New Roman" panose="02020603050405020304" pitchFamily="18" charset="0"/>
                <a:cs typeface="Times New Roman" panose="02020603050405020304" pitchFamily="18" charset="0"/>
              </a:rPr>
              <a:t>’</a:t>
            </a:r>
            <a:r>
              <a:rPr lang="uk-UA" sz="1800" b="0" cap="none" dirty="0" err="1" smtClean="0">
                <a:latin typeface="Times New Roman" panose="02020603050405020304" pitchFamily="18" charset="0"/>
                <a:cs typeface="Times New Roman" panose="02020603050405020304" pitchFamily="18" charset="0"/>
              </a:rPr>
              <a:t>язку</a:t>
            </a:r>
            <a:r>
              <a:rPr lang="uk-UA" sz="1800" b="0" cap="none" dirty="0" smtClean="0">
                <a:latin typeface="Times New Roman" panose="02020603050405020304" pitchFamily="18" charset="0"/>
                <a:cs typeface="Times New Roman" panose="02020603050405020304" pitchFamily="18" charset="0"/>
              </a:rPr>
              <a:t> з цим </a:t>
            </a:r>
            <a:r>
              <a:rPr lang="uk-UA" sz="1800" b="0" cap="none" dirty="0" err="1" smtClean="0">
                <a:latin typeface="Times New Roman" panose="02020603050405020304" pitchFamily="18" charset="0"/>
                <a:cs typeface="Times New Roman" panose="02020603050405020304" pitchFamily="18" charset="0"/>
              </a:rPr>
              <a:t>викорстання</a:t>
            </a:r>
            <a:r>
              <a:rPr lang="uk-UA" sz="1800" b="0" cap="none" dirty="0" smtClean="0">
                <a:latin typeface="Times New Roman" panose="02020603050405020304" pitchFamily="18" charset="0"/>
                <a:cs typeface="Times New Roman" panose="02020603050405020304" pitchFamily="18" charset="0"/>
              </a:rPr>
              <a:t> інноваційних </a:t>
            </a:r>
            <a:r>
              <a:rPr lang="en-US" sz="1800" b="0" cap="none" dirty="0" smtClean="0">
                <a:latin typeface="Times New Roman" panose="02020603050405020304" pitchFamily="18" charset="0"/>
                <a:cs typeface="Times New Roman" panose="02020603050405020304" pitchFamily="18" charset="0"/>
              </a:rPr>
              <a:t/>
            </a:r>
            <a:br>
              <a:rPr lang="en-US" sz="1800" b="0" cap="none" dirty="0" smtClean="0">
                <a:latin typeface="Times New Roman" panose="02020603050405020304" pitchFamily="18" charset="0"/>
                <a:cs typeface="Times New Roman" panose="02020603050405020304" pitchFamily="18" charset="0"/>
              </a:rPr>
            </a:br>
            <a:r>
              <a:rPr lang="en-US" sz="1800" b="0" cap="none" dirty="0" smtClean="0">
                <a:latin typeface="Times New Roman" panose="02020603050405020304" pitchFamily="18" charset="0"/>
                <a:cs typeface="Times New Roman" panose="02020603050405020304" pitchFamily="18" charset="0"/>
              </a:rPr>
              <a:t>                     </a:t>
            </a:r>
            <a:r>
              <a:rPr lang="uk-UA" sz="1800" b="0" cap="none" dirty="0" smtClean="0">
                <a:latin typeface="Times New Roman" panose="02020603050405020304" pitchFamily="18" charset="0"/>
                <a:cs typeface="Times New Roman" panose="02020603050405020304" pitchFamily="18" charset="0"/>
              </a:rPr>
              <a:t>технологій виходить на перший план.</a:t>
            </a:r>
            <a:r>
              <a:rPr lang="ru-RU" sz="1800" b="0" cap="none" dirty="0" smtClean="0">
                <a:latin typeface="Times New Roman" panose="02020603050405020304" pitchFamily="18" charset="0"/>
                <a:cs typeface="Times New Roman" panose="02020603050405020304" pitchFamily="18" charset="0"/>
              </a:rPr>
              <a:t/>
            </a:r>
            <a:br>
              <a:rPr lang="ru-RU" sz="1800" b="0" cap="none" dirty="0" smtClean="0">
                <a:latin typeface="Times New Roman" panose="02020603050405020304" pitchFamily="18" charset="0"/>
                <a:cs typeface="Times New Roman" panose="02020603050405020304" pitchFamily="18" charset="0"/>
              </a:rPr>
            </a:br>
            <a:endParaRPr lang="ru-RU" sz="1800" b="0" cap="none"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2948905"/>
            <a:ext cx="2143125" cy="2143125"/>
          </a:xfrm>
          <a:prstGeom prst="rect">
            <a:avLst/>
          </a:prstGeom>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5486"/>
            <a:ext cx="8280920" cy="4608512"/>
          </a:xfrm>
        </p:spPr>
        <p:txBody>
          <a:bodyPr/>
          <a:lstStyle/>
          <a:p>
            <a:pPr>
              <a:lnSpc>
                <a:spcPct val="150000"/>
              </a:lnSpc>
            </a:pPr>
            <a:r>
              <a:rPr lang="uk-UA" sz="1600" cap="none"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Компетентнісний</a:t>
            </a:r>
            <a:r>
              <a:rPr lang="uk-UA" sz="1600" cap="none"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підхід </a:t>
            </a:r>
            <a:r>
              <a:rPr lang="uk-UA" sz="1600" b="0" cap="none" dirty="0" smtClean="0">
                <a:latin typeface="Times New Roman" panose="02020603050405020304" pitchFamily="18" charset="0"/>
                <a:cs typeface="Times New Roman" panose="02020603050405020304" pitchFamily="18" charset="0"/>
              </a:rPr>
              <a:t>в навчанні передбачає спрямованість освітнього процесу на формування і розвиток ключових та предметних компетенцій особистості. </a:t>
            </a:r>
            <a:r>
              <a:rPr lang="uk-UA" sz="1600" b="0" cap="none" dirty="0" err="1" smtClean="0">
                <a:latin typeface="Times New Roman" panose="02020603050405020304" pitchFamily="18" charset="0"/>
                <a:cs typeface="Times New Roman" panose="02020603050405020304" pitchFamily="18" charset="0"/>
              </a:rPr>
              <a:t>Уроки</a:t>
            </a:r>
            <a:r>
              <a:rPr lang="uk-UA" sz="1600" b="0" cap="none" dirty="0" smtClean="0">
                <a:latin typeface="Times New Roman" panose="02020603050405020304" pitchFamily="18" charset="0"/>
                <a:cs typeface="Times New Roman" panose="02020603050405020304" pitchFamily="18" charset="0"/>
              </a:rPr>
              <a:t> іноземної мови мають бути спрямовані на формування в учнів таких </a:t>
            </a:r>
            <a:r>
              <a:rPr lang="uk-UA" sz="1600" b="0" cap="none" dirty="0" err="1" smtClean="0">
                <a:latin typeface="Times New Roman" panose="02020603050405020304" pitchFamily="18" charset="0"/>
                <a:cs typeface="Times New Roman" panose="02020603050405020304" pitchFamily="18" charset="0"/>
              </a:rPr>
              <a:t>компетентностей</a:t>
            </a:r>
            <a:r>
              <a:rPr lang="uk-UA" sz="1600" b="0" cap="none" dirty="0" smtClean="0">
                <a:latin typeface="Times New Roman" panose="02020603050405020304" pitchFamily="18" charset="0"/>
                <a:cs typeface="Times New Roman" panose="02020603050405020304" pitchFamily="18" charset="0"/>
              </a:rPr>
              <a:t>, як: </a:t>
            </a:r>
            <a:br>
              <a:rPr lang="uk-UA" sz="1600" b="0" cap="none" dirty="0" smtClean="0">
                <a:latin typeface="Times New Roman" panose="02020603050405020304" pitchFamily="18" charset="0"/>
                <a:cs typeface="Times New Roman" panose="02020603050405020304" pitchFamily="18" charset="0"/>
              </a:rPr>
            </a:br>
            <a:r>
              <a:rPr lang="uk-UA" sz="1600" b="0" cap="none" dirty="0" smtClean="0">
                <a:latin typeface="Times New Roman" panose="02020603050405020304" pitchFamily="18" charset="0"/>
                <a:cs typeface="Times New Roman" panose="02020603050405020304" pitchFamily="18" charset="0"/>
              </a:rPr>
              <a:t>⸭ розширення світогляду; </a:t>
            </a:r>
            <a:r>
              <a:rPr lang="ru-RU" sz="1600" b="0" cap="none" dirty="0" smtClean="0">
                <a:latin typeface="Times New Roman" panose="02020603050405020304" pitchFamily="18" charset="0"/>
                <a:cs typeface="Times New Roman" panose="02020603050405020304" pitchFamily="18" charset="0"/>
              </a:rPr>
              <a:t/>
            </a:r>
            <a:br>
              <a:rPr lang="ru-RU" sz="1600" b="0" cap="none" dirty="0" smtClean="0">
                <a:latin typeface="Times New Roman" panose="02020603050405020304" pitchFamily="18" charset="0"/>
                <a:cs typeface="Times New Roman" panose="02020603050405020304" pitchFamily="18" charset="0"/>
              </a:rPr>
            </a:br>
            <a:r>
              <a:rPr lang="uk-UA" sz="1600" b="0" cap="none" dirty="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пізнання культури та звичаїв іншого народу; </a:t>
            </a:r>
            <a:r>
              <a:rPr lang="ru-RU" sz="1600" b="0" cap="none" dirty="0" smtClean="0">
                <a:latin typeface="Times New Roman" panose="02020603050405020304" pitchFamily="18" charset="0"/>
                <a:cs typeface="Times New Roman" panose="02020603050405020304" pitchFamily="18" charset="0"/>
              </a:rPr>
              <a:t/>
            </a:r>
            <a:br>
              <a:rPr lang="ru-RU" sz="1600" b="0" cap="none" dirty="0" smtClean="0">
                <a:latin typeface="Times New Roman" panose="02020603050405020304" pitchFamily="18" charset="0"/>
                <a:cs typeface="Times New Roman" panose="02020603050405020304" pitchFamily="18" charset="0"/>
              </a:rPr>
            </a:br>
            <a:r>
              <a:rPr lang="uk-UA" sz="1600" b="0" cap="none" dirty="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формування основ іншомовного спілкування; </a:t>
            </a:r>
            <a:r>
              <a:rPr lang="ru-RU" sz="1600" b="0" cap="none" dirty="0" smtClean="0">
                <a:latin typeface="Times New Roman" panose="02020603050405020304" pitchFamily="18" charset="0"/>
                <a:cs typeface="Times New Roman" panose="02020603050405020304" pitchFamily="18" charset="0"/>
              </a:rPr>
              <a:t/>
            </a:r>
            <a:br>
              <a:rPr lang="ru-RU" sz="1600" b="0" cap="none" dirty="0" smtClean="0">
                <a:latin typeface="Times New Roman" panose="02020603050405020304" pitchFamily="18" charset="0"/>
                <a:cs typeface="Times New Roman" panose="02020603050405020304" pitchFamily="18" charset="0"/>
              </a:rPr>
            </a:br>
            <a:r>
              <a:rPr lang="uk-UA" sz="1600" b="0" cap="none" dirty="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удосконалення самостійного критичного мислення; </a:t>
            </a:r>
            <a:r>
              <a:rPr lang="ru-RU" sz="1600" b="0" cap="none" dirty="0" smtClean="0">
                <a:latin typeface="Times New Roman" panose="02020603050405020304" pitchFamily="18" charset="0"/>
                <a:cs typeface="Times New Roman" panose="02020603050405020304" pitchFamily="18" charset="0"/>
              </a:rPr>
              <a:t/>
            </a:r>
            <a:br>
              <a:rPr lang="ru-RU" sz="1600" b="0" cap="none" dirty="0" smtClean="0">
                <a:latin typeface="Times New Roman" panose="02020603050405020304" pitchFamily="18" charset="0"/>
                <a:cs typeface="Times New Roman" panose="02020603050405020304" pitchFamily="18" charset="0"/>
              </a:rPr>
            </a:br>
            <a:r>
              <a:rPr lang="uk-UA" sz="1600" b="0" cap="none" dirty="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виховання відповідальності за результати власної діяльності; </a:t>
            </a:r>
            <a:r>
              <a:rPr lang="ru-RU" sz="1600" b="0" cap="none" dirty="0" smtClean="0">
                <a:latin typeface="Times New Roman" panose="02020603050405020304" pitchFamily="18" charset="0"/>
                <a:cs typeface="Times New Roman" panose="02020603050405020304" pitchFamily="18" charset="0"/>
              </a:rPr>
              <a:t/>
            </a:r>
            <a:br>
              <a:rPr lang="ru-RU" sz="1600" b="0" cap="none" dirty="0" smtClean="0">
                <a:latin typeface="Times New Roman" panose="02020603050405020304" pitchFamily="18" charset="0"/>
                <a:cs typeface="Times New Roman" panose="02020603050405020304" pitchFamily="18" charset="0"/>
              </a:rPr>
            </a:br>
            <a:r>
              <a:rPr lang="uk-UA" sz="1600" b="0" cap="none" dirty="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саморозвитку і самовдосконалення, відповідно до власних потреб, особистісних</a:t>
            </a:r>
            <a:br>
              <a:rPr lang="uk-UA" sz="1600" b="0" cap="none" dirty="0" smtClean="0">
                <a:latin typeface="Times New Roman" panose="02020603050405020304" pitchFamily="18" charset="0"/>
                <a:cs typeface="Times New Roman" panose="02020603050405020304" pitchFamily="18" charset="0"/>
              </a:rPr>
            </a:br>
            <a:r>
              <a:rPr lang="uk-UA" sz="1600" b="0" cap="none" dirty="0" smtClean="0">
                <a:latin typeface="Times New Roman" panose="02020603050405020304" pitchFamily="18" charset="0"/>
                <a:cs typeface="Times New Roman" panose="02020603050405020304" pitchFamily="18" charset="0"/>
              </a:rPr>
              <a:t> якостей; </a:t>
            </a:r>
            <a:r>
              <a:rPr lang="ru-RU" sz="1600" b="0" cap="none" dirty="0" smtClean="0">
                <a:latin typeface="Times New Roman" panose="02020603050405020304" pitchFamily="18" charset="0"/>
                <a:cs typeface="Times New Roman" panose="02020603050405020304" pitchFamily="18" charset="0"/>
              </a:rPr>
              <a:t/>
            </a:r>
            <a:br>
              <a:rPr lang="ru-RU" sz="1600" b="0" cap="none" dirty="0" smtClean="0">
                <a:latin typeface="Times New Roman" panose="02020603050405020304" pitchFamily="18" charset="0"/>
                <a:cs typeface="Times New Roman" panose="02020603050405020304" pitchFamily="18" charset="0"/>
              </a:rPr>
            </a:br>
            <a:r>
              <a:rPr lang="ru-RU" sz="1600" b="0" cap="none" dirty="0" smtClean="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 соціалізації учня як суб’єкта сучасного інтелектуального і                                      </a:t>
            </a:r>
            <a:br>
              <a:rPr lang="uk-UA" sz="1600" b="0" cap="none" dirty="0" smtClean="0">
                <a:latin typeface="Times New Roman" panose="02020603050405020304" pitchFamily="18" charset="0"/>
                <a:cs typeface="Times New Roman" panose="02020603050405020304" pitchFamily="18" charset="0"/>
              </a:rPr>
            </a:br>
            <a:r>
              <a:rPr lang="uk-UA" sz="1600" b="0" cap="none" dirty="0">
                <a:latin typeface="Times New Roman" panose="02020603050405020304" pitchFamily="18" charset="0"/>
                <a:cs typeface="Times New Roman" panose="02020603050405020304" pitchFamily="18" charset="0"/>
              </a:rPr>
              <a:t> </a:t>
            </a:r>
            <a:r>
              <a:rPr lang="uk-UA" sz="1600" b="0" cap="none" dirty="0" smtClean="0">
                <a:latin typeface="Times New Roman" panose="02020603050405020304" pitchFamily="18" charset="0"/>
                <a:cs typeface="Times New Roman" panose="02020603050405020304" pitchFamily="18" charset="0"/>
              </a:rPr>
              <a:t>                     культурного розвитку суспільства. </a:t>
            </a:r>
            <a:r>
              <a:rPr lang="ru-RU" sz="1600" dirty="0"/>
              <a:t/>
            </a:r>
            <a:br>
              <a:rPr lang="ru-RU" sz="1600" dirty="0"/>
            </a:br>
            <a:endParaRPr lang="ru-RU" sz="1600" b="0" cap="none"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backgroundRemoval t="10000" b="90000" l="4135" r="100000"/>
                    </a14:imgEffect>
                  </a14:imgLayer>
                </a14:imgProps>
              </a:ext>
              <a:ext uri="{28A0092B-C50C-407E-A947-70E740481C1C}">
                <a14:useLocalDpi xmlns:a14="http://schemas.microsoft.com/office/drawing/2010/main" val="0"/>
              </a:ext>
            </a:extLst>
          </a:blip>
          <a:stretch>
            <a:fillRect/>
          </a:stretch>
        </p:blipFill>
        <p:spPr>
          <a:xfrm>
            <a:off x="5183709" y="915566"/>
            <a:ext cx="3816424" cy="2726017"/>
          </a:xfrm>
          <a:prstGeom prst="rect">
            <a:avLst/>
          </a:prstGeom>
        </p:spPr>
      </p:pic>
    </p:spTree>
    <p:extLst>
      <p:ext uri="{BB962C8B-B14F-4D97-AF65-F5344CB8AC3E}">
        <p14:creationId xmlns:p14="http://schemas.microsoft.com/office/powerpoint/2010/main" val="298764570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195486"/>
            <a:ext cx="8568952" cy="1754326"/>
          </a:xfrm>
          <a:prstGeom prst="rect">
            <a:avLst/>
          </a:prstGeom>
        </p:spPr>
        <p:txBody>
          <a:bodyPr wrap="square">
            <a:spAutoFit/>
          </a:bodyPr>
          <a:lstStyle/>
          <a:p>
            <a:pPr indent="180340" algn="just">
              <a:lnSpc>
                <a:spcPct val="150000"/>
              </a:lnSpc>
              <a:spcAft>
                <a:spcPts val="0"/>
              </a:spcAft>
              <a:tabLst>
                <a:tab pos="180340" algn="l"/>
              </a:tabLst>
            </a:pPr>
            <a:r>
              <a:rPr lang="uk-UA" b="1" dirty="0">
                <a:latin typeface="Times New Roman" panose="02020603050405020304" pitchFamily="18" charset="0"/>
                <a:ea typeface="Calibri" panose="020F0502020204030204" pitchFamily="34" charset="0"/>
                <a:cs typeface="Times New Roman" panose="02020603050405020304" pitchFamily="18" charset="0"/>
              </a:rPr>
              <a:t>Сучасний викладач </a:t>
            </a:r>
            <a:r>
              <a:rPr lang="uk-UA" dirty="0">
                <a:latin typeface="Times New Roman" panose="02020603050405020304" pitchFamily="18" charset="0"/>
                <a:ea typeface="Calibri" panose="020F0502020204030204" pitchFamily="34" charset="0"/>
                <a:cs typeface="Times New Roman" panose="02020603050405020304" pitchFamily="18" charset="0"/>
              </a:rPr>
              <a:t>має бути обізнаний з новітніми методами викладання іноземної мови, включати спеціальні навчальні прийоми та засоби у навчально-виховний процес, оптимально підбирати перспективний та оптимальний спосіб викладання відповідно до рівня знань, інтересів та потреб учнів.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4439" y="2283718"/>
            <a:ext cx="3679097" cy="2448272"/>
          </a:xfrm>
          <a:prstGeom prst="rect">
            <a:avLst/>
          </a:prstGeom>
        </p:spPr>
      </p:pic>
    </p:spTree>
    <p:extLst>
      <p:ext uri="{BB962C8B-B14F-4D97-AF65-F5344CB8AC3E}">
        <p14:creationId xmlns:p14="http://schemas.microsoft.com/office/powerpoint/2010/main" val="38444773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67744" y="339502"/>
            <a:ext cx="6696744" cy="3877985"/>
          </a:xfrm>
          <a:prstGeom prst="rect">
            <a:avLst/>
          </a:prstGeom>
        </p:spPr>
        <p:txBody>
          <a:bodyPr wrap="square">
            <a:spAutoFit/>
          </a:bodyPr>
          <a:lstStyle/>
          <a:p>
            <a:pPr indent="180340" algn="just">
              <a:lnSpc>
                <a:spcPct val="150000"/>
              </a:lnSpc>
              <a:spcAft>
                <a:spcPts val="0"/>
              </a:spcAft>
              <a:tabLst>
                <a:tab pos="180340" algn="l"/>
              </a:tabLst>
            </a:pPr>
            <a:r>
              <a:rPr lang="uk-UA" i="1" dirty="0">
                <a:latin typeface="Bahnschrift Light" panose="020B0502040204020203" pitchFamily="34" charset="0"/>
                <a:ea typeface="Calibri" panose="020F0502020204030204" pitchFamily="34" charset="0"/>
                <a:cs typeface="Times New Roman" panose="02020603050405020304" pitchFamily="18" charset="0"/>
              </a:rPr>
              <a:t>«Якщо вчитель не навчився аналізувати факти, усвідомлювати педагогічні явища, то справи, що повторюються з року в рік, здаються йому нудними, одноманітними, він втрачає інтерес до власної праці… суть педагогічного досвіду в тому і полягає, що перед вчителем щороку відкривається щось нове. І в прагненні спіткати нове розкриваються його творчі сили</a:t>
            </a:r>
            <a:r>
              <a:rPr lang="uk-UA" i="1" dirty="0" smtClean="0">
                <a:latin typeface="Bahnschrift Light" panose="020B0502040204020203" pitchFamily="34" charset="0"/>
                <a:ea typeface="Calibri" panose="020F0502020204030204" pitchFamily="34" charset="0"/>
                <a:cs typeface="Times New Roman" panose="02020603050405020304" pitchFamily="18" charset="0"/>
              </a:rPr>
              <a:t>».</a:t>
            </a:r>
          </a:p>
          <a:p>
            <a:pPr indent="180340" algn="r">
              <a:lnSpc>
                <a:spcPct val="150000"/>
              </a:lnSpc>
              <a:spcAft>
                <a:spcPts val="0"/>
              </a:spcAft>
              <a:tabLst>
                <a:tab pos="180340" algn="l"/>
              </a:tabLst>
            </a:pPr>
            <a:r>
              <a:rPr lang="uk-UA" sz="2000" i="1" dirty="0" err="1" smtClean="0"/>
              <a:t>В.О.Сухомлинський</a:t>
            </a:r>
            <a:endParaRPr lang="ru-RU" sz="1400" i="1" dirty="0">
              <a:effectLst/>
              <a:latin typeface="Bahnschrift Light" panose="020B0502040204020203"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11510"/>
            <a:ext cx="1809750" cy="2524125"/>
          </a:xfrm>
          <a:prstGeom prst="rect">
            <a:avLst/>
          </a:prstGeom>
        </p:spPr>
      </p:pic>
    </p:spTree>
    <p:extLst>
      <p:ext uri="{BB962C8B-B14F-4D97-AF65-F5344CB8AC3E}">
        <p14:creationId xmlns:p14="http://schemas.microsoft.com/office/powerpoint/2010/main" val="37884320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352928" cy="3007490"/>
          </a:xfrm>
          <a:prstGeom prst="rect">
            <a:avLst/>
          </a:prstGeom>
        </p:spPr>
        <p:txBody>
          <a:bodyPr wrap="square">
            <a:spAutoFit/>
          </a:bodyPr>
          <a:lstStyle/>
          <a:p>
            <a:pPr indent="180340" algn="just">
              <a:lnSpc>
                <a:spcPct val="150000"/>
              </a:lnSpc>
              <a:spcAft>
                <a:spcPts val="0"/>
              </a:spcAft>
              <a:tabLst>
                <a:tab pos="180340" algn="l"/>
              </a:tabLst>
            </a:pPr>
            <a:r>
              <a:rPr lang="uk-UA" sz="1600" dirty="0">
                <a:latin typeface="Times New Roman" panose="02020603050405020304" pitchFamily="18" charset="0"/>
                <a:ea typeface="Calibri" panose="020F0502020204030204" pitchFamily="34" charset="0"/>
                <a:cs typeface="Times New Roman" panose="02020603050405020304" pitchFamily="18" charset="0"/>
              </a:rPr>
              <a:t>Найбільш ефективними є інноваційні технології навчання, упровадження яких активізує продуктивну діяльність учнів. </a:t>
            </a:r>
            <a:r>
              <a:rPr lang="uk-UA" sz="1600" dirty="0" err="1">
                <a:latin typeface="Times New Roman" panose="02020603050405020304" pitchFamily="18" charset="0"/>
                <a:ea typeface="Calibri" panose="020F0502020204030204" pitchFamily="34" charset="0"/>
                <a:cs typeface="Times New Roman" panose="02020603050405020304" pitchFamily="18" charset="0"/>
              </a:rPr>
              <a:t>Інноваційність</a:t>
            </a:r>
            <a:r>
              <a:rPr lang="uk-UA" sz="1600" dirty="0">
                <a:latin typeface="Times New Roman" panose="02020603050405020304" pitchFamily="18" charset="0"/>
                <a:ea typeface="Calibri" panose="020F0502020204030204" pitchFamily="34" charset="0"/>
                <a:cs typeface="Times New Roman" panose="02020603050405020304" pitchFamily="18" charset="0"/>
              </a:rPr>
              <a:t> як принцип педагогіки забезпечує умови розвитку особистості, здійснення її права на індивідуальний творчий внесок, на особистісну ініціативу, на свободу саморозвитку та досягнення власної і суспільної мети.  І роль новітніх технологій навчання – не тільки як інноваційних педагогічних засобів, але і як чинників нової якості начального процесу та подолання стереотипів споживацького ставлення до нього – не варто недооцінювати. Різноманітність інноваційних технологій робить процес навчання дійсно творчим, збуджує зацікавленість учнів, поліпшує розуміння і засвоєння матеріалу.</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1246" y="3141264"/>
            <a:ext cx="2037995" cy="2037995"/>
          </a:xfrm>
          <a:prstGeom prst="rect">
            <a:avLst/>
          </a:prstGeom>
        </p:spPr>
      </p:pic>
    </p:spTree>
    <p:extLst>
      <p:ext uri="{BB962C8B-B14F-4D97-AF65-F5344CB8AC3E}">
        <p14:creationId xmlns:p14="http://schemas.microsoft.com/office/powerpoint/2010/main" val="16607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5486"/>
            <a:ext cx="8856984" cy="4662815"/>
          </a:xfrm>
          <a:prstGeom prst="rect">
            <a:avLst/>
          </a:prstGeom>
        </p:spPr>
        <p:txBody>
          <a:bodyPr wrap="square">
            <a:spAutoFit/>
          </a:bodyPr>
          <a:lstStyle/>
          <a:p>
            <a:pPr indent="180340"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Розглянемо деякі інноваційні методи навчання, що використовуються для формування та розвитку предметних </a:t>
            </a:r>
            <a:r>
              <a:rPr lang="uk-UA" dirty="0" err="1">
                <a:latin typeface="Times New Roman" panose="02020603050405020304" pitchFamily="18" charset="0"/>
                <a:ea typeface="Calibri" panose="020F0502020204030204" pitchFamily="34" charset="0"/>
                <a:cs typeface="Times New Roman" panose="02020603050405020304" pitchFamily="18" charset="0"/>
              </a:rPr>
              <a:t>компетентностей</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Кожен з методів навчання має певні переваги і недоліки. Педагог самостійно приймає рішення про використання того чи іншого методу на основі свого власного досвіду, враховуючи особливості учнівської аудиторії з метою максимальної ефективності процесу навчання.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50000"/>
              </a:lnSpc>
              <a:spcAft>
                <a:spcPts val="0"/>
              </a:spcAft>
              <a:tabLst>
                <a:tab pos="18034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У своїй практичній діяльності  я використовую н</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айбільш поширені інноваційні методи навчання: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1700213" lvl="0" indent="-342900" algn="just">
              <a:lnSpc>
                <a:spcPct val="150000"/>
              </a:lnSpc>
              <a:spcAft>
                <a:spcPts val="0"/>
              </a:spcAft>
              <a:buFont typeface="Symbol" panose="05050102010706020507" pitchFamily="18" charset="2"/>
              <a:buBlip>
                <a:blip r:embed="rId2"/>
              </a:buBlip>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інтерактивне навчання;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1700213" lvl="0" indent="-342900" algn="just">
              <a:lnSpc>
                <a:spcPct val="150000"/>
              </a:lnSpc>
              <a:spcAft>
                <a:spcPts val="0"/>
              </a:spcAft>
              <a:buFont typeface="Symbol" panose="05050102010706020507" pitchFamily="18" charset="2"/>
              <a:buBlip>
                <a:blip r:embed="rId2"/>
              </a:buBlip>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метод проектів;</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1700213" lvl="0" indent="-342900" algn="just">
              <a:lnSpc>
                <a:spcPct val="150000"/>
              </a:lnSpc>
              <a:spcAft>
                <a:spcPts val="0"/>
              </a:spcAft>
              <a:buFont typeface="Symbol" panose="05050102010706020507" pitchFamily="18" charset="2"/>
              <a:buBlip>
                <a:blip r:embed="rId2"/>
              </a:buBlip>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інформаційні методи навчання;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1700213" lvl="0" indent="-342900" algn="just">
              <a:lnSpc>
                <a:spcPct val="150000"/>
              </a:lnSpc>
              <a:spcAft>
                <a:spcPts val="0"/>
              </a:spcAft>
              <a:buFont typeface="Symbol" panose="05050102010706020507" pitchFamily="18" charset="2"/>
              <a:buBlip>
                <a:blip r:embed="rId2"/>
              </a:buBlip>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ігрові методи навчання.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7192" y="2561228"/>
            <a:ext cx="3735288" cy="2676957"/>
          </a:xfrm>
          <a:prstGeom prst="rect">
            <a:avLst/>
          </a:prstGeom>
        </p:spPr>
      </p:pic>
    </p:spTree>
    <p:extLst>
      <p:ext uri="{BB962C8B-B14F-4D97-AF65-F5344CB8AC3E}">
        <p14:creationId xmlns:p14="http://schemas.microsoft.com/office/powerpoint/2010/main" val="23397393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7494"/>
            <a:ext cx="8136904" cy="2535246"/>
          </a:xfrm>
          <a:prstGeom prst="rect">
            <a:avLst/>
          </a:prstGeom>
        </p:spPr>
        <p:txBody>
          <a:bodyPr wrap="square">
            <a:spAutoFit/>
          </a:bodyPr>
          <a:lstStyle/>
          <a:p>
            <a:pPr>
              <a:lnSpc>
                <a:spcPct val="150000"/>
              </a:lnSpc>
            </a:pPr>
            <a:r>
              <a:rPr lang="uk-UA" b="1" dirty="0">
                <a:solidFill>
                  <a:srgbClr val="000000"/>
                </a:solidFill>
                <a:latin typeface="Times New Roman" panose="02020603050405020304" pitchFamily="18" charset="0"/>
                <a:ea typeface="Times New Roman" panose="02020603050405020304" pitchFamily="18" charset="0"/>
              </a:rPr>
              <a:t>Інтерактивне навчання </a:t>
            </a:r>
            <a:r>
              <a:rPr lang="uk-UA" dirty="0">
                <a:solidFill>
                  <a:srgbClr val="000000"/>
                </a:solidFill>
                <a:latin typeface="Times New Roman" panose="02020603050405020304" pitchFamily="18" charset="0"/>
                <a:ea typeface="Times New Roman" panose="02020603050405020304" pitchFamily="18" charset="0"/>
              </a:rPr>
              <a:t>(від </a:t>
            </a:r>
            <a:r>
              <a:rPr lang="uk-UA" dirty="0" err="1">
                <a:solidFill>
                  <a:srgbClr val="000000"/>
                </a:solidFill>
                <a:latin typeface="Times New Roman" panose="02020603050405020304" pitchFamily="18" charset="0"/>
                <a:ea typeface="Times New Roman" panose="02020603050405020304" pitchFamily="18" charset="0"/>
              </a:rPr>
              <a:t>англ</a:t>
            </a:r>
            <a:r>
              <a:rPr lang="uk-UA" dirty="0">
                <a:solidFill>
                  <a:srgbClr val="000000"/>
                </a:solidFill>
                <a:latin typeface="Times New Roman" panose="02020603050405020304" pitchFamily="18" charset="0"/>
                <a:ea typeface="Times New Roman" panose="02020603050405020304" pitchFamily="18" charset="0"/>
              </a:rPr>
              <a:t>. взаємний та діяти) – це спеціальна форма організації пізнавальної активності, що має на меті створення комфортних умов навчання, за яких кожен учень відчуває свою успішність та інтелектуальну спроможність. Це також навчання діалогу, під час якого відбувається взаємодія учасників педагогічного процесу з метою взаємо порозуміння, спільного розв’язання навчальних задач, розвитку особистісних якостей учнів.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668" y="2906421"/>
            <a:ext cx="2476500" cy="1847850"/>
          </a:xfrm>
          <a:prstGeom prst="rect">
            <a:avLst/>
          </a:prstGeom>
        </p:spPr>
      </p:pic>
    </p:spTree>
    <p:extLst>
      <p:ext uri="{BB962C8B-B14F-4D97-AF65-F5344CB8AC3E}">
        <p14:creationId xmlns:p14="http://schemas.microsoft.com/office/powerpoint/2010/main" val="18513052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48092"/>
            <a:ext cx="8640960" cy="2459584"/>
          </a:xfrm>
          <a:prstGeom prst="rect">
            <a:avLst/>
          </a:prstGeom>
        </p:spPr>
        <p:txBody>
          <a:bodyPr wrap="square">
            <a:spAutoFit/>
          </a:bodyPr>
          <a:lstStyle/>
          <a:p>
            <a:pPr indent="180340">
              <a:lnSpc>
                <a:spcPct val="150000"/>
              </a:lnSpc>
              <a:spcAft>
                <a:spcPts val="0"/>
              </a:spcAft>
            </a:pPr>
            <a:r>
              <a:rPr lang="uk-UA"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Метод проектів</a:t>
            </a:r>
            <a:r>
              <a:rPr lang="uk-UA"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Проект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 самостійною роботою учнів, в </a:t>
            </a:r>
            <a:r>
              <a:rPr lang="uk-UA"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якій</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мовленнєве спілкування </a:t>
            </a:r>
            <a:r>
              <a:rPr lang="uk-UA"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органічно</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вплітається  в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емоційно</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-інтелектуальний контекст іншої діяльності (гри, анкетування, випуску журналу тощо). Робота над проектом є творчою діяльністю. Учні активно взаємодіють один з одним, здійснюють пошукову діяльність із особистісно-значущої проблеми</a:t>
            </a:r>
            <a:r>
              <a:rPr lang="uk-UA"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180340">
              <a:lnSpc>
                <a:spcPct val="150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rotWithShape="1">
          <a:blip r:embed="rId2" cstate="print">
            <a:extLst>
              <a:ext uri="{28A0092B-C50C-407E-A947-70E740481C1C}">
                <a14:useLocalDpi xmlns:a14="http://schemas.microsoft.com/office/drawing/2010/main" val="0"/>
              </a:ext>
            </a:extLst>
          </a:blip>
          <a:srcRect r="16138"/>
          <a:stretch/>
        </p:blipFill>
        <p:spPr>
          <a:xfrm>
            <a:off x="2843808" y="2715766"/>
            <a:ext cx="3600400" cy="2086299"/>
          </a:xfrm>
          <a:prstGeom prst="rect">
            <a:avLst/>
          </a:prstGeom>
        </p:spPr>
      </p:pic>
    </p:spTree>
    <p:extLst>
      <p:ext uri="{BB962C8B-B14F-4D97-AF65-F5344CB8AC3E}">
        <p14:creationId xmlns:p14="http://schemas.microsoft.com/office/powerpoint/2010/main" val="2950484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959</Words>
  <Application>Microsoft Office PowerPoint</Application>
  <PresentationFormat>Экран (16:9)</PresentationFormat>
  <Paragraphs>45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Інноваційні технології  для розвитку компетентнісного  потенціалу учнів  на уроках  англійської мови </vt:lpstr>
      <vt:lpstr>Сучасність настійно вимагає перетворювати навчальний процес на плідну, творчу, конструктивну, взаємно-зацікавлену взаємодію, синтез навчання й самонавчання, пізнання і діяльності, мотивації та інтересу, освоєння набутого досвіду і продукування нового. В умовах сьогодення країна дбає про творчий потенціал суспільства загалом і кожної людини зокрема. Особлива увага приділяється розвитку творчих здібностей особистості та наданню їй можливості проявити їх. Тому актуальним є формування ключових компетентностей учнів в закладах освіти, що в свою чергу передбачає застосування нового підходу  до освітнього процесу, оновлення та модернізація засобів, методів та                      прийомів. У зв’язку з цим викорстання інноваційних                       технологій виходить на перший план. </vt:lpstr>
      <vt:lpstr>Компетентнісний підхід в навчанні передбачає спрямованість освітнього процесу на формування і розвиток ключових та предметних компетенцій особистості. Уроки іноземної мови мають бути спрямовані на формування в учнів таких компетентностей, як:  ⸭ розширення світогляду;  ⸭ пізнання культури та звичаїв іншого народу;  ⸭ формування основ іншомовного спілкування;  ⸭ удосконалення самостійного критичного мислення;  ⸭ виховання відповідальності за результати власної діяльності;  ⸭ саморозвитку і самовдосконалення, відповідно до власних потреб, особистісних  якостей;                    ⸭ соціалізації учня як суб’єкта сучасного інтелектуального і                                                             культурного розвитку суспільства.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Владелец</cp:lastModifiedBy>
  <cp:revision>36</cp:revision>
  <dcterms:created xsi:type="dcterms:W3CDTF">2016-05-10T14:53:52Z</dcterms:created>
  <dcterms:modified xsi:type="dcterms:W3CDTF">2020-09-28T07:28:39Z</dcterms:modified>
</cp:coreProperties>
</file>