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8" r:id="rId2"/>
    <p:sldId id="295" r:id="rId3"/>
    <p:sldId id="319" r:id="rId4"/>
    <p:sldId id="308" r:id="rId5"/>
    <p:sldId id="309" r:id="rId6"/>
    <p:sldId id="320" r:id="rId7"/>
    <p:sldId id="311" r:id="rId8"/>
    <p:sldId id="312" r:id="rId9"/>
    <p:sldId id="313" r:id="rId10"/>
    <p:sldId id="314" r:id="rId11"/>
    <p:sldId id="316" r:id="rId12"/>
    <p:sldId id="317" r:id="rId13"/>
    <p:sldId id="271" r:id="rId14"/>
    <p:sldId id="277" r:id="rId15"/>
    <p:sldId id="323" r:id="rId16"/>
    <p:sldId id="324" r:id="rId17"/>
    <p:sldId id="322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FF33"/>
    <a:srgbClr val="CCCC00"/>
    <a:srgbClr val="DBDBDB"/>
    <a:srgbClr val="DEDEDE"/>
    <a:srgbClr val="D9D9D9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93" autoAdjust="0"/>
    <p:restoredTop sz="94715" autoAdjust="0"/>
  </p:normalViewPr>
  <p:slideViewPr>
    <p:cSldViewPr>
      <p:cViewPr varScale="1">
        <p:scale>
          <a:sx n="47" d="100"/>
          <a:sy n="47" d="100"/>
        </p:scale>
        <p:origin x="-96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AB88651-11EB-492D-A5D8-E64673297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DB903-EFF6-4215-ABB7-1666E16E9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DF30C-96BB-436B-915B-47E1687BD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ABE2E-8B16-4293-AB2C-CDB1CA62DB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D96F4-C237-48A8-B0A7-8978D0B5F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2524C-048D-40AB-8502-B5D5F0306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0CDBF-CBD8-42CD-A797-3FF067933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CA49D-88DB-4D90-A9BB-5CA702FCC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9CD0E-DC64-4A48-B5E7-CF29C75D6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2C358-5672-4B14-BA34-5BDAF0D3B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1B487-8F07-4514-89D0-28A4CFCC2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D4D8-3BDD-4757-820E-4124611DA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48848-8E97-415F-9E1D-000C38A0B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B3926-F67D-4565-8489-DB8C3749A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4AD8F15-CAB5-4C48-82E9-0E1D7CBFF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Var2.wav" TargetMode="Externa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audio" Target="file:///C:\Users\&#1053;&#1086;&#1091;&#1090;&#1073;&#1091;&#1082;\Desktop\&#1055;&#1088;&#1077;&#1079;&#1077;&#1085;&#1090;&#1072;&#1094;&#1080;&#1103;\1.wav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audio" Target="10.wav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audio" Target="11.wav" TargetMode="Externa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12.wav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audio" Target="13.mp3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1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audio" Target="14.mp3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15.wav" TargetMode="Externa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16.wav" TargetMode="Externa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2.wav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3.wav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4.wav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5.wav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6.wav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7.wav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8.wav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9.wav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5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7494" r="5940"/>
          <a:stretch>
            <a:fillRect/>
          </a:stretch>
        </p:blipFill>
        <p:spPr>
          <a:xfrm>
            <a:off x="0" y="520700"/>
            <a:ext cx="9144000" cy="6337300"/>
          </a:xfrm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124200"/>
            <a:ext cx="12430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7" cstate="print"/>
          <a:srcRect t="13690" b="14880"/>
          <a:stretch>
            <a:fillRect/>
          </a:stretch>
        </p:blipFill>
        <p:spPr bwMode="auto">
          <a:xfrm>
            <a:off x="3429000" y="5562600"/>
            <a:ext cx="19208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8" cstate="print"/>
          <a:srcRect l="61905" t="6667"/>
          <a:stretch>
            <a:fillRect/>
          </a:stretch>
        </p:blipFill>
        <p:spPr bwMode="auto">
          <a:xfrm>
            <a:off x="0" y="4267200"/>
            <a:ext cx="114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9" cstate="print"/>
          <a:srcRect l="9091"/>
          <a:stretch>
            <a:fillRect/>
          </a:stretch>
        </p:blipFill>
        <p:spPr bwMode="auto">
          <a:xfrm>
            <a:off x="1219200" y="4953000"/>
            <a:ext cx="12954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7400" y="4724400"/>
            <a:ext cx="774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4"/>
          <p:cNvPicPr>
            <a:picLocks noChangeAspect="1" noChangeArrowheads="1"/>
          </p:cNvPicPr>
          <p:nvPr/>
        </p:nvPicPr>
        <p:blipFill>
          <a:blip r:embed="rId11" cstate="print"/>
          <a:srcRect l="4546" b="10526"/>
          <a:stretch>
            <a:fillRect/>
          </a:stretch>
        </p:blipFill>
        <p:spPr bwMode="auto">
          <a:xfrm>
            <a:off x="6705600" y="2209800"/>
            <a:ext cx="16002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"/>
          <p:cNvPicPr>
            <a:picLocks noChangeAspect="1" noChangeArrowheads="1"/>
          </p:cNvPicPr>
          <p:nvPr/>
        </p:nvPicPr>
        <p:blipFill>
          <a:blip r:embed="rId12" cstate="print"/>
          <a:srcRect b="14352"/>
          <a:stretch>
            <a:fillRect/>
          </a:stretch>
        </p:blipFill>
        <p:spPr bwMode="auto">
          <a:xfrm>
            <a:off x="990600" y="1295400"/>
            <a:ext cx="10668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Рисунок 23" descr="G:\DCIM\109___11\IMG_1768.JPG"/>
          <p:cNvPicPr>
            <a:picLocks noChangeAspect="1" noChangeArrowheads="1"/>
          </p:cNvPicPr>
          <p:nvPr/>
        </p:nvPicPr>
        <p:blipFill>
          <a:blip r:embed="rId13" cstate="print"/>
          <a:srcRect l="34251" b="18636"/>
          <a:stretch>
            <a:fillRect/>
          </a:stretch>
        </p:blipFill>
        <p:spPr bwMode="auto">
          <a:xfrm rot="-209536">
            <a:off x="1692275" y="5497513"/>
            <a:ext cx="723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3"/>
          <p:cNvPicPr>
            <a:picLocks noChangeAspect="1" noChangeArrowheads="1"/>
          </p:cNvPicPr>
          <p:nvPr/>
        </p:nvPicPr>
        <p:blipFill>
          <a:blip r:embed="rId5" cstate="print"/>
          <a:srcRect l="61667" t="67105" r="30000" b="25000"/>
          <a:stretch>
            <a:fillRect/>
          </a:stretch>
        </p:blipFill>
        <p:spPr bwMode="auto">
          <a:xfrm rot="-353179">
            <a:off x="5662613" y="4691063"/>
            <a:ext cx="874712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Рисунок 2"/>
          <p:cNvPicPr>
            <a:picLocks noChangeAspect="1" noChangeArrowheads="1"/>
          </p:cNvPicPr>
          <p:nvPr/>
        </p:nvPicPr>
        <p:blipFill>
          <a:blip r:embed="rId14" cstate="print">
            <a:lum bright="-10000"/>
          </a:blip>
          <a:srcRect t="3368" r="35970" b="7401"/>
          <a:stretch>
            <a:fillRect/>
          </a:stretch>
        </p:blipFill>
        <p:spPr bwMode="auto">
          <a:xfrm>
            <a:off x="304800" y="32004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"/>
          <p:cNvPicPr>
            <a:picLocks noChangeAspect="1" noChangeArrowheads="1"/>
          </p:cNvPicPr>
          <p:nvPr/>
        </p:nvPicPr>
        <p:blipFill>
          <a:blip r:embed="rId15" cstate="print">
            <a:lum bright="-10000"/>
          </a:blip>
          <a:srcRect l="334" t="7417" r="23038" b="5263"/>
          <a:stretch>
            <a:fillRect/>
          </a:stretch>
        </p:blipFill>
        <p:spPr bwMode="auto">
          <a:xfrm rot="436725">
            <a:off x="469900" y="4389438"/>
            <a:ext cx="5000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Рисунок 2"/>
          <p:cNvPicPr>
            <a:picLocks noChangeAspect="1" noChangeArrowheads="1"/>
          </p:cNvPicPr>
          <p:nvPr/>
        </p:nvPicPr>
        <p:blipFill>
          <a:blip r:embed="rId16" cstate="print">
            <a:lum contrast="-10000"/>
          </a:blip>
          <a:srcRect l="4269" t="20721" r="6543" b="7419"/>
          <a:stretch>
            <a:fillRect/>
          </a:stretch>
        </p:blipFill>
        <p:spPr bwMode="auto">
          <a:xfrm rot="-268806">
            <a:off x="3806825" y="5764213"/>
            <a:ext cx="701675" cy="5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EDEDE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721600" y="3124200"/>
            <a:ext cx="142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3"/>
          <p:cNvPicPr>
            <a:picLocks noChangeAspect="1" noChangeArrowheads="1"/>
          </p:cNvPicPr>
          <p:nvPr/>
        </p:nvPicPr>
        <p:blipFill>
          <a:blip r:embed="rId18" cstate="print"/>
          <a:srcRect l="5128" t="14529" r="5128" b="17094"/>
          <a:stretch>
            <a:fillRect/>
          </a:stretch>
        </p:blipFill>
        <p:spPr bwMode="auto">
          <a:xfrm>
            <a:off x="5334000" y="5170488"/>
            <a:ext cx="25527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77000" y="54102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924800" y="3276600"/>
            <a:ext cx="5603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Рисунок 2"/>
          <p:cNvPicPr>
            <a:picLocks noChangeAspect="1" noChangeArrowheads="1"/>
          </p:cNvPicPr>
          <p:nvPr/>
        </p:nvPicPr>
        <p:blipFill>
          <a:blip r:embed="rId21" cstate="print">
            <a:lum bright="-10000"/>
          </a:blip>
          <a:srcRect t="3368" r="35970" b="7401"/>
          <a:stretch>
            <a:fillRect/>
          </a:stretch>
        </p:blipFill>
        <p:spPr bwMode="auto">
          <a:xfrm rot="-629650">
            <a:off x="7750175" y="4351338"/>
            <a:ext cx="14287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9"/>
          <p:cNvPicPr>
            <a:picLocks noChangeAspect="1" noChangeArrowheads="1"/>
          </p:cNvPicPr>
          <p:nvPr/>
        </p:nvPicPr>
        <p:blipFill>
          <a:blip r:embed="rId22" cstate="print"/>
          <a:srcRect l="10345" t="14175" r="9483" b="9195"/>
          <a:stretch>
            <a:fillRect/>
          </a:stretch>
        </p:blipFill>
        <p:spPr bwMode="auto">
          <a:xfrm rot="-295302">
            <a:off x="6856413" y="2592388"/>
            <a:ext cx="608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13"/>
          <p:cNvPicPr>
            <a:picLocks noChangeAspect="1" noChangeArrowheads="1"/>
          </p:cNvPicPr>
          <p:nvPr/>
        </p:nvPicPr>
        <p:blipFill>
          <a:blip r:embed="rId23" cstate="print"/>
          <a:srcRect l="44376" t="46667" r="34375" b="24445"/>
          <a:stretch>
            <a:fillRect/>
          </a:stretch>
        </p:blipFill>
        <p:spPr bwMode="auto">
          <a:xfrm>
            <a:off x="7567613" y="4191000"/>
            <a:ext cx="15763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"/>
          <p:cNvPicPr>
            <a:picLocks noChangeAspect="1" noChangeArrowheads="1"/>
          </p:cNvPicPr>
          <p:nvPr/>
        </p:nvPicPr>
        <p:blipFill>
          <a:blip r:embed="rId24" cstate="print">
            <a:lum bright="-10000"/>
          </a:blip>
          <a:srcRect l="334" t="7417" r="23038" b="5263"/>
          <a:stretch>
            <a:fillRect/>
          </a:stretch>
        </p:blipFill>
        <p:spPr bwMode="auto">
          <a:xfrm rot="-916669">
            <a:off x="7758113" y="4332288"/>
            <a:ext cx="187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"/>
          <p:cNvPicPr>
            <a:picLocks noChangeAspect="1" noChangeArrowheads="1"/>
          </p:cNvPicPr>
          <p:nvPr/>
        </p:nvPicPr>
        <p:blipFill>
          <a:blip r:embed="rId25" cstate="print">
            <a:lum bright="-10000"/>
          </a:blip>
          <a:srcRect l="334" t="7417" r="23038" b="5263"/>
          <a:stretch>
            <a:fillRect/>
          </a:stretch>
        </p:blipFill>
        <p:spPr bwMode="auto">
          <a:xfrm rot="20683331" flipH="1">
            <a:off x="8066088" y="4416425"/>
            <a:ext cx="96837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2"/>
          <p:cNvPicPr>
            <a:picLocks noChangeAspect="1" noChangeArrowheads="1"/>
          </p:cNvPicPr>
          <p:nvPr/>
        </p:nvPicPr>
        <p:blipFill>
          <a:blip r:embed="rId26" cstate="print">
            <a:lum bright="-10000"/>
          </a:blip>
          <a:srcRect l="334" t="7417" r="23038" b="5263"/>
          <a:stretch>
            <a:fillRect/>
          </a:stretch>
        </p:blipFill>
        <p:spPr bwMode="auto">
          <a:xfrm rot="20683331" flipH="1">
            <a:off x="8332788" y="4422775"/>
            <a:ext cx="571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3" name="Прямоугольник 37"/>
          <p:cNvSpPr>
            <a:spLocks noChangeArrowheads="1"/>
          </p:cNvSpPr>
          <p:nvPr/>
        </p:nvSpPr>
        <p:spPr bwMode="auto">
          <a:xfrm>
            <a:off x="2286000" y="2971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1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74" name="Прямоугольник 38"/>
          <p:cNvSpPr>
            <a:spLocks noChangeArrowheads="1"/>
          </p:cNvSpPr>
          <p:nvPr/>
        </p:nvSpPr>
        <p:spPr bwMode="auto">
          <a:xfrm>
            <a:off x="1600200" y="34290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2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75" name="Прямоугольник 39"/>
          <p:cNvSpPr>
            <a:spLocks noChangeArrowheads="1"/>
          </p:cNvSpPr>
          <p:nvPr/>
        </p:nvSpPr>
        <p:spPr bwMode="auto">
          <a:xfrm>
            <a:off x="1447800" y="40386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3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76" name="Прямоугольник 40"/>
          <p:cNvSpPr>
            <a:spLocks noChangeArrowheads="1"/>
          </p:cNvSpPr>
          <p:nvPr/>
        </p:nvSpPr>
        <p:spPr bwMode="auto">
          <a:xfrm>
            <a:off x="2209800" y="44196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4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77" name="Прямоугольник 41"/>
          <p:cNvSpPr>
            <a:spLocks noChangeArrowheads="1"/>
          </p:cNvSpPr>
          <p:nvPr/>
        </p:nvSpPr>
        <p:spPr bwMode="auto">
          <a:xfrm>
            <a:off x="3962400" y="51816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6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78" name="Прямоугольник 42"/>
          <p:cNvSpPr>
            <a:spLocks noChangeArrowheads="1"/>
          </p:cNvSpPr>
          <p:nvPr/>
        </p:nvSpPr>
        <p:spPr bwMode="auto">
          <a:xfrm>
            <a:off x="3200400" y="4876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5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79" name="Прямоугольник 43"/>
          <p:cNvSpPr>
            <a:spLocks noChangeArrowheads="1"/>
          </p:cNvSpPr>
          <p:nvPr/>
        </p:nvSpPr>
        <p:spPr bwMode="auto">
          <a:xfrm>
            <a:off x="5638800" y="4876800"/>
            <a:ext cx="3381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7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80" name="Прямоугольник 44"/>
          <p:cNvSpPr>
            <a:spLocks noChangeArrowheads="1"/>
          </p:cNvSpPr>
          <p:nvPr/>
        </p:nvSpPr>
        <p:spPr bwMode="auto">
          <a:xfrm>
            <a:off x="7086600" y="4648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8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81" name="Прямоугольник 48"/>
          <p:cNvSpPr>
            <a:spLocks noChangeArrowheads="1"/>
          </p:cNvSpPr>
          <p:nvPr/>
        </p:nvSpPr>
        <p:spPr bwMode="auto">
          <a:xfrm>
            <a:off x="7239000" y="3962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9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2082" name="Прямоугольник 49"/>
          <p:cNvSpPr>
            <a:spLocks noChangeArrowheads="1"/>
          </p:cNvSpPr>
          <p:nvPr/>
        </p:nvSpPr>
        <p:spPr bwMode="auto">
          <a:xfrm>
            <a:off x="6858000" y="3276600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solidFill>
                  <a:srgbClr val="0070C0"/>
                </a:solidFill>
                <a:latin typeface="Arial Black" pitchFamily="34" charset="0"/>
              </a:rPr>
              <a:t>10</a:t>
            </a:r>
            <a:endParaRPr lang="ru-RU">
              <a:solidFill>
                <a:srgbClr val="0070C0"/>
              </a:solidFill>
            </a:endParaRPr>
          </a:p>
        </p:txBody>
      </p:sp>
      <p:sp>
        <p:nvSpPr>
          <p:cNvPr id="3107" name="Прямоугольник 48"/>
          <p:cNvSpPr>
            <a:spLocks noChangeArrowheads="1"/>
          </p:cNvSpPr>
          <p:nvPr/>
        </p:nvSpPr>
        <p:spPr bwMode="auto">
          <a:xfrm>
            <a:off x="0" y="0"/>
            <a:ext cx="7696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+mn-cs"/>
              </a:rPr>
              <a:t>Наукова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+mn-cs"/>
              </a:rPr>
              <a:t> 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cs typeface="+mn-cs"/>
              </a:rPr>
              <a:t>бібліотека УІПА трансформується в науково-інформаційний центр академії, який не тільки гарантує доступ користувачам до інтегрованого і синтезованого інформаційного ресурсу глобальної інформаційної мережі, а й створює власні електронні ресурси</a:t>
            </a:r>
          </a:p>
        </p:txBody>
      </p:sp>
      <p:pic>
        <p:nvPicPr>
          <p:cNvPr id="2084" name="Рисунок 1"/>
          <p:cNvPicPr>
            <a:picLocks noChangeAspect="1" noChangeArrowheads="1"/>
          </p:cNvPicPr>
          <p:nvPr/>
        </p:nvPicPr>
        <p:blipFill>
          <a:blip r:embed="rId27" cstate="print"/>
          <a:srcRect l="21143" t="27158" r="46429" b="14975"/>
          <a:stretch>
            <a:fillRect/>
          </a:stretch>
        </p:blipFill>
        <p:spPr bwMode="auto">
          <a:xfrm>
            <a:off x="7620000" y="228600"/>
            <a:ext cx="12874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Двойная стрелка вверх/вниз 37"/>
          <p:cNvSpPr/>
          <p:nvPr/>
        </p:nvSpPr>
        <p:spPr>
          <a:xfrm rot="17052918">
            <a:off x="2644775" y="2600326"/>
            <a:ext cx="295275" cy="164465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Двойная стрелка вверх/вниз 39"/>
          <p:cNvSpPr/>
          <p:nvPr/>
        </p:nvSpPr>
        <p:spPr>
          <a:xfrm rot="15423787">
            <a:off x="6103937" y="2736851"/>
            <a:ext cx="239713" cy="1300162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Двойная стрелка вверх/вниз 41"/>
          <p:cNvSpPr/>
          <p:nvPr/>
        </p:nvSpPr>
        <p:spPr>
          <a:xfrm rot="16200000">
            <a:off x="6400800" y="2895600"/>
            <a:ext cx="304800" cy="198120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Двойная стрелка вверх/вниз 42"/>
          <p:cNvSpPr/>
          <p:nvPr/>
        </p:nvSpPr>
        <p:spPr>
          <a:xfrm rot="17040154">
            <a:off x="6292850" y="3246438"/>
            <a:ext cx="257175" cy="201930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Двойная стрелка вверх/вниз 43"/>
          <p:cNvSpPr/>
          <p:nvPr/>
        </p:nvSpPr>
        <p:spPr>
          <a:xfrm rot="18469943">
            <a:off x="5445125" y="3673476"/>
            <a:ext cx="339725" cy="179705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Двойная стрелка вверх/вниз 44"/>
          <p:cNvSpPr/>
          <p:nvPr/>
        </p:nvSpPr>
        <p:spPr>
          <a:xfrm>
            <a:off x="4267200" y="4191000"/>
            <a:ext cx="357188" cy="1309688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Двойная стрелка вверх/вниз 46"/>
          <p:cNvSpPr/>
          <p:nvPr/>
        </p:nvSpPr>
        <p:spPr>
          <a:xfrm rot="14927696">
            <a:off x="3109119" y="3566319"/>
            <a:ext cx="257175" cy="161448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Двойная стрелка вверх/вниз 47"/>
          <p:cNvSpPr/>
          <p:nvPr/>
        </p:nvSpPr>
        <p:spPr>
          <a:xfrm rot="13527510">
            <a:off x="3505994" y="3880644"/>
            <a:ext cx="269875" cy="1189037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Двойная стрелка вверх/вниз 48"/>
          <p:cNvSpPr/>
          <p:nvPr/>
        </p:nvSpPr>
        <p:spPr>
          <a:xfrm rot="16200000">
            <a:off x="2095500" y="2857500"/>
            <a:ext cx="304800" cy="1905000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Двойная стрелка вверх/вниз 49"/>
          <p:cNvSpPr/>
          <p:nvPr/>
        </p:nvSpPr>
        <p:spPr>
          <a:xfrm rot="15458691">
            <a:off x="2193925" y="3159125"/>
            <a:ext cx="325438" cy="2255838"/>
          </a:xfrm>
          <a:prstGeom prst="up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9" name="Var2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20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2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124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Забезпечення доступу користувачів до Інтернет у т.ч. Wi-Fi  у читальному залі </a:t>
            </a:r>
            <a:endParaRPr lang="ru-RU" sz="18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1268" name="Picture 5" descr="H:\2\Фото0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96240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D:\Папка 20\Фото библиотеки сегодня\для презентации\IMG-b84462e5edf58f49c37e0a5c5636944a-V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38200" y="1219200"/>
            <a:ext cx="3494088" cy="2620963"/>
          </a:xfrm>
        </p:spPr>
      </p:pic>
      <p:pic>
        <p:nvPicPr>
          <p:cNvPr id="11270" name="Picture 8" descr="D:\Папка 20\Фото библиотеки сегодня\для презентации\IMG-8f92619c50868a99864f89495e9e2d8e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29540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9" descr="D:\Папка 20\Фото библиотеки сегодня\для презентации\IMG-cebffe28c1c4b6251dd8f78058bd3dbb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962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11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Ведення БД “Книгозабезпеченість” як інструменту  інформаційного забезпечення навчального процесу</a:t>
            </a:r>
          </a:p>
        </p:txBody>
      </p:sp>
      <p:pic>
        <p:nvPicPr>
          <p:cNvPr id="12292" name="Picture 6" descr="D:\Фотоархив\Наш архив\Фотолетопись библиотеки\2011\для фотодня\IMG_5098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800600" y="3962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5" cstate="print"/>
          <a:srcRect l="10001" t="11111" r="8749" b="10001"/>
          <a:stretch>
            <a:fillRect/>
          </a:stretch>
        </p:blipFill>
        <p:spPr bwMode="auto">
          <a:xfrm>
            <a:off x="381000" y="4114800"/>
            <a:ext cx="3733800" cy="2362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4" name="Picture 7" descr="D:\Папка 20\Фото библиотеки сегодня\для презентации\IMG-601c6db2b7d29e883b95ae944b031ef8-V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81000" y="1219200"/>
            <a:ext cx="3798888" cy="2849563"/>
          </a:xfrm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 t="12444" r="15533" b="20972"/>
          <a:stretch>
            <a:fillRect/>
          </a:stretch>
        </p:blipFill>
        <p:spPr bwMode="auto">
          <a:xfrm>
            <a:off x="4191000" y="1371600"/>
            <a:ext cx="47244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/>
          <a:srcRect l="19911" t="24779" r="43584" b="64603"/>
          <a:stretch>
            <a:fillRect/>
          </a:stretch>
        </p:blipFill>
        <p:spPr bwMode="auto">
          <a:xfrm>
            <a:off x="5791200" y="2133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 cstate="print"/>
          <a:srcRect l="18805" t="23894" r="36948" b="46902"/>
          <a:stretch>
            <a:fillRect/>
          </a:stretch>
        </p:blipFill>
        <p:spPr bwMode="auto">
          <a:xfrm>
            <a:off x="6172200" y="2362200"/>
            <a:ext cx="2438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0" cstate="print"/>
          <a:srcRect l="18805" t="30972" r="33627" b="45132"/>
          <a:stretch>
            <a:fillRect/>
          </a:stretch>
        </p:blipFill>
        <p:spPr bwMode="auto">
          <a:xfrm>
            <a:off x="6400800" y="2971800"/>
            <a:ext cx="2441575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Обслуговування користувача  у віддаленому режимі, у т.ч. електронне замовлення, електронна доставка, віртуальний сервіс</a:t>
            </a:r>
          </a:p>
        </p:txBody>
      </p:sp>
      <p:pic>
        <p:nvPicPr>
          <p:cNvPr id="13316" name="Рисунок 2" descr="\\BIBL3\Users\Public\Music\фото для сайта\IMG_0522.jpg"/>
          <p:cNvPicPr>
            <a:picLocks noGrp="1" noChangeArrowheads="1"/>
          </p:cNvPicPr>
          <p:nvPr>
            <p:ph idx="1"/>
          </p:nvPr>
        </p:nvPicPr>
        <p:blipFill>
          <a:blip r:embed="rId4" cstate="print"/>
          <a:srcRect t="3226" r="4443"/>
          <a:stretch>
            <a:fillRect/>
          </a:stretch>
        </p:blipFill>
        <p:spPr>
          <a:xfrm>
            <a:off x="533400" y="1600200"/>
            <a:ext cx="3276600" cy="2286000"/>
          </a:xfrm>
        </p:spPr>
      </p:pic>
      <p:pic>
        <p:nvPicPr>
          <p:cNvPr id="13317" name="Picture 3" descr="H:\DCIM\109___11\IMG_20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1148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D:\Папка 20\Фото библиотеки сегодня\для презентации\IMG-a8599abee7a0da17f0e33243ae4f1313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1905000"/>
            <a:ext cx="4699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ертикальный свиток 3"/>
          <p:cNvSpPr/>
          <p:nvPr/>
        </p:nvSpPr>
        <p:spPr>
          <a:xfrm>
            <a:off x="0" y="304800"/>
            <a:ext cx="8915400" cy="1676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Знайти і замовити потрібний  документ сьогодні можна не тільки безпосередньо в бібліотеці, але й дистанційно – через  сайт завдяки встановленому модулю J-ІРБІС з виходом на електронний каталог бібліотеки. Авторизація в ЕК забезпечує доступ до електронного формуляру читача, до повних текстів навчально-методичних видань кафедр, до електронного замовлення видань.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40" name="Picture 6" descr="D:\Папка 20\Фото библиотеки сегодня\для презентации\IMG-9af92ae82369e7623d6903ea5944d7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133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D:\Папка 20\Фото библиотеки сегодня\для презентации\IMG-34ca36b0c9e8c978444b48b4ff80ffb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343400"/>
            <a:ext cx="3022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26111" t="8000" r="26111" b="6667"/>
          <a:stretch>
            <a:fillRect/>
          </a:stretch>
        </p:blipFill>
        <p:spPr>
          <a:xfrm>
            <a:off x="4038600" y="2057400"/>
            <a:ext cx="4054475" cy="4525963"/>
          </a:xfrm>
        </p:spPr>
      </p:pic>
    </p:spTree>
  </p:cSld>
  <p:clrMapOvr>
    <a:masterClrMapping/>
  </p:clrMapOvr>
  <p:transition advTm="2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5257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ертикальный свиток 3"/>
          <p:cNvSpPr/>
          <p:nvPr/>
        </p:nvSpPr>
        <p:spPr>
          <a:xfrm>
            <a:off x="5791200" y="0"/>
            <a:ext cx="3657600" cy="65532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До </a:t>
            </a:r>
            <a:r>
              <a:rPr lang="ru-RU" dirty="0" err="1">
                <a:solidFill>
                  <a:schemeClr val="tx1"/>
                </a:solidFill>
              </a:rPr>
              <a:t>послуг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користувача</a:t>
            </a:r>
            <a:r>
              <a:rPr lang="ru-RU" dirty="0">
                <a:solidFill>
                  <a:schemeClr val="tx1"/>
                </a:solidFill>
              </a:rPr>
              <a:t> – </a:t>
            </a:r>
            <a:r>
              <a:rPr lang="ru-RU" dirty="0" err="1">
                <a:solidFill>
                  <a:schemeClr val="tx1"/>
                </a:solidFill>
              </a:rPr>
              <a:t>пошук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електронному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каталозі</a:t>
            </a:r>
            <a:r>
              <a:rPr lang="ru-RU" dirty="0">
                <a:solidFill>
                  <a:schemeClr val="tx1"/>
                </a:solidFill>
              </a:rPr>
              <a:t>  за автором, заголовком книги, за </a:t>
            </a:r>
            <a:r>
              <a:rPr lang="ru-RU" dirty="0" err="1">
                <a:solidFill>
                  <a:schemeClr val="tx1"/>
                </a:solidFill>
              </a:rPr>
              <a:t>ключовими</a:t>
            </a:r>
            <a:r>
              <a:rPr lang="ru-RU" dirty="0">
                <a:solidFill>
                  <a:schemeClr val="tx1"/>
                </a:solidFill>
              </a:rPr>
              <a:t> словами, словниками </a:t>
            </a:r>
            <a:r>
              <a:rPr lang="ru-RU" dirty="0" err="1">
                <a:solidFill>
                  <a:schemeClr val="tx1"/>
                </a:solidFill>
              </a:rPr>
              <a:t>спеціальностей</a:t>
            </a:r>
            <a:r>
              <a:rPr lang="ru-RU" dirty="0">
                <a:solidFill>
                  <a:schemeClr val="tx1"/>
                </a:solidFill>
              </a:rPr>
              <a:t> в «</a:t>
            </a:r>
            <a:r>
              <a:rPr lang="ru-RU" dirty="0" err="1">
                <a:solidFill>
                  <a:schemeClr val="tx1"/>
                </a:solidFill>
              </a:rPr>
              <a:t>Спеціалізованому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пошуку</a:t>
            </a:r>
            <a:r>
              <a:rPr lang="ru-RU" dirty="0">
                <a:solidFill>
                  <a:schemeClr val="tx1"/>
                </a:solidFill>
              </a:rPr>
              <a:t>», </a:t>
            </a:r>
            <a:r>
              <a:rPr lang="ru-RU" dirty="0" err="1">
                <a:solidFill>
                  <a:schemeClr val="tx1"/>
                </a:solidFill>
              </a:rPr>
              <a:t>в</a:t>
            </a:r>
            <a:r>
              <a:rPr lang="ru-RU" dirty="0">
                <a:solidFill>
                  <a:schemeClr val="tx1"/>
                </a:solidFill>
              </a:rPr>
              <a:t>  базах </a:t>
            </a:r>
            <a:r>
              <a:rPr lang="ru-RU" dirty="0" err="1">
                <a:solidFill>
                  <a:schemeClr val="tx1"/>
                </a:solidFill>
              </a:rPr>
              <a:t>даних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Авторських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свiдоцтв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err="1">
                <a:solidFill>
                  <a:schemeClr val="tx1"/>
                </a:solidFill>
              </a:rPr>
              <a:t>патентiв</a:t>
            </a:r>
            <a:r>
              <a:rPr lang="ru-RU" dirty="0">
                <a:solidFill>
                  <a:schemeClr val="tx1"/>
                </a:solidFill>
              </a:rPr>
              <a:t>, та </a:t>
            </a:r>
            <a:r>
              <a:rPr lang="ru-RU" dirty="0" err="1">
                <a:solidFill>
                  <a:schemeClr val="tx1"/>
                </a:solidFill>
              </a:rPr>
              <a:t>iнших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охоронних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документiв</a:t>
            </a:r>
            <a:r>
              <a:rPr lang="ru-RU" dirty="0">
                <a:solidFill>
                  <a:schemeClr val="tx1"/>
                </a:solidFill>
              </a:rPr>
              <a:t>»  </a:t>
            </a:r>
            <a:r>
              <a:rPr lang="ru-RU" dirty="0" err="1">
                <a:solidFill>
                  <a:schemeClr val="tx1"/>
                </a:solidFill>
              </a:rPr>
              <a:t>та</a:t>
            </a:r>
            <a:r>
              <a:rPr lang="ru-RU" dirty="0">
                <a:solidFill>
                  <a:schemeClr val="tx1"/>
                </a:solidFill>
              </a:rPr>
              <a:t> « </a:t>
            </a:r>
            <a:r>
              <a:rPr lang="ru-RU" dirty="0" err="1">
                <a:solidFill>
                  <a:schemeClr val="tx1"/>
                </a:solidFill>
              </a:rPr>
              <a:t>Праці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співробітників</a:t>
            </a:r>
            <a:r>
              <a:rPr lang="ru-RU" dirty="0">
                <a:solidFill>
                  <a:schemeClr val="tx1"/>
                </a:solidFill>
              </a:rPr>
              <a:t> УІПА».   </a:t>
            </a:r>
            <a:r>
              <a:rPr lang="ru-RU" dirty="0" err="1">
                <a:solidFill>
                  <a:schemeClr val="tx1"/>
                </a:solidFill>
              </a:rPr>
              <a:t>Знайти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повні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тексти</a:t>
            </a:r>
            <a:r>
              <a:rPr lang="ru-RU" dirty="0">
                <a:solidFill>
                  <a:schemeClr val="tx1"/>
                </a:solidFill>
              </a:rPr>
              <a:t>  </a:t>
            </a:r>
            <a:r>
              <a:rPr lang="ru-RU" dirty="0" err="1">
                <a:solidFill>
                  <a:schemeClr val="tx1"/>
                </a:solidFill>
              </a:rPr>
              <a:t>видань</a:t>
            </a:r>
            <a:r>
              <a:rPr lang="ru-RU" dirty="0">
                <a:solidFill>
                  <a:schemeClr val="tx1"/>
                </a:solidFill>
              </a:rPr>
              <a:t> кафедр </a:t>
            </a:r>
            <a:r>
              <a:rPr lang="ru-RU" dirty="0" err="1">
                <a:solidFill>
                  <a:schemeClr val="tx1"/>
                </a:solidFill>
              </a:rPr>
              <a:t>зручно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</a:t>
            </a:r>
            <a:r>
              <a:rPr lang="ru-RU" dirty="0">
                <a:solidFill>
                  <a:schemeClr val="tx1"/>
                </a:solidFill>
              </a:rPr>
              <a:t> легко  через  рубрикатор "</a:t>
            </a:r>
            <a:r>
              <a:rPr lang="ru-RU" dirty="0" err="1">
                <a:solidFill>
                  <a:schemeClr val="tx1"/>
                </a:solidFill>
              </a:rPr>
              <a:t>Факультет-Кафедра-Дисципліна</a:t>
            </a:r>
            <a:r>
              <a:rPr lang="ru-RU" dirty="0">
                <a:solidFill>
                  <a:schemeClr val="tx1"/>
                </a:solidFill>
              </a:rPr>
              <a:t>", створенного  в </a:t>
            </a:r>
            <a:r>
              <a:rPr lang="ru-RU" dirty="0" err="1">
                <a:solidFill>
                  <a:schemeClr val="tx1"/>
                </a:solidFill>
              </a:rPr>
              <a:t>АРМі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Книгозабезпеченість</a:t>
            </a:r>
            <a:r>
              <a:rPr lang="ru-RU" dirty="0">
                <a:solidFill>
                  <a:schemeClr val="tx1"/>
                </a:solidFill>
              </a:rPr>
              <a:t> АБІС ІРБІС.</a:t>
            </a:r>
          </a:p>
        </p:txBody>
      </p:sp>
      <p:pic>
        <p:nvPicPr>
          <p:cNvPr id="5" name="Рисунок 9" descr="D:\Фотоархив\Наш архив\библиотека для презентации\фото библиотеки\IMG_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419600"/>
            <a:ext cx="30480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36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12444" r="19101" b="20972"/>
          <a:stretch>
            <a:fillRect/>
          </a:stretch>
        </p:blipFill>
        <p:spPr>
          <a:xfrm>
            <a:off x="152400" y="533400"/>
            <a:ext cx="6103938" cy="3140075"/>
          </a:xfrm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6" cstate="print"/>
          <a:srcRect l="19911" t="24779" r="48430" b="64603"/>
          <a:stretch>
            <a:fillRect/>
          </a:stretch>
        </p:blipFill>
        <p:spPr bwMode="auto">
          <a:xfrm>
            <a:off x="1981200" y="1579563"/>
            <a:ext cx="37338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7" cstate="print"/>
          <a:srcRect l="18805" t="23894" r="43730" b="46902"/>
          <a:stretch>
            <a:fillRect/>
          </a:stretch>
        </p:blipFill>
        <p:spPr bwMode="auto">
          <a:xfrm>
            <a:off x="2743200" y="1981200"/>
            <a:ext cx="2971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/>
          <p:cNvPicPr>
            <a:picLocks noChangeAspect="1" noChangeArrowheads="1"/>
          </p:cNvPicPr>
          <p:nvPr/>
        </p:nvPicPr>
        <p:blipFill>
          <a:blip r:embed="rId8" cstate="print"/>
          <a:srcRect l="18805" t="30972" r="33627" b="45132"/>
          <a:stretch>
            <a:fillRect/>
          </a:stretch>
        </p:blipFill>
        <p:spPr bwMode="auto">
          <a:xfrm>
            <a:off x="3076575" y="3048000"/>
            <a:ext cx="31543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algn="just"/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Д</a:t>
            </a: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іяльність бібліотеки сьогодні спрямовано і на підтримку наукової діяльності академії. Проводяться тренінги для викладачів академії з наповнення авторських профілів науковців.</a:t>
            </a:r>
            <a:endParaRPr lang="ru-RU" sz="18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63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6734" r="5804" b="10768"/>
          <a:stretch>
            <a:fillRect/>
          </a:stretch>
        </p:blipFill>
        <p:spPr>
          <a:xfrm>
            <a:off x="228600" y="1482725"/>
            <a:ext cx="4114800" cy="2252663"/>
          </a:xfrm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5" cstate="print"/>
          <a:srcRect t="8221" r="555" b="4668"/>
          <a:stretch>
            <a:fillRect/>
          </a:stretch>
        </p:blipFill>
        <p:spPr bwMode="auto">
          <a:xfrm>
            <a:off x="4495800" y="1447800"/>
            <a:ext cx="4427538" cy="242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6" cstate="print"/>
          <a:srcRect l="3889" t="8000" r="5556" b="6667"/>
          <a:stretch>
            <a:fillRect/>
          </a:stretch>
        </p:blipFill>
        <p:spPr bwMode="auto">
          <a:xfrm>
            <a:off x="2133600" y="3962400"/>
            <a:ext cx="42306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35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Бібліотека приймає активну участь у виданні та просуванні наукових журналів академії до наукометричних баз даних.</a:t>
            </a:r>
            <a:endParaRPr lang="ru-RU" sz="18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7412" name="Picture 7" descr="D:\Папка 20\6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66800" y="1524000"/>
            <a:ext cx="3294063" cy="4525963"/>
          </a:xfrm>
        </p:spPr>
      </p:pic>
      <p:pic>
        <p:nvPicPr>
          <p:cNvPr id="17413" name="Picture 8" descr="D:\Папка 20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524000"/>
            <a:ext cx="3217863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6" descr="G:\DCIM\108___10\IMG_1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7F7F7F"/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895600" y="1066800"/>
            <a:ext cx="3200400" cy="1295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uk-UA" sz="1600" dirty="0">
                <a:solidFill>
                  <a:srgbClr val="002060"/>
                </a:solidFill>
                <a:latin typeface="Arial Black" pitchFamily="34" charset="0"/>
              </a:rPr>
              <a:t>Наукова  бібліотека в інформаційно-освітньому </a:t>
            </a:r>
          </a:p>
          <a:p>
            <a:pPr>
              <a:defRPr/>
            </a:pPr>
            <a:r>
              <a:rPr lang="uk-UA" sz="1600" dirty="0">
                <a:solidFill>
                  <a:srgbClr val="002060"/>
                </a:solidFill>
                <a:latin typeface="Arial Black" pitchFamily="34" charset="0"/>
              </a:rPr>
              <a:t>середовищі</a:t>
            </a:r>
          </a:p>
          <a:p>
            <a:pPr>
              <a:defRPr/>
            </a:pPr>
            <a:r>
              <a:rPr lang="uk-UA" sz="1600" dirty="0">
                <a:solidFill>
                  <a:srgbClr val="002060"/>
                </a:solidFill>
                <a:latin typeface="Arial Black" pitchFamily="34" charset="0"/>
              </a:rPr>
              <a:t>академії</a:t>
            </a:r>
            <a:endParaRPr lang="ru-RU" sz="1600" dirty="0"/>
          </a:p>
        </p:txBody>
      </p:sp>
      <p:pic>
        <p:nvPicPr>
          <p:cNvPr id="4" name="Рисунок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143" t="27158" r="46429" b="14975"/>
          <a:stretch>
            <a:fillRect/>
          </a:stretch>
        </p:blipFill>
        <p:spPr>
          <a:xfrm>
            <a:off x="4748522" y="1371599"/>
            <a:ext cx="966478" cy="995297"/>
          </a:xfrm>
          <a:prstGeom prst="ellipse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67000" y="152400"/>
            <a:ext cx="3581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Формування інформаційного ресурсу у традиційному вигляді </a:t>
            </a:r>
          </a:p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(книжковий фонд -  874498 прим.)</a:t>
            </a:r>
            <a:endParaRPr lang="ru-RU" sz="1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" y="1066800"/>
            <a:ext cx="1524000" cy="609600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Електронна доставка документів</a:t>
            </a:r>
            <a:endParaRPr lang="ru-RU" sz="1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2400" y="381000"/>
            <a:ext cx="1524000" cy="533400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Електронне замовлення</a:t>
            </a:r>
            <a:endParaRPr lang="ru-RU" sz="1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2400" y="1828800"/>
            <a:ext cx="1524000" cy="838200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dirty="0" err="1">
                <a:solidFill>
                  <a:srgbClr val="002060"/>
                </a:solidFill>
                <a:latin typeface="Arial Black" pitchFamily="34" charset="0"/>
              </a:rPr>
              <a:t>Рубрикатор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uk-UA" sz="1000" dirty="0" err="1">
                <a:solidFill>
                  <a:srgbClr val="002060"/>
                </a:solidFill>
                <a:latin typeface="Arial Black" pitchFamily="34" charset="0"/>
              </a:rPr>
              <a:t>“Факультет-кафедра-дисципліна”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 в ЕК</a:t>
            </a:r>
            <a:endParaRPr lang="ru-RU" sz="1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15200" y="304800"/>
            <a:ext cx="1600200" cy="457200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Інтернет </a:t>
            </a:r>
          </a:p>
          <a:p>
            <a:pPr algn="ctr">
              <a:defRPr/>
            </a:pPr>
            <a:r>
              <a:rPr lang="ru-RU" sz="1000" dirty="0">
                <a:solidFill>
                  <a:srgbClr val="002060"/>
                </a:solidFill>
                <a:latin typeface="Arial Black" pitchFamily="34" charset="0"/>
              </a:rPr>
              <a:t>у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 т.ч. </a:t>
            </a:r>
            <a:r>
              <a:rPr lang="en-US" sz="1000" dirty="0">
                <a:solidFill>
                  <a:srgbClr val="002060"/>
                </a:solidFill>
                <a:latin typeface="Arial Black" pitchFamily="34" charset="0"/>
              </a:rPr>
              <a:t>Wi-Fi</a:t>
            </a:r>
            <a:endParaRPr lang="ru-RU" sz="1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15200" y="914400"/>
            <a:ext cx="1676400" cy="381000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Віртуальна довідка</a:t>
            </a:r>
            <a:endParaRPr lang="ru-RU" sz="1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15200" y="1447800"/>
            <a:ext cx="1676400" cy="457200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Віртуальна виставка</a:t>
            </a:r>
            <a:endParaRPr lang="ru-RU" sz="1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15200" y="2057400"/>
            <a:ext cx="1676400" cy="762000"/>
          </a:xfrm>
          <a:prstGeom prst="round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Заняття з основ інформаційної культури для всіх категорій користувачів</a:t>
            </a:r>
            <a:endParaRPr lang="ru-RU" sz="1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67000" y="2590800"/>
            <a:ext cx="3733800" cy="5334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100" dirty="0">
                <a:solidFill>
                  <a:srgbClr val="002060"/>
                </a:solidFill>
                <a:latin typeface="Arial Black" pitchFamily="34" charset="0"/>
              </a:rPr>
              <a:t>Формування інформаційного ресурсу </a:t>
            </a:r>
            <a:r>
              <a:rPr lang="uk-UA" dirty="0">
                <a:solidFill>
                  <a:srgbClr val="002060"/>
                </a:solidFill>
                <a:latin typeface="Arial Black" pitchFamily="34" charset="0"/>
              </a:rPr>
              <a:t>Електронна бібліотека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0" y="3352800"/>
            <a:ext cx="2362200" cy="12954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База даних </a:t>
            </a:r>
            <a:r>
              <a:rPr lang="uk-UA" sz="1200" dirty="0" err="1">
                <a:solidFill>
                  <a:srgbClr val="002060"/>
                </a:solidFill>
                <a:latin typeface="Arial Black" pitchFamily="34" charset="0"/>
              </a:rPr>
              <a:t>“Електронний</a:t>
            </a: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uk-UA" sz="1200" dirty="0" err="1">
                <a:solidFill>
                  <a:srgbClr val="002060"/>
                </a:solidFill>
                <a:latin typeface="Arial Black" pitchFamily="34" charset="0"/>
              </a:rPr>
              <a:t>каталог”</a:t>
            </a: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 (153,5 тис. записів, 35232 звернень) з доступом до повних текстів НМВК (5034 док., 57372 скачувань)</a:t>
            </a:r>
            <a:endParaRPr lang="ru-RU" sz="12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4876800"/>
            <a:ext cx="2743200" cy="8382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База даних авторських свідоцтв, патентів та інших охоронних документів </a:t>
            </a:r>
          </a:p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(1697 записи)</a:t>
            </a:r>
            <a:endParaRPr lang="ru-RU" sz="12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0" y="5867400"/>
            <a:ext cx="5410200" cy="6858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Службові бази даних: </a:t>
            </a:r>
          </a:p>
          <a:p>
            <a:pPr algn="ctr">
              <a:defRPr/>
            </a:pPr>
            <a:r>
              <a:rPr lang="uk-UA" sz="1200" dirty="0" err="1">
                <a:solidFill>
                  <a:srgbClr val="002060"/>
                </a:solidFill>
                <a:latin typeface="Arial Black" pitchFamily="34" charset="0"/>
              </a:rPr>
              <a:t>“Праці</a:t>
            </a: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uk-UA" sz="12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вчених УІПА ” (31762 записів)</a:t>
            </a:r>
          </a:p>
          <a:p>
            <a:pPr algn="ctr">
              <a:defRPr/>
            </a:pPr>
            <a:r>
              <a:rPr lang="uk-UA" sz="12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Авторитетний файл </a:t>
            </a:r>
            <a:r>
              <a:rPr lang="uk-UA" sz="1200" b="1" dirty="0" err="1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“Індивідуальний</a:t>
            </a:r>
            <a:r>
              <a:rPr lang="uk-UA" sz="12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200" b="1" dirty="0" err="1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автор”</a:t>
            </a:r>
            <a:r>
              <a:rPr lang="uk-UA" sz="12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(1527 записів)</a:t>
            </a:r>
          </a:p>
          <a:p>
            <a:pPr algn="ctr">
              <a:defRPr/>
            </a:pPr>
            <a:r>
              <a:rPr lang="uk-UA" sz="12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Авторитетний файл </a:t>
            </a:r>
            <a:r>
              <a:rPr lang="uk-UA" sz="1200" b="1" dirty="0" err="1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“Колективний</a:t>
            </a:r>
            <a:r>
              <a:rPr lang="uk-UA" sz="12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sz="1200" b="1" dirty="0" err="1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автор”</a:t>
            </a:r>
            <a:r>
              <a:rPr lang="uk-UA" sz="12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(181 запис)</a:t>
            </a:r>
            <a:endParaRPr lang="ru-RU" sz="12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24200" y="3581400"/>
            <a:ext cx="1295400" cy="19812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>
                <a:solidFill>
                  <a:srgbClr val="002060"/>
                </a:solidFill>
                <a:latin typeface="Arial Black" pitchFamily="34" charset="0"/>
              </a:rPr>
              <a:t>ElAr</a:t>
            </a:r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 UIPA</a:t>
            </a:r>
            <a:endParaRPr lang="uk-UA" sz="12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defRPr/>
            </a:pPr>
            <a:r>
              <a:rPr lang="en-US" sz="800" dirty="0">
                <a:solidFill>
                  <a:srgbClr val="002060"/>
                </a:solidFill>
                <a:latin typeface="Arial Black" pitchFamily="34" charset="0"/>
              </a:rPr>
              <a:t>http://uipa.edu.ua/jspui/ 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Електронний архів (</a:t>
            </a:r>
            <a:r>
              <a:rPr lang="uk-UA" sz="1000" dirty="0" err="1">
                <a:solidFill>
                  <a:srgbClr val="002060"/>
                </a:solidFill>
                <a:latin typeface="Arial Black" pitchFamily="34" charset="0"/>
              </a:rPr>
              <a:t>репозиторій</a:t>
            </a: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)</a:t>
            </a:r>
          </a:p>
          <a:p>
            <a:pPr algn="ctr"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Наповнення – 5657 док. Звернень - 15984</a:t>
            </a:r>
            <a:endParaRPr lang="ru-RU" sz="10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791200" y="3352800"/>
            <a:ext cx="3352800" cy="9144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Сайт бібліотеки (</a:t>
            </a:r>
            <a:r>
              <a:rPr lang="en-US" sz="1200" dirty="0">
                <a:solidFill>
                  <a:srgbClr val="002060"/>
                </a:solidFill>
                <a:latin typeface="Arial Black" pitchFamily="34" charset="0"/>
              </a:rPr>
              <a:t>http://library.uipa.edu.ua/</a:t>
            </a: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)</a:t>
            </a:r>
          </a:p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55445 звернень,</a:t>
            </a:r>
          </a:p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70502</a:t>
            </a:r>
            <a:r>
              <a:rPr lang="uk-UA" sz="1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переглядів  сторінок, </a:t>
            </a:r>
          </a:p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25725 унікальних </a:t>
            </a:r>
            <a:r>
              <a:rPr lang="uk-UA" sz="1200" dirty="0" err="1">
                <a:solidFill>
                  <a:srgbClr val="002060"/>
                </a:solidFill>
                <a:latin typeface="Arial Black" pitchFamily="34" charset="0"/>
              </a:rPr>
              <a:t>ІР-адрес</a:t>
            </a:r>
            <a:endParaRPr lang="ru-RU" sz="12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38800" y="4495800"/>
            <a:ext cx="2057400" cy="23622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ВЛАСНІ </a:t>
            </a:r>
          </a:p>
          <a:p>
            <a:pPr algn="ctr">
              <a:defRPr/>
            </a:pPr>
            <a:r>
              <a:rPr lang="uk-UA" sz="900" dirty="0">
                <a:solidFill>
                  <a:srgbClr val="002060"/>
                </a:solidFill>
                <a:latin typeface="Arial Black" pitchFamily="34" charset="0"/>
              </a:rPr>
              <a:t>повнотекстові ресурси: 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фахові журнали </a:t>
            </a:r>
            <a:r>
              <a:rPr lang="uk-UA" sz="1000" dirty="0" err="1">
                <a:solidFill>
                  <a:srgbClr val="002060"/>
                </a:solidFill>
                <a:latin typeface="Arial Black" pitchFamily="34" charset="0"/>
              </a:rPr>
              <a:t>“Проблеми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 інженерно-педагогічної </a:t>
            </a:r>
            <a:r>
              <a:rPr lang="uk-UA" sz="1000" dirty="0" err="1">
                <a:solidFill>
                  <a:srgbClr val="002060"/>
                </a:solidFill>
                <a:latin typeface="Arial Black" pitchFamily="34" charset="0"/>
              </a:rPr>
              <a:t>освіти”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, </a:t>
            </a:r>
            <a:r>
              <a:rPr lang="uk-UA" sz="1000" dirty="0" err="1">
                <a:solidFill>
                  <a:srgbClr val="002060"/>
                </a:solidFill>
                <a:latin typeface="Arial Black" pitchFamily="34" charset="0"/>
              </a:rPr>
              <a:t>“Машинобудування”</a:t>
            </a:r>
            <a:endParaRPr lang="uk-UA" sz="10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Цільовий ресурс з інженерно-педагогічної освіти  </a:t>
            </a:r>
          </a:p>
          <a:p>
            <a:pPr algn="ctr">
              <a:buFont typeface="Wingdings" pitchFamily="2" charset="2"/>
              <a:buChar char="Ø"/>
              <a:defRPr/>
            </a:pPr>
            <a:r>
              <a:rPr lang="uk-UA" sz="900" dirty="0">
                <a:solidFill>
                  <a:srgbClr val="002060"/>
                </a:solidFill>
                <a:latin typeface="Arial Black" pitchFamily="34" charset="0"/>
              </a:rPr>
              <a:t>Бібліографічний ресурс</a:t>
            </a:r>
            <a:endParaRPr lang="ru-RU" sz="9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57400" y="304800"/>
            <a:ext cx="457200" cy="2057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sz="1400" dirty="0">
                <a:solidFill>
                  <a:srgbClr val="002060"/>
                </a:solidFill>
                <a:latin typeface="Arial Black" pitchFamily="34" charset="0"/>
              </a:rPr>
              <a:t>Сервісні послуги</a:t>
            </a:r>
            <a:endParaRPr lang="ru-RU" sz="14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 flipH="1">
            <a:off x="6477000" y="304800"/>
            <a:ext cx="457200" cy="2133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uk-UA" sz="1400" dirty="0">
                <a:solidFill>
                  <a:srgbClr val="002060"/>
                </a:solidFill>
                <a:latin typeface="Arial Black" pitchFamily="34" charset="0"/>
              </a:rPr>
              <a:t>Сервісні послуги</a:t>
            </a:r>
            <a:endParaRPr lang="ru-RU" sz="14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848600" y="4495800"/>
            <a:ext cx="1295400" cy="23622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dirty="0">
                <a:solidFill>
                  <a:srgbClr val="002060"/>
                </a:solidFill>
                <a:latin typeface="Arial Black" pitchFamily="34" charset="0"/>
              </a:rPr>
              <a:t>ВІДДАЛЕНІ </a:t>
            </a:r>
            <a:r>
              <a:rPr lang="uk-UA" sz="900" dirty="0">
                <a:solidFill>
                  <a:srgbClr val="002060"/>
                </a:solidFill>
                <a:latin typeface="Arial Black" pitchFamily="34" charset="0"/>
              </a:rPr>
              <a:t>повнотекстові ресурси: 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Доступ до БД Україніка наукова</a:t>
            </a:r>
            <a:r>
              <a:rPr lang="en-US" sz="1000" dirty="0">
                <a:solidFill>
                  <a:srgbClr val="002060"/>
                </a:solidFill>
                <a:latin typeface="Arial Black" pitchFamily="34" charset="0"/>
              </a:rPr>
              <a:t>,</a:t>
            </a:r>
            <a:r>
              <a:rPr lang="uk-UA" sz="10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 Black" pitchFamily="34" charset="0"/>
              </a:rPr>
              <a:t>Scopus, </a:t>
            </a:r>
            <a:r>
              <a:rPr lang="en-US" sz="1000" dirty="0" err="1">
                <a:solidFill>
                  <a:srgbClr val="002060"/>
                </a:solidFill>
                <a:latin typeface="Arial Black" pitchFamily="34" charset="0"/>
              </a:rPr>
              <a:t>WoS</a:t>
            </a:r>
            <a:r>
              <a:rPr lang="en-US" sz="10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uk-UA" sz="1000">
                <a:solidFill>
                  <a:srgbClr val="002060"/>
                </a:solidFill>
                <a:latin typeface="Arial Black" pitchFamily="34" charset="0"/>
              </a:rPr>
              <a:t>та інші</a:t>
            </a:r>
            <a:endParaRPr lang="ru-RU" sz="1000" dirty="0"/>
          </a:p>
        </p:txBody>
      </p:sp>
      <p:sp>
        <p:nvSpPr>
          <p:cNvPr id="30" name="Стрелка вниз 29"/>
          <p:cNvSpPr/>
          <p:nvPr/>
        </p:nvSpPr>
        <p:spPr>
          <a:xfrm rot="2214126">
            <a:off x="2474913" y="3048000"/>
            <a:ext cx="192087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719677">
            <a:off x="2546350" y="3090863"/>
            <a:ext cx="190500" cy="1784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2819400" y="3124200"/>
            <a:ext cx="228600" cy="2722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7924800" y="4267200"/>
            <a:ext cx="558800" cy="284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6248400" y="4267200"/>
            <a:ext cx="558800" cy="284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3733800" y="3124200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верх 39"/>
          <p:cNvSpPr/>
          <p:nvPr/>
        </p:nvSpPr>
        <p:spPr>
          <a:xfrm>
            <a:off x="4267200" y="762000"/>
            <a:ext cx="4572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Стрелка вверх 40"/>
          <p:cNvSpPr/>
          <p:nvPr/>
        </p:nvSpPr>
        <p:spPr>
          <a:xfrm rot="5211267">
            <a:off x="5968206" y="1527969"/>
            <a:ext cx="684213" cy="3905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Стрелка вверх 42"/>
          <p:cNvSpPr/>
          <p:nvPr/>
        </p:nvSpPr>
        <p:spPr>
          <a:xfrm rot="5400000" flipV="1">
            <a:off x="2353468" y="1532732"/>
            <a:ext cx="684213" cy="3619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трелка вниз 43"/>
          <p:cNvSpPr/>
          <p:nvPr/>
        </p:nvSpPr>
        <p:spPr>
          <a:xfrm>
            <a:off x="5867400" y="3124200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трелка вверх 44"/>
          <p:cNvSpPr/>
          <p:nvPr/>
        </p:nvSpPr>
        <p:spPr>
          <a:xfrm rot="5211267">
            <a:off x="6944519" y="465931"/>
            <a:ext cx="361950" cy="363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Стрелка вверх 46"/>
          <p:cNvSpPr/>
          <p:nvPr/>
        </p:nvSpPr>
        <p:spPr>
          <a:xfrm rot="5211267">
            <a:off x="6944519" y="999331"/>
            <a:ext cx="361950" cy="363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Стрелка вверх 47"/>
          <p:cNvSpPr/>
          <p:nvPr/>
        </p:nvSpPr>
        <p:spPr>
          <a:xfrm rot="5211267">
            <a:off x="6944519" y="1608931"/>
            <a:ext cx="361950" cy="363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Стрелка вверх 48"/>
          <p:cNvSpPr/>
          <p:nvPr/>
        </p:nvSpPr>
        <p:spPr>
          <a:xfrm rot="5211267">
            <a:off x="6944519" y="2142331"/>
            <a:ext cx="361950" cy="363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Стрелка вверх 49"/>
          <p:cNvSpPr/>
          <p:nvPr/>
        </p:nvSpPr>
        <p:spPr>
          <a:xfrm rot="5211267" flipV="1">
            <a:off x="1675606" y="610395"/>
            <a:ext cx="403225" cy="3794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Стрелка вверх 51"/>
          <p:cNvSpPr/>
          <p:nvPr/>
        </p:nvSpPr>
        <p:spPr>
          <a:xfrm rot="5211267" flipV="1">
            <a:off x="1675606" y="1240632"/>
            <a:ext cx="403225" cy="3794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Стрелка вверх 52"/>
          <p:cNvSpPr/>
          <p:nvPr/>
        </p:nvSpPr>
        <p:spPr>
          <a:xfrm rot="5211267" flipV="1">
            <a:off x="1675606" y="2002632"/>
            <a:ext cx="403225" cy="3794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Стрелка вверх 53"/>
          <p:cNvSpPr/>
          <p:nvPr/>
        </p:nvSpPr>
        <p:spPr>
          <a:xfrm flipV="1">
            <a:off x="4267200" y="2362200"/>
            <a:ext cx="4572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uk-UA" sz="1600" smtClean="0">
                <a:solidFill>
                  <a:srgbClr val="002060"/>
                </a:solidFill>
                <a:latin typeface="Arial Black" pitchFamily="34" charset="0"/>
              </a:rPr>
              <a:t>Сучасне технічне оснащення Наукової бібліотеки УІПА дозволяє забезпечити якісну і оперативну інформаційну підтримку наукової та навчально-виховної діяльності академії. Комп’ютерна мережа бібліотеки нараховує 28 комп’ютерів.</a:t>
            </a:r>
            <a:endParaRPr lang="ru-RU" sz="16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6" name="Содержимое 10" descr="на обложку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9600" y="1447800"/>
            <a:ext cx="4978400" cy="3733800"/>
          </a:xfrm>
        </p:spPr>
      </p:pic>
      <p:pic>
        <p:nvPicPr>
          <p:cNvPr id="3077" name="Picture 7" descr="D:\Фотоархив\Наш архив\Фотолетопись библиотеки\2011\для фотодня\IMG_5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505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8100"/>
            <a:ext cx="9144000" cy="6858000"/>
          </a:xfrm>
        </p:spPr>
      </p:pic>
      <p:pic>
        <p:nvPicPr>
          <p:cNvPr id="4100" name="Picture 48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l="28410" t="31039" r="28958" b="15955"/>
          <a:stretch>
            <a:fillRect/>
          </a:stretch>
        </p:blipFill>
        <p:spPr bwMode="auto">
          <a:xfrm>
            <a:off x="7010400" y="228600"/>
            <a:ext cx="18383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28600"/>
            <a:ext cx="7010400" cy="1223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105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Вдосконаленню інформаційного забезпечення користувачів сприяє впровадження програмного забезпечення АБІС ІРБІС-64, яке дозволило автоматизувати  всі процеси: </a:t>
            </a:r>
            <a:r>
              <a:rPr lang="ru-RU" sz="105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uk-UA" sz="105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комплектування, систематизації, каталогізації, читацького пошуку, книговидачі, обслуговування у віддаленому режимі, створення бібліографічної продукції,  створення і ведення баз даних електронного каталогу, книгозабезпеченості, повнотекстових БД та БД Читачів, Праць співробітників УІПА, Авторських свідоцтв, патентів, та інших охоронних документів</a:t>
            </a:r>
          </a:p>
        </p:txBody>
      </p:sp>
      <p:pic>
        <p:nvPicPr>
          <p:cNvPr id="4102" name="Рисунок 1"/>
          <p:cNvPicPr>
            <a:picLocks noChangeAspect="1" noChangeArrowheads="1"/>
          </p:cNvPicPr>
          <p:nvPr/>
        </p:nvPicPr>
        <p:blipFill>
          <a:blip r:embed="rId6" cstate="print"/>
          <a:srcRect l="21143" t="27158" r="46429" b="14975"/>
          <a:stretch>
            <a:fillRect/>
          </a:stretch>
        </p:blipFill>
        <p:spPr bwMode="auto">
          <a:xfrm>
            <a:off x="3886200" y="2057400"/>
            <a:ext cx="12874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Заголовок 1"/>
          <p:cNvSpPr>
            <a:spLocks noGrp="1"/>
          </p:cNvSpPr>
          <p:nvPr>
            <p:ph type="title"/>
          </p:nvPr>
        </p:nvSpPr>
        <p:spPr>
          <a:xfrm>
            <a:off x="152400" y="1828800"/>
            <a:ext cx="914400" cy="609600"/>
          </a:xfrm>
        </p:spPr>
        <p:txBody>
          <a:bodyPr/>
          <a:lstStyle/>
          <a:p>
            <a:r>
              <a:rPr lang="uk-UA" sz="800" smtClean="0">
                <a:solidFill>
                  <a:srgbClr val="002060"/>
                </a:solidFill>
                <a:latin typeface="Arial Black" pitchFamily="34" charset="0"/>
              </a:rPr>
              <a:t>Формування і обробка інформаційних ресурсів в автоматизованому режимі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219200" y="3581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Організація і ведення електронного каталогу з базами даних, у т.ч. повнотекстовими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838200" y="4495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Корпоративна робота, обмін електронними записами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28600" y="5562600"/>
            <a:ext cx="106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Реєстрація читачів в електронному режимі і оформлення електронного формуляру</a:t>
            </a:r>
            <a:endParaRPr lang="ru-RU" sz="800" kern="0" dirty="0">
              <a:solidFill>
                <a:srgbClr val="002060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066800" y="6324600"/>
            <a:ext cx="243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Виготовлення ламінованого читацького квитка і фотографування за допомогою  веб-камери</a:t>
            </a:r>
            <a:endParaRPr lang="ru-RU" sz="800" kern="0" dirty="0">
              <a:solidFill>
                <a:srgbClr val="002060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810000" y="4800600"/>
            <a:ext cx="1295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dirty="0">
                <a:solidFill>
                  <a:srgbClr val="002060"/>
                </a:solidFill>
                <a:latin typeface="Arial Black" pitchFamily="34" charset="0"/>
                <a:cs typeface="+mn-cs"/>
              </a:rPr>
              <a:t>Ведення сайту  з виходом на електронний каталог бібліотеки.</a:t>
            </a:r>
            <a:endParaRPr lang="ru-RU" sz="800" kern="0" dirty="0">
              <a:solidFill>
                <a:srgbClr val="002060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77724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Забезпечення доступу користувачів до Інтернет у т.ч. Wi-Fi  у читальному залі </a:t>
            </a:r>
            <a:endParaRPr lang="ru-RU" sz="800" kern="0" dirty="0">
              <a:solidFill>
                <a:srgbClr val="002060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248400" y="4343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Створення бібліографічної продукції, ведення аналітичних баз даних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096000" y="3505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Ведення БД </a:t>
            </a:r>
            <a:r>
              <a:rPr lang="uk-UA" sz="800" kern="0" dirty="0" err="1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“Книгозабезпеченість”</a:t>
            </a: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 як інструменту  інформаційного забезпечення навчального процесу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6172200" y="19050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800" kern="0" dirty="0">
                <a:solidFill>
                  <a:srgbClr val="002060"/>
                </a:solidFill>
                <a:latin typeface="Arial Black" pitchFamily="34" charset="0"/>
                <a:ea typeface="+mj-ea"/>
                <a:cs typeface="+mj-cs"/>
              </a:rPr>
              <a:t>Обслуговування користувача  у віддаленому режимі, у т.ч. електронне замовлення,  електронна доставка, віртуальний сервіс,</a:t>
            </a:r>
          </a:p>
        </p:txBody>
      </p:sp>
    </p:spTree>
  </p:cSld>
  <p:clrMapOvr>
    <a:masterClrMapping/>
  </p:clrMapOvr>
  <p:transition advTm="37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Формування і обробка інформаційних ресурсів в автоматизованому режимі</a:t>
            </a:r>
          </a:p>
        </p:txBody>
      </p:sp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910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D:\Папка 20\Фото библиотеки сегодня\для презентации\IMG-e1d18030afa5eecab97752665bb2f803-V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" y="1371600"/>
            <a:ext cx="3697288" cy="2773363"/>
          </a:xfrm>
        </p:spPr>
      </p:pic>
      <p:pic>
        <p:nvPicPr>
          <p:cNvPr id="5126" name="Picture 7" descr="D:\Папка 20\Фото библиотеки сегодня\для презентации\IMG-6296bc6c41918f0f089ab13c3796e1b0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3716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124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600" smtClean="0">
                <a:solidFill>
                  <a:srgbClr val="002060"/>
                </a:solidFill>
                <a:latin typeface="Arial Black" pitchFamily="34" charset="0"/>
              </a:rPr>
              <a:t>Організація і ведення електронного каталогу з базами даних: Книго забезпеченості, Праць співробітників УІПА, Авторських свідоцтв, патентів та інших охоронних документів, повнотекстових (Автореферати дисертацій, що захищені в УІПА та Навчально-методичні видання кафедр у складі ЕК).</a:t>
            </a:r>
            <a:br>
              <a:rPr lang="uk-UA" sz="1600" smtClean="0">
                <a:solidFill>
                  <a:srgbClr val="002060"/>
                </a:solidFill>
                <a:latin typeface="Arial Black" pitchFamily="34" charset="0"/>
              </a:rPr>
            </a:br>
            <a:endParaRPr lang="uk-UA" sz="16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148" name="Picture 4" descr="H:\DCIM\109___11\IMG_204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1752600"/>
            <a:ext cx="3149600" cy="2362200"/>
          </a:xfrm>
        </p:spPr>
      </p:pic>
      <p:pic>
        <p:nvPicPr>
          <p:cNvPr id="6149" name="Picture 5" descr="H:\DCIM\109___11\IMG_2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114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6" cstate="print"/>
          <a:srcRect t="3429" r="17302" b="4294"/>
          <a:stretch>
            <a:fillRect/>
          </a:stretch>
        </p:blipFill>
        <p:spPr bwMode="auto">
          <a:xfrm>
            <a:off x="762000" y="4191000"/>
            <a:ext cx="3810000" cy="23907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7" cstate="print"/>
          <a:srcRect l="9277" t="11784" r="10225" b="9085"/>
          <a:stretch>
            <a:fillRect/>
          </a:stretch>
        </p:blipFill>
        <p:spPr bwMode="auto">
          <a:xfrm>
            <a:off x="4876800" y="1752600"/>
            <a:ext cx="3733800" cy="2286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124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Створення бібліографічної продукції, ведення аналітичних баз даних</a:t>
            </a:r>
          </a:p>
        </p:txBody>
      </p:sp>
      <p:pic>
        <p:nvPicPr>
          <p:cNvPr id="7172" name="Picture 3" descr="IMG_452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2744"/>
          <a:stretch>
            <a:fillRect/>
          </a:stretch>
        </p:blipFill>
        <p:spPr>
          <a:xfrm>
            <a:off x="838200" y="1371600"/>
            <a:ext cx="3324225" cy="2438400"/>
          </a:xfrm>
        </p:spPr>
      </p:pic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5" cstate="print"/>
          <a:srcRect l="46060" t="50307" r="4082" b="2209"/>
          <a:stretch>
            <a:fillRect/>
          </a:stretch>
        </p:blipFill>
        <p:spPr bwMode="auto">
          <a:xfrm>
            <a:off x="4648200" y="1447800"/>
            <a:ext cx="34290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" descr="G:\DCIM\109___11\IMG_17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40386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Реєстрація читачів в електронному режимі і оформлення електронного формуляру</a:t>
            </a:r>
            <a:b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</a:br>
            <a:endParaRPr lang="uk-UA" sz="18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6" name="Рисунок 1"/>
          <p:cNvPicPr>
            <a:picLocks noChangeAspect="1" noChangeArrowheads="1"/>
          </p:cNvPicPr>
          <p:nvPr/>
        </p:nvPicPr>
        <p:blipFill>
          <a:blip r:embed="rId4" cstate="print"/>
          <a:srcRect b="10103"/>
          <a:stretch>
            <a:fillRect/>
          </a:stretch>
        </p:blipFill>
        <p:spPr bwMode="auto">
          <a:xfrm>
            <a:off x="533400" y="3962400"/>
            <a:ext cx="3581400" cy="26479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7" name="Picture 2" descr="G:\DCIM\109___11\IMG_1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962400"/>
            <a:ext cx="3657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D:\Папка 20\Фото библиотеки сегодня\для презентации\IMG-9cb8d6cb29b8b38b3e95c6f566855644-V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514600" y="1143000"/>
            <a:ext cx="3595688" cy="2697163"/>
          </a:xfrm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Виготовлення ламінованого читацького квитка і фотографування за допомогою  веб-камери</a:t>
            </a:r>
            <a:endParaRPr lang="ru-RU" sz="18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9220" name="Picture 4" descr="D:\Фотоархив\Наш архив\Фотолетопись библиотеки\2011\отделы авт.науч. окф, учебн\IMG_511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5556" t="33333"/>
          <a:stretch>
            <a:fillRect/>
          </a:stretch>
        </p:blipFill>
        <p:spPr>
          <a:xfrm>
            <a:off x="1219200" y="1323975"/>
            <a:ext cx="3276600" cy="2486025"/>
          </a:xfrm>
        </p:spPr>
      </p:pic>
      <p:pic>
        <p:nvPicPr>
          <p:cNvPr id="9221" name="Picture 1" descr="G:\DCIM\109___11\IMG_1767.JPG"/>
          <p:cNvPicPr>
            <a:picLocks noChangeAspect="1" noChangeArrowheads="1"/>
          </p:cNvPicPr>
          <p:nvPr/>
        </p:nvPicPr>
        <p:blipFill>
          <a:blip r:embed="rId5" cstate="print"/>
          <a:srcRect l="12033" b="9081"/>
          <a:stretch>
            <a:fillRect/>
          </a:stretch>
        </p:blipFill>
        <p:spPr bwMode="auto">
          <a:xfrm>
            <a:off x="3200400" y="3962400"/>
            <a:ext cx="3429000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 descr="G:\DCIM\109___11\IMG_17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2954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9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90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sz="90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sz="1800" smtClean="0">
                <a:solidFill>
                  <a:srgbClr val="002060"/>
                </a:solidFill>
                <a:latin typeface="Arial Black" pitchFamily="34" charset="0"/>
              </a:rPr>
              <a:t>Ведення сайту з виходом на електронний каталог бібліотеки.</a:t>
            </a:r>
            <a:endParaRPr lang="ru-RU" sz="18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44" name="Picture 4" descr="D:\Фотоархив\Наш архив\Фотолетопись библиотеки\2011\для фотодня\IMG_51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2000" y="1295400"/>
            <a:ext cx="3429000" cy="2514600"/>
          </a:xfrm>
        </p:spPr>
      </p:pic>
      <p:pic>
        <p:nvPicPr>
          <p:cNvPr id="10245" name="Picture 5" descr="H:\DCIM\109___11\IMG_2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9624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6" cstate="print"/>
          <a:srcRect l="8125" t="8888" r="9375" b="10001"/>
          <a:stretch>
            <a:fillRect/>
          </a:stretch>
        </p:blipFill>
        <p:spPr bwMode="auto">
          <a:xfrm>
            <a:off x="4953000" y="3810000"/>
            <a:ext cx="3581400" cy="28241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 l="26111" t="8000" r="26111" b="6667"/>
          <a:stretch>
            <a:fillRect/>
          </a:stretch>
        </p:blipFill>
        <p:spPr bwMode="auto">
          <a:xfrm>
            <a:off x="5334000" y="1066800"/>
            <a:ext cx="24574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4233</TotalTime>
  <Words>599</Words>
  <Application>Microsoft Office PowerPoint</Application>
  <PresentationFormat>Экран (4:3)</PresentationFormat>
  <Paragraphs>72</Paragraphs>
  <Slides>17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Times New Roman</vt:lpstr>
      <vt:lpstr>Wingdings</vt:lpstr>
      <vt:lpstr>Оформление по умолчанию</vt:lpstr>
      <vt:lpstr>Слайд 1</vt:lpstr>
      <vt:lpstr>Сучасне технічне оснащення Наукової бібліотеки УІПА дозволяє забезпечити якісну і оперативну інформаційну підтримку наукової та навчально-виховної діяльності академії. Комп’ютерна мережа бібліотеки нараховує 28 комп’ютерів.</vt:lpstr>
      <vt:lpstr>Формування і обробка інформаційних ресурсів в автоматизованому режимі</vt:lpstr>
      <vt:lpstr> Формування і обробка інформаційних ресурсів в автоматизованому режимі</vt:lpstr>
      <vt:lpstr> Організація і ведення електронного каталогу з базами даних: Книго забезпеченості, Праць співробітників УІПА, Авторських свідоцтв, патентів та інших охоронних документів, повнотекстових (Автореферати дисертацій, що захищені в УІПА та Навчально-методичні видання кафедр у складі ЕК). </vt:lpstr>
      <vt:lpstr> Створення бібліографічної продукції, ведення аналітичних баз даних</vt:lpstr>
      <vt:lpstr> Реєстрація читачів в електронному режимі і оформлення електронного формуляру </vt:lpstr>
      <vt:lpstr> Виготовлення ламінованого читацького квитка і фотографування за допомогою  веб-камери</vt:lpstr>
      <vt:lpstr> Ведення сайту з виходом на електронний каталог бібліотеки.</vt:lpstr>
      <vt:lpstr> Забезпечення доступу користувачів до Інтернет у т.ч. Wi-Fi  у читальному залі </vt:lpstr>
      <vt:lpstr> Ведення БД “Книгозабезпеченість” як інструменту  інформаційного забезпечення навчального процесу</vt:lpstr>
      <vt:lpstr> Обслуговування користувача  у віддаленому режимі, у т.ч. електронне замовлення, електронна доставка, віртуальний сервіс</vt:lpstr>
      <vt:lpstr>Слайд 13</vt:lpstr>
      <vt:lpstr>Слайд 14</vt:lpstr>
      <vt:lpstr>Діяльність бібліотеки сьогодні спрямовано і на підтримку наукової діяльності академії. Проводяться тренінги для викладачів академії з наповнення авторських профілів науковців.</vt:lpstr>
      <vt:lpstr>Бібліотека приймає активну участь у виданні та просуванні наукових журналів академії до наукометричних баз даних.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Ноутбук</dc:creator>
  <cp:lastModifiedBy>Ноутбук</cp:lastModifiedBy>
  <cp:revision>356</cp:revision>
  <cp:lastPrinted>1601-01-01T00:00:00Z</cp:lastPrinted>
  <dcterms:created xsi:type="dcterms:W3CDTF">1601-01-01T00:00:00Z</dcterms:created>
  <dcterms:modified xsi:type="dcterms:W3CDTF">2019-10-09T06:22:55Z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