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6" r:id="rId2"/>
    <p:sldId id="328" r:id="rId3"/>
    <p:sldId id="329" r:id="rId4"/>
    <p:sldId id="330" r:id="rId5"/>
    <p:sldId id="331" r:id="rId6"/>
    <p:sldId id="332" r:id="rId7"/>
    <p:sldId id="345" r:id="rId8"/>
    <p:sldId id="350" r:id="rId9"/>
    <p:sldId id="353" r:id="rId10"/>
    <p:sldId id="349" r:id="rId11"/>
    <p:sldId id="347" r:id="rId12"/>
    <p:sldId id="348" r:id="rId13"/>
    <p:sldId id="346" r:id="rId14"/>
    <p:sldId id="354" r:id="rId15"/>
    <p:sldId id="285" r:id="rId16"/>
    <p:sldId id="287" r:id="rId17"/>
    <p:sldId id="273" r:id="rId18"/>
    <p:sldId id="289" r:id="rId19"/>
    <p:sldId id="292" r:id="rId20"/>
    <p:sldId id="290" r:id="rId21"/>
    <p:sldId id="261" r:id="rId22"/>
    <p:sldId id="293" r:id="rId23"/>
    <p:sldId id="295" r:id="rId24"/>
    <p:sldId id="306" r:id="rId25"/>
    <p:sldId id="307" r:id="rId26"/>
    <p:sldId id="262" r:id="rId27"/>
    <p:sldId id="305" r:id="rId28"/>
    <p:sldId id="264" r:id="rId29"/>
    <p:sldId id="298" r:id="rId30"/>
    <p:sldId id="297" r:id="rId31"/>
    <p:sldId id="302" r:id="rId32"/>
    <p:sldId id="303" r:id="rId33"/>
    <p:sldId id="278" r:id="rId34"/>
    <p:sldId id="291" r:id="rId35"/>
    <p:sldId id="300" r:id="rId36"/>
    <p:sldId id="269" r:id="rId37"/>
    <p:sldId id="301" r:id="rId38"/>
    <p:sldId id="311" r:id="rId39"/>
    <p:sldId id="272" r:id="rId40"/>
    <p:sldId id="30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  <a:srgbClr val="808080"/>
    <a:srgbClr val="45713F"/>
    <a:srgbClr val="993300"/>
    <a:srgbClr val="9900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4748C5-7260-4B7E-B95E-9F59C114DB9B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433935-A469-4F70-93A4-853F369A4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DBA8-61E7-47DD-AA19-557C8ADC532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4D30-3EC5-46AD-B510-32DCB373943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F5D3-E96D-45C7-B7EC-563B8A5FBF4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5506-87A9-4870-A1E3-DBB4646912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4DDC-41BF-4704-BC95-EF27E56DC3C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F1D7-A016-4699-9449-090B2CAD45B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238E-4586-48F0-9821-6C49FF4413E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F39A-E70A-44CA-9B39-E3189C887F9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0DC7-F315-4CAE-B992-DC8A29606BC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7ADB0-A1CB-46D7-AC6E-A805951FF8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5454-E787-40BE-9940-25710CD37BD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FFD1F6-2728-45D1-85A0-75B2BC76BA7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51400" y="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95513" y="1184275"/>
            <a:ext cx="52657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МІНІСТЕРСТВО ОХОРОНИ ЗДОРОВ’Я УКРАЇНИ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УПРАВЛІННЯ ОХОРОНИ ЗДОРОВ’Я ХОДА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КЗОЗ ОБЛАСНА ДИТЯЧА КЛІНІЧНА ЛІКАРНЯ</a:t>
            </a:r>
            <a:endParaRPr lang="ru-RU" sz="1600" dirty="0">
              <a:solidFill>
                <a:schemeClr val="tx2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>Левченко Ю.О. </a:t>
            </a:r>
            <a:br>
              <a:rPr lang="ru-RU" altLang="uk-UA" sz="1600">
                <a:latin typeface="Comic Sans MS" pitchFamily="66" charset="0"/>
              </a:rPr>
            </a:b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365250" y="2781300"/>
            <a:ext cx="6402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altLang="uk-UA" sz="2400" b="1">
                <a:latin typeface="Comic Sans MS" pitchFamily="66" charset="0"/>
              </a:rPr>
              <a:t>Актуальність надання консультативної </a:t>
            </a:r>
          </a:p>
          <a:p>
            <a:pPr algn="ctr"/>
            <a:r>
              <a:rPr lang="uk-UA" altLang="uk-UA" sz="2400" b="1">
                <a:latin typeface="Comic Sans MS" pitchFamily="66" charset="0"/>
              </a:rPr>
              <a:t>допомоги підліткам</a:t>
            </a:r>
          </a:p>
          <a:p>
            <a:pPr algn="ctr"/>
            <a:r>
              <a:rPr lang="uk-UA" altLang="uk-UA" sz="2400" b="1">
                <a:latin typeface="Comic Sans MS" pitchFamily="66" charset="0"/>
              </a:rPr>
              <a:t>у рамках “послуг, дружніх до молоді</a:t>
            </a:r>
            <a:r>
              <a:rPr lang="uk-UA" altLang="uk-UA" sz="2400" b="1"/>
              <a:t>” 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427538" y="5445125"/>
            <a:ext cx="592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1400">
                <a:latin typeface="Comic Sans MS" pitchFamily="66" charset="0"/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lenovo\Desktop\Фото ОДКБ\2017\20170615_094904.jpg"/>
          <p:cNvPicPr>
            <a:picLocks noChangeAspect="1" noChangeArrowheads="1"/>
          </p:cNvPicPr>
          <p:nvPr/>
        </p:nvPicPr>
        <p:blipFill>
          <a:blip r:embed="rId2"/>
          <a:srcRect t="21942" b="6619"/>
          <a:stretch>
            <a:fillRect/>
          </a:stretch>
        </p:blipFill>
        <p:spPr bwMode="auto">
          <a:xfrm>
            <a:off x="5651500" y="3141663"/>
            <a:ext cx="270351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68638"/>
            <a:ext cx="23066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997200"/>
            <a:ext cx="1993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87338" y="138113"/>
            <a:ext cx="8559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Times New Roman" pitchFamily="18" charset="0"/>
              </a:rPr>
              <a:t>Вроджені вади серця, 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Times New Roman" pitchFamily="18" charset="0"/>
              </a:rPr>
              <a:t>перед- та післяопераційне спостереження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Times New Roman" pitchFamily="18" charset="0"/>
              </a:rPr>
              <a:t>Порушення серцевого ритму та провідності,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Times New Roman" pitchFamily="18" charset="0"/>
              </a:rPr>
              <a:t>летальні аритмії, спостереження дітей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Times New Roman" pitchFamily="18" charset="0"/>
              </a:rPr>
              <a:t> з імплантованими водіями ритму.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Times New Roman" pitchFamily="18" charset="0"/>
              </a:rPr>
              <a:t>Дифузні захворювання сполучної тканини з проведенням агресивної імуносупресії, еферентної та імунобіологічної терапії 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Times New Roman" pitchFamily="18" charset="0"/>
              </a:rPr>
              <a:t> Хронічні вірусні, аутоімунні гепатити з забезпеченням противірусної терапії </a:t>
            </a:r>
          </a:p>
          <a:p>
            <a:pPr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Times New Roman" pitchFamily="18" charset="0"/>
              </a:rPr>
              <a:t> Спостереження хворих після трансплантації печінки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9"/>
          <p:cNvSpPr>
            <a:spLocks noChangeArrowheads="1"/>
          </p:cNvSpPr>
          <p:nvPr/>
        </p:nvSpPr>
        <p:spPr bwMode="auto">
          <a:xfrm>
            <a:off x="0" y="115888"/>
            <a:ext cx="2016125" cy="1873250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pic>
        <p:nvPicPr>
          <p:cNvPr id="24578" name="Picture 2" descr="D:\marina\Мои документы\Сайт КДМ\ЛОГОТИП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9700" y="-139700"/>
            <a:ext cx="2335213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Documents and Settings\Marina\Рабочий стол\IMG_1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420938"/>
            <a:ext cx="847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2" descr="C:\Documents and Settings\Marina\Рабочий стол\Новая папка\IMG_0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4724400"/>
            <a:ext cx="866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2" descr="D:\Фото\Мои\fabriary\Фото0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404813"/>
            <a:ext cx="7810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505075" y="260350"/>
            <a:ext cx="561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uk-UA">
                <a:latin typeface="Times New Roman" pitchFamily="18" charset="0"/>
              </a:rPr>
              <a:t>Керівник кабінету КДМ</a:t>
            </a:r>
          </a:p>
          <a:p>
            <a:pPr algn="r"/>
            <a:r>
              <a:rPr lang="uk-UA">
                <a:latin typeface="Times New Roman" pitchFamily="18" charset="0"/>
              </a:rPr>
              <a:t>Холодова Марина Володимирівна – психотерапевт</a:t>
            </a:r>
          </a:p>
          <a:p>
            <a:pPr algn="r"/>
            <a:r>
              <a:rPr lang="uk-UA">
                <a:latin typeface="Times New Roman" pitchFamily="18" charset="0"/>
              </a:rPr>
              <a:t> ОДКЛ,</a:t>
            </a:r>
          </a:p>
          <a:p>
            <a:pPr algn="r"/>
            <a:r>
              <a:rPr lang="uk-UA">
                <a:latin typeface="Times New Roman" pitchFamily="18" charset="0"/>
              </a:rPr>
              <a:t>дитячий</a:t>
            </a:r>
            <a:r>
              <a:rPr lang="ru-RU">
                <a:latin typeface="Times New Roman" pitchFamily="18" charset="0"/>
              </a:rPr>
              <a:t> невролог вищої категории 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981200" y="2420938"/>
            <a:ext cx="59642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Times New Roman" pitchFamily="18" charset="0"/>
              </a:rPr>
              <a:t>Лікар-педиатр</a:t>
            </a:r>
          </a:p>
          <a:p>
            <a:pPr algn="r"/>
            <a:r>
              <a:rPr lang="ru-RU">
                <a:latin typeface="Times New Roman" pitchFamily="18" charset="0"/>
              </a:rPr>
              <a:t>Дриль Інна Сергіївна – асистент кафедри педіатрії №1</a:t>
            </a:r>
          </a:p>
          <a:p>
            <a:pPr algn="r"/>
            <a:r>
              <a:rPr lang="ru-RU">
                <a:latin typeface="Times New Roman" pitchFamily="18" charset="0"/>
              </a:rPr>
              <a:t>та неонатології</a:t>
            </a:r>
          </a:p>
          <a:p>
            <a:pPr algn="r"/>
            <a:r>
              <a:rPr lang="ru-RU">
                <a:latin typeface="Times New Roman" pitchFamily="18" charset="0"/>
              </a:rPr>
              <a:t>Харківського Національного Медичного Университету,</a:t>
            </a:r>
          </a:p>
          <a:p>
            <a:pPr algn="r"/>
            <a:r>
              <a:rPr lang="ru-RU">
                <a:latin typeface="Times New Roman" pitchFamily="18" charset="0"/>
              </a:rPr>
              <a:t> кандидат медичних наук 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840163" y="4843463"/>
            <a:ext cx="4167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uk-UA">
                <a:latin typeface="Times New Roman" pitchFamily="18" charset="0"/>
              </a:rPr>
              <a:t>Лікар-педіатр, гастроентеролог ОДКЛ</a:t>
            </a:r>
            <a:endParaRPr lang="ru-RU">
              <a:latin typeface="Times New Roman" pitchFamily="18" charset="0"/>
            </a:endParaRPr>
          </a:p>
          <a:p>
            <a:pPr algn="r"/>
            <a:r>
              <a:rPr lang="ru-RU">
                <a:latin typeface="Times New Roman" pitchFamily="18" charset="0"/>
              </a:rPr>
              <a:t>Левченко Юлія Олександрівна,</a:t>
            </a:r>
          </a:p>
          <a:p>
            <a:pPr algn="r"/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0"/>
            <a:ext cx="2484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557338"/>
            <a:ext cx="264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D:\m\Мои документы\документы КДМ\Комп 6с-о\КДМ\Стенд КДМ\Дьяченк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836613"/>
            <a:ext cx="8858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Фото02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852738"/>
            <a:ext cx="8493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1187450" y="692150"/>
            <a:ext cx="5957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Лікар-дерматовенеролог</a:t>
            </a:r>
          </a:p>
          <a:p>
            <a:r>
              <a:rPr lang="ru-RU">
                <a:latin typeface="Times New Roman" pitchFamily="18" charset="0"/>
              </a:rPr>
              <a:t>Дяченко Валентина позаштатний дитячий </a:t>
            </a:r>
          </a:p>
          <a:p>
            <a:r>
              <a:rPr lang="ru-RU">
                <a:latin typeface="Times New Roman" pitchFamily="18" charset="0"/>
              </a:rPr>
              <a:t>дерматовенеролог Головного управління охорони </a:t>
            </a:r>
          </a:p>
          <a:p>
            <a:r>
              <a:rPr lang="ru-RU">
                <a:latin typeface="Times New Roman" pitchFamily="18" charset="0"/>
              </a:rPr>
              <a:t>здоровя Харківської обласної державної адміністрації,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1331913" y="2852738"/>
            <a:ext cx="6923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Лікар-уролог</a:t>
            </a:r>
          </a:p>
          <a:p>
            <a:r>
              <a:rPr lang="ru-RU">
                <a:latin typeface="Times New Roman" pitchFamily="18" charset="0"/>
              </a:rPr>
              <a:t>Боровський Михайло Борисович – дитячий хірург-уролог вищої </a:t>
            </a:r>
          </a:p>
          <a:p>
            <a:r>
              <a:rPr lang="ru-RU">
                <a:latin typeface="Times New Roman" pitchFamily="18" charset="0"/>
              </a:rPr>
              <a:t>категорії  Харківського обласного клінічного центру урології</a:t>
            </a:r>
          </a:p>
          <a:p>
            <a:r>
              <a:rPr lang="ru-RU">
                <a:latin typeface="Times New Roman" pitchFamily="18" charset="0"/>
              </a:rPr>
              <a:t>та нефрології</a:t>
            </a:r>
          </a:p>
        </p:txBody>
      </p:sp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1331913" y="4625975"/>
            <a:ext cx="2511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Лікар акушер-гінеколог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1331913" y="5445125"/>
            <a:ext cx="480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latin typeface="Times New Roman" pitchFamily="18" charset="0"/>
              </a:rPr>
              <a:t>Специаліст Центру соціальних служб для молоді</a:t>
            </a: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50" y="635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627313" y="981075"/>
            <a:ext cx="421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>
                <a:solidFill>
                  <a:srgbClr val="3936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Причини звернень до КДМ</a:t>
            </a:r>
            <a:endParaRPr lang="ru-RU" sz="2400" b="1">
              <a:solidFill>
                <a:srgbClr val="39361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360863" y="3121025"/>
            <a:ext cx="4222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buClr>
                <a:srgbClr val="0F6FC6"/>
              </a:buClr>
              <a:buSzPct val="70000"/>
              <a:buFont typeface="Wingdings 2" pitchFamily="18" charset="2"/>
              <a:buChar char=""/>
            </a:pPr>
            <a:endParaRPr lang="ru-RU" altLang="ru-RU" sz="3000" b="1">
              <a:solidFill>
                <a:srgbClr val="746241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331913" y="1873250"/>
            <a:ext cx="61928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b="1">
                <a:solidFill>
                  <a:srgbClr val="746241"/>
                </a:solidFill>
              </a:rPr>
              <a:t> </a:t>
            </a:r>
            <a:r>
              <a:rPr lang="ru-RU" altLang="ru-RU" b="1">
                <a:solidFill>
                  <a:srgbClr val="003366"/>
                </a:solidFill>
              </a:rPr>
              <a:t>Захворювання (соматичні, ендокринні, репродуктивної сфери та інші) - 95,8% </a:t>
            </a:r>
          </a:p>
          <a:p>
            <a:endParaRPr lang="ru-RU" altLang="ru-RU" b="1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3366"/>
                </a:solidFill>
              </a:rPr>
              <a:t> Інші причини (консультування з питань контрацепції, вирішення сімейних проблем або стосунків з однолітками)- 4,2%. </a:t>
            </a:r>
          </a:p>
          <a:p>
            <a:endParaRPr lang="ru-RU" altLang="ru-RU" b="1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3366"/>
                </a:solidFill>
              </a:rPr>
              <a:t> Потреба у консультуванні психолога - 90%</a:t>
            </a:r>
            <a:r>
              <a:rPr lang="ru-RU" altLang="ru-RU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26630" name="Picture 9" descr="medical-png-icon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437063"/>
            <a:ext cx="12874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50" y="635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360863" y="3121025"/>
            <a:ext cx="4222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buClr>
                <a:srgbClr val="0F6FC6"/>
              </a:buClr>
              <a:buSzPct val="70000"/>
              <a:buFont typeface="Wingdings 2" pitchFamily="18" charset="2"/>
              <a:buChar char=""/>
            </a:pPr>
            <a:endParaRPr lang="ru-RU" altLang="ru-RU" sz="3000" b="1">
              <a:solidFill>
                <a:srgbClr val="746241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258888" y="1773238"/>
            <a:ext cx="6435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>
                <a:solidFill>
                  <a:srgbClr val="003366"/>
                </a:solidFill>
              </a:rPr>
              <a:t>Спостереження  та лікування</a:t>
            </a:r>
          </a:p>
          <a:p>
            <a:pPr algn="ctr"/>
            <a:r>
              <a:rPr lang="uk-UA" sz="2400" b="1">
                <a:solidFill>
                  <a:srgbClr val="003366"/>
                </a:solidFill>
              </a:rPr>
              <a:t> дітей та підлітків</a:t>
            </a:r>
          </a:p>
          <a:p>
            <a:pPr algn="ctr"/>
            <a:r>
              <a:rPr lang="uk-UA" sz="2400" b="1">
                <a:solidFill>
                  <a:srgbClr val="003366"/>
                </a:solidFill>
              </a:rPr>
              <a:t>з хронічними вірусними гепатитами В і С</a:t>
            </a:r>
          </a:p>
          <a:p>
            <a:pPr algn="ctr"/>
            <a:r>
              <a:rPr lang="uk-UA" sz="2400" b="1">
                <a:solidFill>
                  <a:srgbClr val="003366"/>
                </a:solidFill>
              </a:rPr>
              <a:t>в КЗОЗ Обласна дитяча клінічна лікарня</a:t>
            </a:r>
            <a:endParaRPr lang="ru-RU" sz="2400" b="1">
              <a:solidFill>
                <a:srgbClr val="003366"/>
              </a:solidFill>
            </a:endParaRPr>
          </a:p>
        </p:txBody>
      </p:sp>
      <p:pic>
        <p:nvPicPr>
          <p:cNvPr id="27653" name="Picture 8" descr="HEPATITIS_TESTING-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052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1219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1428750"/>
            <a:ext cx="76692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6038" y="5084763"/>
            <a:ext cx="1128712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10"/>
          <p:cNvSpPr>
            <a:spLocks noChangeArrowheads="1"/>
          </p:cNvSpPr>
          <p:nvPr/>
        </p:nvSpPr>
        <p:spPr bwMode="auto">
          <a:xfrm>
            <a:off x="1184275" y="3890963"/>
            <a:ext cx="5094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uk-UA" sz="1600">
              <a:latin typeface="Comic Sans MS" pitchFamily="66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150" y="4229100"/>
            <a:ext cx="62976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350" y="2492375"/>
            <a:ext cx="5156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92150"/>
            <a:ext cx="7135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65350" y="4149725"/>
            <a:ext cx="5156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 июля ВОЗ ежегодно организует Всемирный день борьбы с гепатитом с целью повышения информированности и понимания вирусного гепатита.</a:t>
            </a:r>
            <a:endParaRPr lang="uk-UA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70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1550" y="50990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6150" y="50133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73" name="Group 17"/>
          <p:cNvGraphicFramePr>
            <a:graphicFrameLocks noGrp="1"/>
          </p:cNvGraphicFramePr>
          <p:nvPr/>
        </p:nvGraphicFramePr>
        <p:xfrm>
          <a:off x="323850" y="2997200"/>
          <a:ext cx="8486777" cy="1870075"/>
        </p:xfrm>
        <a:graphic>
          <a:graphicData uri="http://schemas.openxmlformats.org/drawingml/2006/table">
            <a:tbl>
              <a:tblPr/>
              <a:tblGrid>
                <a:gridCol w="109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63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Роки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2011</a:t>
                      </a:r>
                      <a:endParaRPr kumimoji="0" lang="ru-RU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charset="0"/>
                      </a:endParaRP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2012</a:t>
                      </a:r>
                      <a:endParaRPr kumimoji="0" lang="ru-RU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charset="0"/>
                      </a:endParaRP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2013</a:t>
                      </a:r>
                      <a:endParaRPr kumimoji="0" lang="ru-RU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charset="0"/>
                      </a:endParaRP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2014</a:t>
                      </a:r>
                      <a:endParaRPr kumimoji="0" lang="ru-RU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charset="0"/>
                      </a:endParaRP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2015</a:t>
                      </a:r>
                      <a:endParaRPr kumimoji="0" lang="ru-RU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charset="0"/>
                      </a:endParaRP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2016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2017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2018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Кількість</a:t>
                      </a:r>
                      <a:r>
                        <a:rPr kumimoji="0" lang="ru-RU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хворих</a:t>
                      </a:r>
                      <a:endParaRPr kumimoji="0" lang="ru-RU" alt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charset="0"/>
                      </a:endParaRP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50 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130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140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160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170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185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200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charset="0"/>
                        </a:rPr>
                        <a:t>210</a:t>
                      </a:r>
                    </a:p>
                  </a:txBody>
                  <a:tcPr marL="91448" marR="91448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563" y="476250"/>
            <a:ext cx="799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Харківська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область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3888" y="1268413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Реєстр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дітей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хронічними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вірусними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гепатитами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12738"/>
            <a:ext cx="799306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75" name="Object 31"/>
          <p:cNvGraphicFramePr>
            <a:graphicFrameLocks/>
          </p:cNvGraphicFramePr>
          <p:nvPr/>
        </p:nvGraphicFramePr>
        <p:xfrm>
          <a:off x="1201738" y="1311275"/>
          <a:ext cx="7351712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Лист" r:id="rId4" imgW="6972312" imgH="4457747" progId="Excel.Sheet.8">
                  <p:embed/>
                </p:oleObj>
              </mc:Choice>
              <mc:Fallback>
                <p:oleObj name="Лист" r:id="rId4" imgW="6972312" imgH="4457747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311275"/>
                        <a:ext cx="7351712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9" name="Object 31"/>
          <p:cNvGraphicFramePr>
            <a:graphicFrameLocks/>
          </p:cNvGraphicFramePr>
          <p:nvPr/>
        </p:nvGraphicFramePr>
        <p:xfrm>
          <a:off x="293688" y="404813"/>
          <a:ext cx="8296275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Лист" r:id="rId3" imgW="8296121" imgH="6172294" progId="Excel.Sheet.8">
                  <p:embed/>
                </p:oleObj>
              </mc:Choice>
              <mc:Fallback>
                <p:oleObj name="Лист" r:id="rId3" imgW="8296121" imgH="6172294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04813"/>
                        <a:ext cx="8296275" cy="616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0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138" y="165100"/>
            <a:ext cx="7993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48025" y="833438"/>
            <a:ext cx="26812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Кількість  дітей на обліку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51400" y="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sp>
        <p:nvSpPr>
          <p:cNvPr id="322" name="CustomShape 1"/>
          <p:cNvSpPr/>
          <p:nvPr/>
        </p:nvSpPr>
        <p:spPr>
          <a:xfrm>
            <a:off x="1116013" y="1844675"/>
            <a:ext cx="6735762" cy="3559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uk-UA" sz="2400" b="1">
                <a:solidFill>
                  <a:srgbClr val="000066"/>
                </a:solidFill>
                <a:latin typeface="Comic Sans MS" pitchFamily="66" charset="0"/>
                <a:ea typeface="DejaVu Sans"/>
                <a:cs typeface="DejaVu Sans"/>
              </a:rPr>
              <a:t>1997 рік </a:t>
            </a:r>
          </a:p>
          <a:p>
            <a:pPr algn="just">
              <a:defRPr/>
            </a:pPr>
            <a:endParaRPr lang="uk-UA" sz="2400" b="1">
              <a:solidFill>
                <a:srgbClr val="000066"/>
              </a:solidFill>
              <a:latin typeface="Comic Sans MS" pitchFamily="66" charset="0"/>
              <a:ea typeface="DejaVu Sans"/>
              <a:cs typeface="DejaVu Sans"/>
            </a:endParaRPr>
          </a:p>
          <a:p>
            <a:pPr algn="ctr">
              <a:defRPr/>
            </a:pPr>
            <a:r>
              <a:rPr lang="uk-UA" sz="2400" b="1">
                <a:solidFill>
                  <a:srgbClr val="000066"/>
                </a:solidFill>
                <a:latin typeface="Comic Sans MS" pitchFamily="66" charset="0"/>
                <a:ea typeface="DejaVu Sans"/>
                <a:cs typeface="DejaVu Sans"/>
              </a:rPr>
              <a:t> Угода між Дитячим фондом ООН (ЮНІСЕФ) </a:t>
            </a:r>
          </a:p>
          <a:p>
            <a:pPr algn="ctr">
              <a:defRPr/>
            </a:pPr>
            <a:r>
              <a:rPr lang="uk-UA" sz="2400" b="1">
                <a:solidFill>
                  <a:srgbClr val="000066"/>
                </a:solidFill>
                <a:latin typeface="Comic Sans MS" pitchFamily="66" charset="0"/>
                <a:ea typeface="DejaVu Sans"/>
                <a:cs typeface="DejaVu Sans"/>
              </a:rPr>
              <a:t>та Урядом України </a:t>
            </a:r>
          </a:p>
          <a:p>
            <a:pPr algn="ctr">
              <a:defRPr/>
            </a:pPr>
            <a:r>
              <a:rPr lang="uk-UA" sz="2400" b="1">
                <a:solidFill>
                  <a:srgbClr val="000066"/>
                </a:solidFill>
                <a:latin typeface="Comic Sans MS" pitchFamily="66" charset="0"/>
                <a:ea typeface="DejaVu Sans"/>
                <a:cs typeface="DejaVu Sans"/>
              </a:rPr>
              <a:t> щодо впровадження ініціативи з питань  розвитку „дружніх до молоді" служб охорони здоров'я</a:t>
            </a:r>
            <a:r>
              <a:rPr lang="uk-UA" sz="2000" b="1">
                <a:solidFill>
                  <a:srgbClr val="000066"/>
                </a:solidFill>
                <a:latin typeface="Comic Sans MS" pitchFamily="66" charset="0"/>
                <a:ea typeface="DejaVu Sans"/>
                <a:cs typeface="DejaVu Sans"/>
              </a:rPr>
              <a:t> </a:t>
            </a:r>
            <a:endParaRPr lang="ru-RU" sz="2000" b="1">
              <a:latin typeface="Comic Sans MS" pitchFamily="66" charset="0"/>
              <a:ea typeface="DejaVu Sans"/>
              <a:cs typeface="DejaVu Sans"/>
            </a:endParaRPr>
          </a:p>
          <a:p>
            <a:pPr algn="just">
              <a:defRPr/>
            </a:pPr>
            <a:endParaRPr lang="ru-RU" sz="2000" b="1">
              <a:latin typeface="Comic Sans MS" pitchFamily="66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42913" y="1412875"/>
            <a:ext cx="8229600" cy="51022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altLang="uk-UA" sz="2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altLang="uk-UA" sz="200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2011-2017рр.</a:t>
            </a:r>
          </a:p>
          <a:p>
            <a:pPr marL="0" indent="0" algn="ctr">
              <a:defRPr/>
            </a:pPr>
            <a:endParaRPr lang="uk-UA" altLang="uk-UA" sz="2000" smtClean="0">
              <a:solidFill>
                <a:srgbClr val="003366"/>
              </a:solidFill>
              <a:latin typeface="Comic Sans MS" pitchFamily="66" charset="0"/>
            </a:endParaRPr>
          </a:p>
          <a:p>
            <a:pPr marL="0" indent="0" algn="ctr">
              <a:defRPr/>
            </a:pPr>
            <a:endParaRPr lang="ru-RU" altLang="uk-UA" sz="2000" smtClean="0">
              <a:solidFill>
                <a:srgbClr val="003366"/>
              </a:solidFill>
              <a:latin typeface="Comic Sans MS" pitchFamily="66" charset="0"/>
            </a:endParaRPr>
          </a:p>
          <a:p>
            <a:pPr marL="0" indent="0">
              <a:defRPr/>
            </a:pPr>
            <a:r>
              <a:rPr lang="ru-RU" altLang="uk-UA" sz="240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Спостерігаються 143 д</a:t>
            </a:r>
            <a:r>
              <a:rPr lang="uk-UA" altLang="uk-UA" sz="240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итини </a:t>
            </a:r>
            <a:r>
              <a:rPr lang="ru-RU" altLang="uk-UA" sz="240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 хронічними вірусними                                      гепатитами </a:t>
            </a:r>
          </a:p>
          <a:p>
            <a:pPr marL="0" indent="0">
              <a:buFontTx/>
              <a:buNone/>
              <a:defRPr/>
            </a:pPr>
            <a:endParaRPr lang="ru-RU" altLang="uk-UA" sz="240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uk-UA" altLang="uk-UA" sz="240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defRPr/>
            </a:pPr>
            <a:r>
              <a:rPr lang="uk-UA" altLang="uk-UA" sz="240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Отримували безкоштовне лікування – 68 дітей</a:t>
            </a:r>
          </a:p>
          <a:p>
            <a:pPr marL="0" indent="0" algn="ctr">
              <a:defRPr/>
            </a:pPr>
            <a:endParaRPr lang="uk-UA" altLang="uk-UA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defRPr/>
            </a:pPr>
            <a:endParaRPr lang="uk-UA" altLang="uk-UA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defRPr/>
            </a:pPr>
            <a:endParaRPr lang="uk-UA" altLang="uk-UA" sz="2000" smtClean="0">
              <a:latin typeface="Comic Sans MS" pitchFamily="66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09738" y="404813"/>
            <a:ext cx="5724525" cy="1096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altLang="uk-UA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КЗОЗ Обласна дитяча клінічна лікарня</a:t>
            </a:r>
          </a:p>
          <a:p>
            <a:pPr algn="ctr">
              <a:defRPr/>
            </a:pPr>
            <a:endParaRPr lang="uk-UA" altLang="uk-UA" sz="240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uk-UA" altLang="uk-UA"/>
          </a:p>
        </p:txBody>
      </p:sp>
      <p:pic>
        <p:nvPicPr>
          <p:cNvPr id="5222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13414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2509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Обстеженню підлягають:</a:t>
            </a:r>
            <a:endParaRPr lang="ru-RU" altLang="uk-U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54197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19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38" y="23717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30338" y="1123950"/>
            <a:ext cx="7221537" cy="643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Особи , яким було проведено хірургічне втручання,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гемотрансфузії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ts val="2300"/>
              </a:lnSpc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введення кровозамінників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Пацієнти, що мають  постійно підвищений рівень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АлАт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Особи, які проживають в закритих колективах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Пацієнти, яким проводиться гемодіаліз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Пацієнти після трансплантації органів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Члени 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сімей та сексуальні партнери людей, що хворіють на</a:t>
            </a:r>
          </a:p>
          <a:p>
            <a:pPr>
              <a:lnSpc>
                <a:spcPts val="2300"/>
              </a:lnSpc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хронічний  вірусний гепатит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Працівники сфери охорони здоров'я, що контактують з кров'ю </a:t>
            </a:r>
          </a:p>
          <a:p>
            <a:pPr>
              <a:lnSpc>
                <a:spcPts val="2300"/>
              </a:lnSpc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та іншими біологічними рідинами хворого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Особи, що отримали стоматологічну допомогу </a:t>
            </a:r>
          </a:p>
          <a:p>
            <a:pPr>
              <a:lnSpc>
                <a:spcPts val="2300"/>
              </a:lnSpc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в країнах з низьким інфекційним контролем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Особи, в яких є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пірсинг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або татуювання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Особи, які мають багатьох сексуальних партнерів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ВІЧ-позитивні особи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Особи, що здійснюють  подорожі в ендемічні райони, не маючі</a:t>
            </a:r>
          </a:p>
          <a:p>
            <a:pPr>
              <a:lnSpc>
                <a:spcPts val="2300"/>
              </a:lnSpc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вакцінації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проти  гепатиту В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Ув'язнені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6870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619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531191">
            <a:off x="7292975" y="38369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43850" y="35163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8913" y="5489575"/>
            <a:ext cx="464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15275" y="5589588"/>
            <a:ext cx="12763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1403350" y="441325"/>
            <a:ext cx="625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3200">
                <a:solidFill>
                  <a:srgbClr val="993300"/>
                </a:solidFill>
                <a:latin typeface="Comic Sans MS" pitchFamily="66" charset="0"/>
              </a:rPr>
              <a:t>Ризики інфікування в анамнезі:</a:t>
            </a:r>
          </a:p>
        </p:txBody>
      </p:sp>
      <p:pic>
        <p:nvPicPr>
          <p:cNvPr id="3789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92600"/>
            <a:ext cx="822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97000"/>
            <a:ext cx="93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9"/>
          <p:cNvSpPr txBox="1">
            <a:spLocks noChangeArrowheads="1"/>
          </p:cNvSpPr>
          <p:nvPr/>
        </p:nvSpPr>
        <p:spPr bwMode="auto">
          <a:xfrm>
            <a:off x="2092325" y="1633538"/>
            <a:ext cx="588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2000">
                <a:latin typeface="Comic Sans MS" pitchFamily="66" charset="0"/>
              </a:rPr>
              <a:t>Оперативне втручання в анамнезі -39 (27,5%),</a:t>
            </a:r>
          </a:p>
          <a:p>
            <a:r>
              <a:rPr lang="uk-UA" altLang="uk-UA" sz="2000">
                <a:latin typeface="Comic Sans MS" pitchFamily="66" charset="0"/>
              </a:rPr>
              <a:t>в тому числі:</a:t>
            </a:r>
          </a:p>
        </p:txBody>
      </p:sp>
      <p:pic>
        <p:nvPicPr>
          <p:cNvPr id="37893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26638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62075" y="1987550"/>
            <a:ext cx="7493000" cy="3078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uk-UA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Comic Sans MS" panose="030F0702030302020204" pitchFamily="66" charset="0"/>
              </a:rPr>
              <a:t>з приводу онкологічного захворювання – 18 (12,5%)</a:t>
            </a:r>
          </a:p>
          <a:p>
            <a:pPr>
              <a:defRPr/>
            </a:pPr>
            <a:r>
              <a:rPr lang="uk-UA" sz="2000" dirty="0">
                <a:latin typeface="Comic Sans MS" panose="030F0702030302020204" pitchFamily="66" charset="0"/>
              </a:rPr>
              <a:t>    </a:t>
            </a:r>
            <a:r>
              <a:rPr lang="uk-UA" dirty="0">
                <a:latin typeface="Comic Sans MS" panose="030F0702030302020204" pitchFamily="66" charset="0"/>
              </a:rPr>
              <a:t>(</a:t>
            </a:r>
            <a:r>
              <a:rPr lang="uk-UA" dirty="0" err="1">
                <a:latin typeface="Comic Sans MS" panose="030F0702030302020204" pitchFamily="66" charset="0"/>
              </a:rPr>
              <a:t>нефробластоми</a:t>
            </a:r>
            <a:r>
              <a:rPr lang="uk-UA" dirty="0">
                <a:latin typeface="Comic Sans MS" panose="030F0702030302020204" pitchFamily="66" charset="0"/>
              </a:rPr>
              <a:t>, нейробластоми, </a:t>
            </a:r>
            <a:r>
              <a:rPr lang="uk-UA" dirty="0" err="1">
                <a:latin typeface="Comic Sans MS" panose="030F0702030302020204" pitchFamily="66" charset="0"/>
              </a:rPr>
              <a:t>назофарингеальна</a:t>
            </a:r>
            <a:endParaRPr lang="uk-UA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uk-UA" dirty="0">
                <a:latin typeface="Comic Sans MS" panose="030F0702030302020204" pitchFamily="66" charset="0"/>
              </a:rPr>
              <a:t>     карцинома, </a:t>
            </a:r>
            <a:r>
              <a:rPr lang="uk-UA" dirty="0" err="1">
                <a:latin typeface="Comic Sans MS" panose="030F0702030302020204" pitchFamily="66" charset="0"/>
              </a:rPr>
              <a:t>медулобластома</a:t>
            </a:r>
            <a:r>
              <a:rPr lang="uk-UA" dirty="0">
                <a:latin typeface="Comic Sans MS" panose="030F0702030302020204" pitchFamily="66" charset="0"/>
              </a:rPr>
              <a:t>, пухлина </a:t>
            </a:r>
            <a:r>
              <a:rPr lang="uk-UA" dirty="0" err="1">
                <a:latin typeface="Comic Sans MS" panose="030F0702030302020204" pitchFamily="66" charset="0"/>
              </a:rPr>
              <a:t>Вільмса</a:t>
            </a:r>
            <a:r>
              <a:rPr lang="uk-UA" dirty="0">
                <a:latin typeface="Comic Sans MS" panose="030F0702030302020204" pitchFamily="66" charset="0"/>
              </a:rPr>
              <a:t>, </a:t>
            </a:r>
          </a:p>
          <a:p>
            <a:pPr>
              <a:defRPr/>
            </a:pPr>
            <a:r>
              <a:rPr lang="uk-UA" dirty="0">
                <a:latin typeface="Comic Sans MS" panose="030F0702030302020204" pitchFamily="66" charset="0"/>
              </a:rPr>
              <a:t>     </a:t>
            </a:r>
            <a:r>
              <a:rPr lang="uk-UA" dirty="0" err="1">
                <a:latin typeface="Comic Sans MS" panose="030F0702030302020204" pitchFamily="66" charset="0"/>
              </a:rPr>
              <a:t>рабдоміосаркома</a:t>
            </a:r>
            <a:r>
              <a:rPr lang="uk-UA" dirty="0">
                <a:latin typeface="Comic Sans MS" panose="030F0702030302020204" pitchFamily="66" charset="0"/>
              </a:rPr>
              <a:t>, саркоми, </a:t>
            </a:r>
            <a:r>
              <a:rPr lang="uk-UA" dirty="0" err="1">
                <a:latin typeface="Comic Sans MS" panose="030F0702030302020204" pitchFamily="66" charset="0"/>
              </a:rPr>
              <a:t>паратестінома</a:t>
            </a:r>
            <a:r>
              <a:rPr lang="uk-UA" dirty="0">
                <a:latin typeface="Comic Sans MS" panose="030F0702030302020204" pitchFamily="66" charset="0"/>
              </a:rPr>
              <a:t>, злоякісна</a:t>
            </a:r>
          </a:p>
          <a:p>
            <a:pPr>
              <a:defRPr/>
            </a:pPr>
            <a:r>
              <a:rPr lang="uk-UA" dirty="0">
                <a:latin typeface="Comic Sans MS" panose="030F0702030302020204" pitchFamily="66" charset="0"/>
              </a:rPr>
              <a:t>     пухлина яєчка, злоякісна </a:t>
            </a:r>
            <a:r>
              <a:rPr lang="uk-UA" dirty="0" err="1">
                <a:latin typeface="Comic Sans MS" panose="030F0702030302020204" pitchFamily="66" charset="0"/>
              </a:rPr>
              <a:t>шванома</a:t>
            </a:r>
            <a:r>
              <a:rPr lang="uk-UA" dirty="0">
                <a:latin typeface="Comic Sans MS" panose="030F0702030302020204" pitchFamily="66" charset="0"/>
              </a:rPr>
              <a:t> та </a:t>
            </a:r>
            <a:r>
              <a:rPr lang="uk-UA" dirty="0" err="1">
                <a:latin typeface="Comic Sans MS" panose="030F0702030302020204" pitchFamily="66" charset="0"/>
              </a:rPr>
              <a:t>інш</a:t>
            </a:r>
            <a:r>
              <a:rPr lang="uk-UA" dirty="0">
                <a:latin typeface="Comic Sans MS" panose="030F0702030302020204" pitchFamily="66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Comic Sans MS" panose="030F0702030302020204" pitchFamily="66" charset="0"/>
              </a:rPr>
              <a:t>операції, в зв'язку з вродженою вадою серця – 14 (9,7%)</a:t>
            </a:r>
          </a:p>
        </p:txBody>
      </p:sp>
      <p:sp>
        <p:nvSpPr>
          <p:cNvPr id="37895" name="Прямоугольник 1"/>
          <p:cNvSpPr>
            <a:spLocks noChangeArrowheads="1"/>
          </p:cNvSpPr>
          <p:nvPr/>
        </p:nvSpPr>
        <p:spPr bwMode="auto">
          <a:xfrm>
            <a:off x="1835150" y="10255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mic Sans MS" pitchFamily="66" charset="0"/>
              </a:rPr>
              <a:t>143 хворих, що звернулися до гастроцентру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8431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8"/>
          <p:cNvSpPr txBox="1">
            <a:spLocks noChangeArrowheads="1"/>
          </p:cNvSpPr>
          <p:nvPr/>
        </p:nvSpPr>
        <p:spPr bwMode="auto">
          <a:xfrm>
            <a:off x="1385888" y="2492375"/>
            <a:ext cx="77390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mic Sans MS" pitchFamily="66" charset="0"/>
              </a:rPr>
              <a:t>Онкогематологічне/</a:t>
            </a:r>
          </a:p>
          <a:p>
            <a:r>
              <a:rPr lang="uk-UA" sz="2000">
                <a:latin typeface="Comic Sans MS" pitchFamily="66" charset="0"/>
              </a:rPr>
              <a:t>                           гематологічне захворювання – 35 (24,4%)</a:t>
            </a:r>
          </a:p>
          <a:p>
            <a:endParaRPr lang="uk-UA" sz="2000">
              <a:latin typeface="Comic Sans MS" pitchFamily="66" charset="0"/>
            </a:endParaRPr>
          </a:p>
          <a:p>
            <a:r>
              <a:rPr lang="uk-UA" sz="2000">
                <a:latin typeface="Comic Sans MS" pitchFamily="66" charset="0"/>
              </a:rPr>
              <a:t>(лімфобластний лейкоз, лімфома, лімфогранулематоз,</a:t>
            </a:r>
          </a:p>
          <a:p>
            <a:r>
              <a:rPr lang="uk-UA" sz="2000">
                <a:latin typeface="Comic Sans MS" pitchFamily="66" charset="0"/>
              </a:rPr>
              <a:t>спадковий мікросфероцитоз, геморагічний васкуліт,</a:t>
            </a:r>
          </a:p>
          <a:p>
            <a:r>
              <a:rPr lang="uk-UA" sz="2000">
                <a:latin typeface="Comic Sans MS" pitchFamily="66" charset="0"/>
              </a:rPr>
              <a:t>гемофілія, спадкова гемолітична анемія, ідиопатична тромбоцитопенічна пурпура)</a:t>
            </a:r>
          </a:p>
          <a:p>
            <a:endParaRPr lang="uk-UA" sz="2000">
              <a:latin typeface="Comic Sans MS" pitchFamily="66" charset="0"/>
            </a:endParaRPr>
          </a:p>
          <a:p>
            <a:r>
              <a:rPr lang="uk-UA" sz="2000">
                <a:latin typeface="Comic Sans MS" pitchFamily="66" charset="0"/>
              </a:rPr>
              <a:t>або переливання крові</a:t>
            </a:r>
          </a:p>
          <a:p>
            <a:endParaRPr lang="uk-UA" sz="2000">
              <a:latin typeface="Comic Sans MS" pitchFamily="66" charset="0"/>
            </a:endParaRPr>
          </a:p>
        </p:txBody>
      </p:sp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1722438" y="492125"/>
            <a:ext cx="630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200">
                <a:solidFill>
                  <a:srgbClr val="993300"/>
                </a:solidFill>
                <a:latin typeface="Comic Sans MS" pitchFamily="66" charset="0"/>
              </a:rPr>
              <a:t>Ризики інфікування в анамнезі:</a:t>
            </a: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1835150" y="10255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mic Sans MS" pitchFamily="66" charset="0"/>
              </a:rPr>
              <a:t>143 хворих, що звернулися до гастроцентру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1722438" y="492125"/>
            <a:ext cx="630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200">
                <a:solidFill>
                  <a:srgbClr val="993300"/>
                </a:solidFill>
                <a:latin typeface="Comic Sans MS" pitchFamily="66" charset="0"/>
              </a:rPr>
              <a:t>Ризики інфікування в анамнезі:</a:t>
            </a:r>
          </a:p>
        </p:txBody>
      </p:sp>
      <p:sp>
        <p:nvSpPr>
          <p:cNvPr id="39938" name="Прямоугольник 5"/>
          <p:cNvSpPr>
            <a:spLocks noChangeArrowheads="1"/>
          </p:cNvSpPr>
          <p:nvPr/>
        </p:nvSpPr>
        <p:spPr bwMode="auto">
          <a:xfrm>
            <a:off x="1835150" y="10255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mic Sans MS" pitchFamily="66" charset="0"/>
              </a:rPr>
              <a:t>143 хворих, що звернулися до гастроцентру 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773238"/>
            <a:ext cx="162083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1922463" y="1916113"/>
            <a:ext cx="7042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mic Sans MS" pitchFamily="66" charset="0"/>
              </a:rPr>
              <a:t>Діти, мати яких, хворіє на вірусний гепатит – 36 (25%)</a:t>
            </a:r>
          </a:p>
          <a:p>
            <a:endParaRPr lang="uk-UA" sz="2000">
              <a:latin typeface="Comic Sans MS" pitchFamily="66" charset="0"/>
            </a:endParaRPr>
          </a:p>
          <a:p>
            <a:r>
              <a:rPr lang="uk-UA" sz="2000">
                <a:latin typeface="Comic Sans MS" pitchFamily="66" charset="0"/>
              </a:rPr>
              <a:t> (в тому числі - від матері, </a:t>
            </a:r>
          </a:p>
          <a:p>
            <a:r>
              <a:rPr lang="uk-UA" sz="2000">
                <a:latin typeface="Comic Sans MS" pitchFamily="66" charset="0"/>
              </a:rPr>
              <a:t>                                  хворої на ВІЛ + гепатит – 5 (3,4%)</a:t>
            </a:r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2060575" y="3848100"/>
            <a:ext cx="77041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000">
                <a:latin typeface="Comic Sans MS" pitchFamily="66" charset="0"/>
              </a:rPr>
              <a:t>Діти, які багаторазово перебували у відділенні </a:t>
            </a:r>
          </a:p>
          <a:p>
            <a:r>
              <a:rPr lang="uk-UA" altLang="uk-UA" sz="2000">
                <a:latin typeface="Comic Sans MS" pitchFamily="66" charset="0"/>
              </a:rPr>
              <a:t>інтенсивної терапії – 25 (17%)</a:t>
            </a:r>
          </a:p>
          <a:p>
            <a:endParaRPr lang="uk-UA" altLang="uk-UA" sz="2000">
              <a:latin typeface="Comic Sans MS" pitchFamily="66" charset="0"/>
            </a:endParaRPr>
          </a:p>
          <a:p>
            <a:r>
              <a:rPr lang="uk-UA" altLang="uk-UA" sz="2000">
                <a:latin typeface="Comic Sans MS" pitchFamily="66" charset="0"/>
              </a:rPr>
              <a:t>(множинні вроджені вади розвитку, сепсіс, СПОН,</a:t>
            </a:r>
          </a:p>
          <a:p>
            <a:r>
              <a:rPr lang="uk-UA" altLang="uk-UA" sz="2000">
                <a:latin typeface="Comic Sans MS" pitchFamily="66" charset="0"/>
              </a:rPr>
              <a:t>ДЦП, вроджена дисфункція кори надниркових залоз, </a:t>
            </a:r>
          </a:p>
          <a:p>
            <a:r>
              <a:rPr lang="uk-UA" altLang="uk-UA" sz="2000">
                <a:latin typeface="Comic Sans MS" pitchFamily="66" charset="0"/>
              </a:rPr>
              <a:t>хронічна ниркова недостатність, псоріаз, бронхіальна</a:t>
            </a:r>
          </a:p>
          <a:p>
            <a:r>
              <a:rPr lang="uk-UA" altLang="uk-UA" sz="2000">
                <a:latin typeface="Comic Sans MS" pitchFamily="66" charset="0"/>
              </a:rPr>
              <a:t>астма, носії трахеостом, туберкульоз)</a:t>
            </a: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3848100"/>
            <a:ext cx="10271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649413" y="492125"/>
            <a:ext cx="6307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200">
                <a:solidFill>
                  <a:srgbClr val="00B0F0"/>
                </a:solidFill>
                <a:latin typeface="Comic Sans MS" pitchFamily="66" charset="0"/>
              </a:rPr>
              <a:t>Ризики інфікування в анамнезі:</a:t>
            </a:r>
          </a:p>
        </p:txBody>
      </p:sp>
      <p:sp>
        <p:nvSpPr>
          <p:cNvPr id="40962" name="Прямоугольник 5"/>
          <p:cNvSpPr>
            <a:spLocks noChangeArrowheads="1"/>
          </p:cNvSpPr>
          <p:nvPr/>
        </p:nvSpPr>
        <p:spPr bwMode="auto">
          <a:xfrm>
            <a:off x="1924050" y="102552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mic Sans MS" pitchFamily="66" charset="0"/>
              </a:rPr>
              <a:t>143 хворих, що звернулися до гастроцентру </a:t>
            </a:r>
          </a:p>
        </p:txBody>
      </p:sp>
      <p:pic>
        <p:nvPicPr>
          <p:cNvPr id="4096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155733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4581525"/>
            <a:ext cx="10604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9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 bwMode="auto">
          <a:xfrm>
            <a:off x="704850" y="3068638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16"/>
          <p:cNvSpPr txBox="1">
            <a:spLocks noChangeArrowheads="1"/>
          </p:cNvSpPr>
          <p:nvPr/>
        </p:nvSpPr>
        <p:spPr bwMode="auto">
          <a:xfrm>
            <a:off x="2036763" y="1706563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000">
                <a:latin typeface="Comic Sans MS" pitchFamily="66" charset="0"/>
              </a:rPr>
              <a:t>Діти, в яких не встановлено ризиків, окрім </a:t>
            </a:r>
          </a:p>
          <a:p>
            <a:r>
              <a:rPr lang="uk-UA" altLang="uk-UA" sz="2000">
                <a:latin typeface="Comic Sans MS" pitchFamily="66" charset="0"/>
              </a:rPr>
              <a:t>багаторазової стоматологічної допомоги – 2 (1,3%)</a:t>
            </a:r>
          </a:p>
        </p:txBody>
      </p:sp>
      <p:sp>
        <p:nvSpPr>
          <p:cNvPr id="40967" name="TextBox 15"/>
          <p:cNvSpPr txBox="1">
            <a:spLocks noChangeArrowheads="1"/>
          </p:cNvSpPr>
          <p:nvPr/>
        </p:nvSpPr>
        <p:spPr bwMode="auto">
          <a:xfrm>
            <a:off x="2060575" y="3505200"/>
            <a:ext cx="770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000">
                <a:latin typeface="Comic Sans MS" pitchFamily="66" charset="0"/>
              </a:rPr>
              <a:t>Підлітки,</a:t>
            </a:r>
          </a:p>
          <a:p>
            <a:r>
              <a:rPr lang="uk-UA" altLang="uk-UA" sz="2000">
                <a:latin typeface="Comic Sans MS" pitchFamily="66" charset="0"/>
              </a:rPr>
              <a:t>     що відвідували косметологічний салон – 1(0,6%)</a:t>
            </a:r>
          </a:p>
        </p:txBody>
      </p:sp>
      <p:sp>
        <p:nvSpPr>
          <p:cNvPr id="40968" name="TextBox 14"/>
          <p:cNvSpPr txBox="1">
            <a:spLocks noChangeArrowheads="1"/>
          </p:cNvSpPr>
          <p:nvPr/>
        </p:nvSpPr>
        <p:spPr bwMode="auto">
          <a:xfrm>
            <a:off x="2036763" y="5081588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000">
                <a:latin typeface="Comic Sans MS" pitchFamily="66" charset="0"/>
              </a:rPr>
              <a:t>Підлітки,</a:t>
            </a:r>
          </a:p>
          <a:p>
            <a:r>
              <a:rPr lang="uk-UA" altLang="uk-UA" sz="2000">
                <a:latin typeface="Comic Sans MS" pitchFamily="66" charset="0"/>
              </a:rPr>
              <a:t>      що зробили тату – 2 (1,3%)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2063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8" y="206375"/>
            <a:ext cx="79930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388" y="1543050"/>
            <a:ext cx="4984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Дослідження щодо вживання</a:t>
            </a:r>
          </a:p>
          <a:p>
            <a:pPr algn="ctr">
              <a:defRPr/>
            </a:pPr>
            <a:r>
              <a:rPr lang="uk-UA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наркотичних речовин підлітками</a:t>
            </a:r>
          </a:p>
          <a:p>
            <a:pPr algn="ctr">
              <a:defRPr/>
            </a:pPr>
            <a:r>
              <a:rPr lang="uk-UA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2017 рік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3" y="2708275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Опитано </a:t>
            </a:r>
            <a:r>
              <a:rPr lang="uk-UA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1060 підлітків віком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14-19 років (учні ПТНЗ м. Харкова та районів області)</a:t>
            </a:r>
          </a:p>
          <a:p>
            <a:pPr algn="ctr"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питання про наявний досвід вживання наркотиків ствердну відповідь дали </a:t>
            </a:r>
            <a:r>
              <a:rPr lang="uk-UA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22,3% опитаних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</a:p>
          <a:p>
            <a:pPr algn="ctr">
              <a:defRPr/>
            </a:pPr>
            <a:r>
              <a:rPr lang="uk-UA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5,6%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мали декілька спроб або вживали деякий час </a:t>
            </a:r>
          </a:p>
          <a:p>
            <a:pPr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спайс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марки, конопля,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насвай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амфетамін, екстазі, фен, солі,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опіати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>
              <a:defRPr/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5600" y="1693863"/>
            <a:ext cx="359092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Обстежено 277 підлітків</a:t>
            </a:r>
          </a:p>
          <a:p>
            <a:pPr algn="ctr">
              <a:defRPr/>
            </a:pPr>
            <a:endParaRPr lang="ru-RU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uk-UA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Виявлено  вперше </a:t>
            </a:r>
          </a:p>
          <a:p>
            <a:pPr algn="ctr">
              <a:defRPr/>
            </a:pPr>
            <a:r>
              <a:rPr lang="uk-UA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випадки</a:t>
            </a:r>
          </a:p>
          <a:p>
            <a:pPr algn="ctr">
              <a:defRPr/>
            </a:pP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хронічного вірусного гепатиту</a:t>
            </a:r>
          </a:p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843213" y="692150"/>
            <a:ext cx="3068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2800">
                <a:solidFill>
                  <a:srgbClr val="993300"/>
                </a:solidFill>
                <a:latin typeface="Comic Sans MS" pitchFamily="66" charset="0"/>
              </a:rPr>
              <a:t>Клінічна картина</a:t>
            </a:r>
          </a:p>
        </p:txBody>
      </p:sp>
      <p:graphicFrame>
        <p:nvGraphicFramePr>
          <p:cNvPr id="28674" name="Диаграмма 3"/>
          <p:cNvGraphicFramePr>
            <a:graphicFrameLocks/>
          </p:cNvGraphicFramePr>
          <p:nvPr/>
        </p:nvGraphicFramePr>
        <p:xfrm>
          <a:off x="330200" y="2060575"/>
          <a:ext cx="8094663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3" imgW="8096190" imgH="4163929" progId="Excel.Chart.8">
                  <p:embed/>
                </p:oleObj>
              </mc:Choice>
              <mc:Fallback>
                <p:oleObj r:id="rId3" imgW="8096190" imgH="4163929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060575"/>
                        <a:ext cx="8094663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920875" y="1423988"/>
            <a:ext cx="5154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mic Sans MS" pitchFamily="66" charset="0"/>
              </a:rPr>
              <a:t>143 хворих, що звернулися до гастроцентру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200" smtClean="0">
                <a:latin typeface="Comic Sans MS" pitchFamily="66" charset="0"/>
              </a:rPr>
              <a:t>Активність гепатиту під час звернення</a:t>
            </a:r>
            <a:endParaRPr lang="ru-RU" altLang="uk-UA" sz="3200" smtClean="0">
              <a:latin typeface="Comic Sans MS" pitchFamily="66" charset="0"/>
            </a:endParaRPr>
          </a:p>
        </p:txBody>
      </p:sp>
      <p:graphicFrame>
        <p:nvGraphicFramePr>
          <p:cNvPr id="16415" name="Object 31"/>
          <p:cNvGraphicFramePr>
            <a:graphicFrameLocks/>
          </p:cNvGraphicFramePr>
          <p:nvPr/>
        </p:nvGraphicFramePr>
        <p:xfrm>
          <a:off x="1331913" y="1700213"/>
          <a:ext cx="7343775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Лист" r:id="rId3" imgW="7600932" imgH="5343490" progId="Excel.Sheet.8">
                  <p:embed/>
                </p:oleObj>
              </mc:Choice>
              <mc:Fallback>
                <p:oleObj name="Лист" r:id="rId3" imgW="7600932" imgH="5343490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00213"/>
                        <a:ext cx="7343775" cy="493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7" name="Прямоугольник 1"/>
          <p:cNvSpPr>
            <a:spLocks noChangeArrowheads="1"/>
          </p:cNvSpPr>
          <p:nvPr/>
        </p:nvSpPr>
        <p:spPr bwMode="auto">
          <a:xfrm>
            <a:off x="2286000" y="11255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mic Sans MS" pitchFamily="66" charset="0"/>
              </a:rPr>
              <a:t>143 хворих, що звернулися до гастроцентру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038600" cy="45259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uk-UA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Хронічний</a:t>
            </a:r>
            <a:r>
              <a:rPr lang="ru-RU" altLang="uk-UA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uk-UA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вірусний</a:t>
            </a:r>
            <a:r>
              <a:rPr lang="ru-RU" altLang="uk-UA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гепатит </a:t>
            </a:r>
            <a:r>
              <a:rPr lang="ru-RU" altLang="uk-UA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</a:p>
          <a:p>
            <a:pPr>
              <a:defRPr/>
            </a:pPr>
            <a:r>
              <a:rPr lang="ru-RU" altLang="uk-UA" dirty="0" smtClean="0">
                <a:latin typeface="Comic Sans MS" panose="030F0702030302020204" pitchFamily="66" charset="0"/>
              </a:rPr>
              <a:t> </a:t>
            </a:r>
            <a:r>
              <a:rPr lang="ru-RU" altLang="uk-UA" sz="2400" dirty="0" err="1" smtClean="0">
                <a:latin typeface="Comic Sans MS" panose="030F0702030302020204" pitchFamily="66" charset="0"/>
              </a:rPr>
              <a:t>елімінація</a:t>
            </a:r>
            <a:r>
              <a:rPr lang="ru-RU" altLang="uk-UA" sz="2400" dirty="0" smtClean="0">
                <a:latin typeface="Comic Sans MS" panose="030F0702030302020204" pitchFamily="66" charset="0"/>
              </a:rPr>
              <a:t> </a:t>
            </a:r>
            <a:r>
              <a:rPr lang="ru-RU" altLang="uk-UA" sz="2400" dirty="0" err="1">
                <a:latin typeface="Comic Sans MS" panose="030F0702030302020204" pitchFamily="66" charset="0"/>
              </a:rPr>
              <a:t>вірусу</a:t>
            </a:r>
            <a:r>
              <a:rPr lang="ru-RU" altLang="uk-UA" sz="2400" dirty="0">
                <a:latin typeface="Comic Sans MS" panose="030F0702030302020204" pitchFamily="66" charset="0"/>
              </a:rPr>
              <a:t> гепатиту С, </a:t>
            </a:r>
            <a:r>
              <a:rPr lang="ru-RU" altLang="uk-UA" sz="2400" dirty="0" err="1" smtClean="0">
                <a:latin typeface="Comic Sans MS" panose="030F0702030302020204" pitchFamily="66" charset="0"/>
              </a:rPr>
              <a:t>досягнення</a:t>
            </a:r>
            <a:r>
              <a:rPr lang="ru-RU" altLang="uk-UA" sz="2400" dirty="0" smtClean="0">
                <a:latin typeface="Comic Sans MS" panose="030F0702030302020204" pitchFamily="66" charset="0"/>
              </a:rPr>
              <a:t> </a:t>
            </a:r>
            <a:r>
              <a:rPr lang="ru-RU" altLang="uk-UA" sz="2400" dirty="0" err="1" smtClean="0">
                <a:latin typeface="Comic Sans MS" panose="030F0702030302020204" pitchFamily="66" charset="0"/>
              </a:rPr>
              <a:t>стійкої</a:t>
            </a:r>
            <a:r>
              <a:rPr lang="ru-RU" altLang="uk-UA" sz="2400" dirty="0" smtClean="0">
                <a:latin typeface="Comic Sans MS" panose="030F0702030302020204" pitchFamily="66" charset="0"/>
              </a:rPr>
              <a:t> </a:t>
            </a:r>
            <a:r>
              <a:rPr lang="ru-RU" altLang="uk-UA" sz="2400" dirty="0" err="1" smtClean="0">
                <a:latin typeface="Comic Sans MS" panose="030F0702030302020204" pitchFamily="66" charset="0"/>
              </a:rPr>
              <a:t>вірусологічної</a:t>
            </a:r>
            <a:r>
              <a:rPr lang="ru-RU" altLang="uk-UA" sz="2400" dirty="0" smtClean="0">
                <a:latin typeface="Comic Sans MS" panose="030F0702030302020204" pitchFamily="66" charset="0"/>
              </a:rPr>
              <a:t> </a:t>
            </a:r>
            <a:r>
              <a:rPr lang="ru-RU" altLang="uk-UA" sz="2400" dirty="0" err="1" smtClean="0">
                <a:latin typeface="Comic Sans MS" panose="030F0702030302020204" pitchFamily="66" charset="0"/>
              </a:rPr>
              <a:t>відповіді,одужання</a:t>
            </a:r>
            <a:endParaRPr lang="ru-RU" altLang="uk-UA" sz="24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uk-UA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Хронічний</a:t>
            </a:r>
            <a:r>
              <a:rPr lang="ru-RU" altLang="uk-UA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uk-UA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вірусний</a:t>
            </a:r>
            <a:r>
              <a:rPr lang="ru-RU" altLang="uk-UA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гепатит </a:t>
            </a:r>
            <a:r>
              <a:rPr lang="ru-RU" altLang="uk-UA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</a:t>
            </a:r>
            <a:endParaRPr lang="ru-RU" altLang="uk-UA" dirty="0">
              <a:solidFill>
                <a:srgbClr val="9933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altLang="uk-UA" sz="2400" dirty="0" smtClean="0">
                <a:latin typeface="Comic Sans MS" panose="030F0702030302020204" pitchFamily="66" charset="0"/>
              </a:rPr>
              <a:t>контроль </a:t>
            </a:r>
            <a:r>
              <a:rPr lang="ru-RU" altLang="uk-UA" sz="2400" dirty="0" err="1" smtClean="0">
                <a:latin typeface="Comic Sans MS" panose="030F0702030302020204" pitchFamily="66" charset="0"/>
              </a:rPr>
              <a:t>інфекції</a:t>
            </a:r>
            <a:r>
              <a:rPr lang="ru-RU" altLang="uk-UA" sz="2400" dirty="0" smtClean="0">
                <a:latin typeface="Comic Sans MS" panose="030F0702030302020204" pitchFamily="66" charset="0"/>
              </a:rPr>
              <a:t>, </a:t>
            </a:r>
            <a:r>
              <a:rPr lang="uk-UA" sz="2400" dirty="0" smtClean="0">
                <a:latin typeface="Comic Sans MS" panose="030F0702030302020204" pitchFamily="66" charset="0"/>
              </a:rPr>
              <a:t>зменшення темпів прогресування хвороби</a:t>
            </a:r>
          </a:p>
          <a:p>
            <a:pPr>
              <a:defRPr/>
            </a:pPr>
            <a:r>
              <a:rPr lang="uk-UA" sz="2400" dirty="0">
                <a:latin typeface="Comic Sans MS" panose="030F0702030302020204" pitchFamily="66" charset="0"/>
              </a:rPr>
              <a:t>з</a:t>
            </a:r>
            <a:r>
              <a:rPr lang="uk-UA" sz="2400" dirty="0" smtClean="0">
                <a:latin typeface="Comic Sans MS" panose="030F0702030302020204" pitchFamily="66" charset="0"/>
              </a:rPr>
              <a:t>ниження ризику формування цирозу печінки та </a:t>
            </a:r>
            <a:r>
              <a:rPr lang="uk-UA" sz="2400" dirty="0" err="1" smtClean="0">
                <a:latin typeface="Comic Sans MS" panose="030F0702030302020204" pitchFamily="66" charset="0"/>
              </a:rPr>
              <a:t>гепатоцелюлярної</a:t>
            </a:r>
            <a:r>
              <a:rPr lang="uk-UA" sz="2400" dirty="0" smtClean="0">
                <a:latin typeface="Comic Sans MS" panose="030F0702030302020204" pitchFamily="66" charset="0"/>
              </a:rPr>
              <a:t> карциноми</a:t>
            </a:r>
          </a:p>
          <a:p>
            <a:pPr>
              <a:defRPr/>
            </a:pP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3" y="476250"/>
            <a:ext cx="63769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depositphotos_25139649-stock-illustration-liver-cirrhosis-dise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997325"/>
            <a:ext cx="25558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50" y="635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sp>
        <p:nvSpPr>
          <p:cNvPr id="322" name="CustomShape 1"/>
          <p:cNvSpPr/>
          <p:nvPr/>
        </p:nvSpPr>
        <p:spPr>
          <a:xfrm>
            <a:off x="1116013" y="1844675"/>
            <a:ext cx="6735762" cy="3559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defRPr/>
            </a:pPr>
            <a:endParaRPr lang="ru-RU" sz="2000" b="1">
              <a:latin typeface="Comic Sans MS" pitchFamily="66" charset="0"/>
              <a:ea typeface="DejaVu Sans"/>
              <a:cs typeface="DejaVu Sans"/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116013" y="1125538"/>
            <a:ext cx="71294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Comic Sans MS" pitchFamily="66" charset="0"/>
              </a:rPr>
              <a:t>З А К О Н  У К Р А Ї Н И </a:t>
            </a:r>
            <a:br>
              <a:rPr lang="ru-RU" b="1">
                <a:solidFill>
                  <a:srgbClr val="003366"/>
                </a:solidFill>
                <a:latin typeface="Comic Sans MS" pitchFamily="66" charset="0"/>
              </a:rPr>
            </a:br>
            <a:r>
              <a:rPr lang="ru-RU">
                <a:solidFill>
                  <a:srgbClr val="003366"/>
                </a:solidFill>
                <a:latin typeface="Comic Sans MS" pitchFamily="66" charset="0"/>
              </a:rPr>
              <a:t>        Основи законодавства України про охорону здоров'я </a:t>
            </a:r>
          </a:p>
          <a:p>
            <a:pPr algn="ctr"/>
            <a:endParaRPr lang="ru-RU" b="1">
              <a:solidFill>
                <a:srgbClr val="003366"/>
              </a:solidFill>
              <a:latin typeface="Comic Sans MS" pitchFamily="66" charset="0"/>
            </a:endParaRPr>
          </a:p>
          <a:p>
            <a:pPr algn="ctr"/>
            <a:r>
              <a:rPr lang="ru-RU" b="1">
                <a:solidFill>
                  <a:srgbClr val="003366"/>
                </a:solidFill>
                <a:latin typeface="Comic Sans MS" pitchFamily="66" charset="0"/>
              </a:rPr>
              <a:t>Р о з д і л  V </a:t>
            </a:r>
            <a:br>
              <a:rPr lang="ru-RU" b="1">
                <a:solidFill>
                  <a:srgbClr val="003366"/>
                </a:solidFill>
                <a:latin typeface="Comic Sans MS" pitchFamily="66" charset="0"/>
              </a:rPr>
            </a:br>
            <a:r>
              <a:rPr lang="ru-RU">
                <a:solidFill>
                  <a:srgbClr val="003366"/>
                </a:solidFill>
                <a:latin typeface="Comic Sans MS" pitchFamily="66" charset="0"/>
              </a:rPr>
              <a:t>ЛІКУВАЛЬНО-ПРОФІЛАКТИЧНА ДОПОМОГА</a:t>
            </a:r>
          </a:p>
          <a:p>
            <a:pPr algn="ctr"/>
            <a:endParaRPr lang="ru-RU">
              <a:solidFill>
                <a:srgbClr val="003366"/>
              </a:solidFill>
              <a:latin typeface="Comic Sans MS" pitchFamily="66" charset="0"/>
            </a:endParaRPr>
          </a:p>
          <a:p>
            <a:r>
              <a:rPr lang="ru-RU">
                <a:solidFill>
                  <a:srgbClr val="003366"/>
                </a:solidFill>
                <a:latin typeface="Comic Sans MS" pitchFamily="66" charset="0"/>
              </a:rPr>
              <a:t>  </a:t>
            </a:r>
            <a:r>
              <a:rPr lang="ru-RU" b="1">
                <a:solidFill>
                  <a:srgbClr val="003366"/>
                </a:solidFill>
                <a:latin typeface="Times New Roman" pitchFamily="18" charset="0"/>
              </a:rPr>
              <a:t>Стаття 38</a:t>
            </a:r>
            <a:r>
              <a:rPr lang="ru-RU">
                <a:solidFill>
                  <a:srgbClr val="003366"/>
                </a:solidFill>
                <a:latin typeface="Times New Roman" pitchFamily="18" charset="0"/>
              </a:rPr>
              <a:t>. </a:t>
            </a:r>
            <a:r>
              <a:rPr lang="ru-RU" sz="2000">
                <a:solidFill>
                  <a:srgbClr val="003366"/>
                </a:solidFill>
                <a:latin typeface="Comic Sans MS" pitchFamily="66" charset="0"/>
              </a:rPr>
              <a:t>Вибір лікаря і лікувального закладу </a:t>
            </a:r>
          </a:p>
          <a:p>
            <a:r>
              <a:rPr lang="ru-RU" sz="2000">
                <a:solidFill>
                  <a:srgbClr val="003366"/>
                </a:solidFill>
                <a:latin typeface="Comic Sans MS" pitchFamily="66" charset="0"/>
              </a:rPr>
              <a:t>     Кожний   пацієнт,   який  досяг  чотирнадцяти  років  і  який звернувся за наданням йому медичної допомоги, має право на вільний вибір  лікаря,  якщо  останній може запропонувати свої послуги, та вибір методів лікування відповідно до його рекомендацій.</a:t>
            </a:r>
          </a:p>
          <a:p>
            <a:endParaRPr lang="ru-RU" sz="2000">
              <a:solidFill>
                <a:srgbClr val="003366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3366"/>
                </a:solidFill>
                <a:latin typeface="Comic Sans MS" pitchFamily="66" charset="0"/>
              </a:rPr>
              <a:t> { Частина перша  статті  38  в  редакції  Закону  N  997-V  (997-16) від  27.04.2007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288" y="6921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Національний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план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дій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щодо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реалізації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Конвенції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ООН про права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дитини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 </a:t>
            </a:r>
          </a:p>
          <a:p>
            <a:pPr eaLnBrk="1" hangingPunct="1">
              <a:defRPr/>
            </a:pPr>
            <a:endParaRPr lang="ru-RU" altLang="uk-UA" sz="1700" b="1" kern="0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ru-RU" altLang="uk-UA" sz="20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Централізована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закупівля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медикаментів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для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дітей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хворих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на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хронічні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вірусні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400" b="1" kern="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гепатити</a:t>
            </a: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</a:p>
          <a:p>
            <a:pPr eaLnBrk="1" hangingPunct="1">
              <a:defRPr/>
            </a:pPr>
            <a:r>
              <a:rPr lang="ru-RU" altLang="uk-UA" sz="2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2011-2017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914400" y="2420938"/>
            <a:ext cx="7329488" cy="2520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uk-UA" sz="2400" kern="0" dirty="0" err="1" smtClean="0">
                <a:latin typeface="Comic Sans MS" panose="030F0702030302020204" pitchFamily="66" charset="0"/>
              </a:rPr>
              <a:t>Пегільований</a:t>
            </a:r>
            <a:r>
              <a:rPr lang="ru-RU" altLang="uk-UA" sz="2400" kern="0" dirty="0" smtClean="0">
                <a:latin typeface="Comic Sans MS" panose="030F0702030302020204" pitchFamily="66" charset="0"/>
              </a:rPr>
              <a:t> </a:t>
            </a:r>
            <a:r>
              <a:rPr lang="ru-RU" altLang="uk-UA" sz="2400" kern="0" dirty="0" err="1" smtClean="0">
                <a:latin typeface="Comic Sans MS" panose="030F0702030302020204" pitchFamily="66" charset="0"/>
              </a:rPr>
              <a:t>інтерферон</a:t>
            </a:r>
            <a:r>
              <a:rPr lang="ru-RU" altLang="uk-UA" sz="2400" kern="0" dirty="0" smtClean="0">
                <a:latin typeface="Comic Sans MS" panose="030F0702030302020204" pitchFamily="66" charset="0"/>
              </a:rPr>
              <a:t> альфа-2</a:t>
            </a:r>
            <a:r>
              <a:rPr lang="el-GR" altLang="uk-UA" sz="2400" kern="0" dirty="0" smtClean="0">
                <a:latin typeface="Comic Sans MS" panose="030F0702030302020204" pitchFamily="66" charset="0"/>
              </a:rPr>
              <a:t>α</a:t>
            </a:r>
            <a:endParaRPr lang="ru-RU" altLang="uk-UA" sz="2400" kern="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uk-UA" sz="2400" kern="0" dirty="0" err="1" smtClean="0">
                <a:latin typeface="Comic Sans MS" panose="030F0702030302020204" pitchFamily="66" charset="0"/>
              </a:rPr>
              <a:t>Пегільований</a:t>
            </a:r>
            <a:r>
              <a:rPr lang="ru-RU" altLang="uk-UA" sz="2400" kern="0" dirty="0" smtClean="0">
                <a:latin typeface="Comic Sans MS" panose="030F0702030302020204" pitchFamily="66" charset="0"/>
              </a:rPr>
              <a:t> </a:t>
            </a:r>
            <a:r>
              <a:rPr lang="ru-RU" altLang="uk-UA" sz="2400" kern="0" dirty="0" err="1" smtClean="0">
                <a:latin typeface="Comic Sans MS" panose="030F0702030302020204" pitchFamily="66" charset="0"/>
              </a:rPr>
              <a:t>інтерферон</a:t>
            </a:r>
            <a:r>
              <a:rPr lang="ru-RU" altLang="uk-UA" sz="2400" kern="0" dirty="0" smtClean="0">
                <a:latin typeface="Comic Sans MS" panose="030F0702030302020204" pitchFamily="66" charset="0"/>
              </a:rPr>
              <a:t> альфа-2</a:t>
            </a:r>
            <a:r>
              <a:rPr lang="el-GR" altLang="uk-UA" sz="2400" kern="0" dirty="0" smtClean="0">
                <a:latin typeface="Comic Sans MS" panose="030F0702030302020204" pitchFamily="66" charset="0"/>
              </a:rPr>
              <a:t>β</a:t>
            </a:r>
            <a:endParaRPr lang="uk-UA" altLang="uk-UA" sz="2400" kern="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uk-UA" sz="2400" kern="0" dirty="0" err="1" smtClean="0">
                <a:latin typeface="Comic Sans MS" panose="030F0702030302020204" pitchFamily="66" charset="0"/>
              </a:rPr>
              <a:t>Ламівудин</a:t>
            </a:r>
            <a:endParaRPr lang="uk-UA" altLang="uk-UA" sz="2400" kern="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uk-UA" sz="2400" kern="0" dirty="0" err="1" smtClean="0">
                <a:latin typeface="Comic Sans MS" panose="030F0702030302020204" pitchFamily="66" charset="0"/>
              </a:rPr>
              <a:t>Рібавірин</a:t>
            </a:r>
            <a:endParaRPr lang="uk-UA" altLang="uk-UA" sz="2400" kern="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uk-UA" sz="2400" kern="0" dirty="0" smtClean="0">
                <a:latin typeface="Comic Sans MS" panose="030F0702030302020204" pitchFamily="66" charset="0"/>
              </a:rPr>
              <a:t>Лінійні інтерферони</a:t>
            </a:r>
            <a:endParaRPr lang="ru-RU" altLang="uk-UA" sz="2400" kern="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uk-UA" sz="1800" kern="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4048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3600" smtClean="0">
                <a:solidFill>
                  <a:srgbClr val="FF0000"/>
                </a:solidFill>
                <a:latin typeface="Comic Sans MS" pitchFamily="66" charset="0"/>
              </a:rPr>
              <a:t>Результати лікування</a:t>
            </a:r>
            <a:br>
              <a:rPr lang="uk-UA" altLang="uk-UA" sz="36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uk-UA" sz="2400" smtClean="0">
                <a:solidFill>
                  <a:srgbClr val="FF0000"/>
                </a:solidFill>
                <a:latin typeface="Comic Sans MS" pitchFamily="66" charset="0"/>
              </a:rPr>
              <a:t>Хронічний вірусний гепатит В</a:t>
            </a:r>
            <a:endParaRPr lang="ru-RU" altLang="uk-UA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3413125" y="1876425"/>
            <a:ext cx="3817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>
                <a:latin typeface="Comic Sans MS" pitchFamily="66" charset="0"/>
              </a:rPr>
              <a:t>Противірусна терапія </a:t>
            </a:r>
          </a:p>
          <a:p>
            <a:pPr algn="ctr"/>
            <a:r>
              <a:rPr lang="uk-UA">
                <a:latin typeface="Comic Sans MS" pitchFamily="66" charset="0"/>
              </a:rPr>
              <a:t>(лінійні інтерферони+ламівудин,</a:t>
            </a:r>
          </a:p>
          <a:p>
            <a:pPr algn="ctr"/>
            <a:r>
              <a:rPr lang="uk-UA">
                <a:latin typeface="Comic Sans MS" pitchFamily="66" charset="0"/>
              </a:rPr>
              <a:t>лінійні інтерферони+ентекавір,</a:t>
            </a:r>
          </a:p>
          <a:p>
            <a:pPr algn="ctr"/>
            <a:r>
              <a:rPr lang="uk-UA">
                <a:latin typeface="Comic Sans MS" pitchFamily="66" charset="0"/>
              </a:rPr>
              <a:t>ПЕГ+ламівудин, ламівудин)</a:t>
            </a:r>
          </a:p>
          <a:p>
            <a:pPr algn="ctr"/>
            <a:r>
              <a:rPr lang="uk-UA">
                <a:latin typeface="Comic Sans MS" pitchFamily="66" charset="0"/>
              </a:rPr>
              <a:t> </a:t>
            </a:r>
          </a:p>
          <a:p>
            <a:pPr algn="ctr"/>
            <a:endParaRPr lang="uk-UA">
              <a:latin typeface="Comic Sans MS" pitchFamily="66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695739">
            <a:off x="6459538" y="3938588"/>
            <a:ext cx="977900" cy="241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30891">
            <a:off x="3202782" y="3740944"/>
            <a:ext cx="8651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4572000" y="3244850"/>
            <a:ext cx="136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Comic Sans MS" pitchFamily="66" charset="0"/>
              </a:rPr>
              <a:t>38 хворих</a:t>
            </a:r>
          </a:p>
        </p:txBody>
      </p:sp>
      <p:sp>
        <p:nvSpPr>
          <p:cNvPr id="49159" name="TextBox 10"/>
          <p:cNvSpPr txBox="1">
            <a:spLocks noChangeArrowheads="1"/>
          </p:cNvSpPr>
          <p:nvPr/>
        </p:nvSpPr>
        <p:spPr bwMode="auto">
          <a:xfrm>
            <a:off x="6807200" y="4557713"/>
            <a:ext cx="1952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mic Sans MS" pitchFamily="66" charset="0"/>
              </a:rPr>
              <a:t>Відсутній ефект</a:t>
            </a:r>
          </a:p>
          <a:p>
            <a:r>
              <a:rPr lang="uk-UA">
                <a:latin typeface="Comic Sans MS" pitchFamily="66" charset="0"/>
              </a:rPr>
              <a:t>від  лікування</a:t>
            </a:r>
          </a:p>
          <a:p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9 хворих</a:t>
            </a:r>
          </a:p>
        </p:txBody>
      </p:sp>
      <p:sp>
        <p:nvSpPr>
          <p:cNvPr id="49160" name="TextBox 13"/>
          <p:cNvSpPr txBox="1">
            <a:spLocks noChangeArrowheads="1"/>
          </p:cNvSpPr>
          <p:nvPr/>
        </p:nvSpPr>
        <p:spPr bwMode="auto">
          <a:xfrm>
            <a:off x="2141538" y="4695825"/>
            <a:ext cx="2197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mic Sans MS" pitchFamily="66" charset="0"/>
              </a:rPr>
              <a:t>Зникнення </a:t>
            </a:r>
            <a:r>
              <a:rPr lang="en-US">
                <a:latin typeface="Comic Sans MS" pitchFamily="66" charset="0"/>
              </a:rPr>
              <a:t>HbsAg</a:t>
            </a:r>
            <a:r>
              <a:rPr lang="uk-UA">
                <a:latin typeface="Comic Sans MS" pitchFamily="66" charset="0"/>
              </a:rPr>
              <a:t>,</a:t>
            </a:r>
          </a:p>
          <a:p>
            <a:r>
              <a:rPr lang="uk-UA">
                <a:latin typeface="Comic Sans MS" pitchFamily="66" charset="0"/>
              </a:rPr>
              <a:t>одужання</a:t>
            </a:r>
          </a:p>
          <a:p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6 хворих</a:t>
            </a:r>
          </a:p>
        </p:txBody>
      </p:sp>
      <p:sp>
        <p:nvSpPr>
          <p:cNvPr id="49161" name="TextBox 15"/>
          <p:cNvSpPr txBox="1">
            <a:spLocks noChangeArrowheads="1"/>
          </p:cNvSpPr>
          <p:nvPr/>
        </p:nvSpPr>
        <p:spPr bwMode="auto">
          <a:xfrm>
            <a:off x="4375150" y="4730750"/>
            <a:ext cx="2432050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mic Sans MS" pitchFamily="66" charset="0"/>
              </a:rPr>
              <a:t>Сероконверсія,</a:t>
            </a:r>
          </a:p>
          <a:p>
            <a:r>
              <a:rPr lang="uk-UA">
                <a:latin typeface="Comic Sans MS" pitchFamily="66" charset="0"/>
              </a:rPr>
              <a:t>зниження вірусного</a:t>
            </a:r>
          </a:p>
          <a:p>
            <a:r>
              <a:rPr lang="uk-UA">
                <a:latin typeface="Comic Sans MS" pitchFamily="66" charset="0"/>
              </a:rPr>
              <a:t>навантаження,</a:t>
            </a:r>
          </a:p>
          <a:p>
            <a:r>
              <a:rPr lang="uk-UA">
                <a:latin typeface="Comic Sans MS" pitchFamily="66" charset="0"/>
              </a:rPr>
              <a:t>зменшення цитолізу</a:t>
            </a:r>
          </a:p>
          <a:p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23 хворих</a:t>
            </a:r>
          </a:p>
        </p:txBody>
      </p:sp>
      <p:pic>
        <p:nvPicPr>
          <p:cNvPr id="491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690375">
            <a:off x="4856163" y="3609975"/>
            <a:ext cx="798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4048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3600" smtClean="0">
                <a:solidFill>
                  <a:srgbClr val="FF0000"/>
                </a:solidFill>
                <a:latin typeface="Comic Sans MS" pitchFamily="66" charset="0"/>
              </a:rPr>
              <a:t>Результати лікування</a:t>
            </a:r>
            <a:br>
              <a:rPr lang="uk-UA" altLang="uk-UA" sz="36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uk-UA" sz="2400" smtClean="0">
                <a:solidFill>
                  <a:srgbClr val="FF0000"/>
                </a:solidFill>
                <a:latin typeface="Comic Sans MS" pitchFamily="66" charset="0"/>
              </a:rPr>
              <a:t>Хронічний вірусний гепатит С</a:t>
            </a:r>
            <a:endParaRPr lang="ru-RU" altLang="uk-UA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3446463" y="1711325"/>
            <a:ext cx="3752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>
                <a:latin typeface="Comic Sans MS" pitchFamily="66" charset="0"/>
              </a:rPr>
              <a:t>Противірусна терапія ПЕГ+РИБ,</a:t>
            </a:r>
          </a:p>
          <a:p>
            <a:pPr algn="ctr"/>
            <a:r>
              <a:rPr lang="uk-UA">
                <a:latin typeface="Comic Sans MS" pitchFamily="66" charset="0"/>
              </a:rPr>
              <a:t>лінійні інтерферони+РИБ</a:t>
            </a:r>
          </a:p>
          <a:p>
            <a:pPr algn="ctr"/>
            <a:r>
              <a:rPr lang="uk-UA">
                <a:latin typeface="Comic Sans MS" pitchFamily="66" charset="0"/>
              </a:rPr>
              <a:t>24 або 48 тижнів</a:t>
            </a:r>
          </a:p>
        </p:txBody>
      </p:sp>
      <p:sp>
        <p:nvSpPr>
          <p:cNvPr id="8" name="Стрелка вправо 7"/>
          <p:cNvSpPr/>
          <p:nvPr/>
        </p:nvSpPr>
        <p:spPr>
          <a:xfrm rot="2695739">
            <a:off x="6027738" y="3349625"/>
            <a:ext cx="977900" cy="241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30891">
            <a:off x="3744119" y="3083719"/>
            <a:ext cx="8651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4640263" y="2566988"/>
            <a:ext cx="1363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Comic Sans MS" pitchFamily="66" charset="0"/>
              </a:rPr>
              <a:t>34 хворих</a:t>
            </a: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6372225" y="4116388"/>
            <a:ext cx="2316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mic Sans MS" pitchFamily="66" charset="0"/>
              </a:rPr>
              <a:t>Відсутня відповідь </a:t>
            </a:r>
          </a:p>
          <a:p>
            <a:r>
              <a:rPr lang="uk-UA">
                <a:latin typeface="Comic Sans MS" pitchFamily="66" charset="0"/>
              </a:rPr>
              <a:t>або вірусологічний</a:t>
            </a:r>
          </a:p>
          <a:p>
            <a:r>
              <a:rPr lang="uk-UA">
                <a:latin typeface="Comic Sans MS" pitchFamily="66" charset="0"/>
              </a:rPr>
              <a:t>рецидив</a:t>
            </a:r>
          </a:p>
          <a:p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10 хворих</a:t>
            </a:r>
          </a:p>
        </p:txBody>
      </p:sp>
      <p:sp>
        <p:nvSpPr>
          <p:cNvPr id="50184" name="TextBox 13"/>
          <p:cNvSpPr txBox="1">
            <a:spLocks noChangeArrowheads="1"/>
          </p:cNvSpPr>
          <p:nvPr/>
        </p:nvSpPr>
        <p:spPr bwMode="auto">
          <a:xfrm>
            <a:off x="2600325" y="4116388"/>
            <a:ext cx="2455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mic Sans MS" pitchFamily="66" charset="0"/>
              </a:rPr>
              <a:t>Стійка вірусологічна</a:t>
            </a:r>
          </a:p>
          <a:p>
            <a:r>
              <a:rPr lang="uk-UA">
                <a:latin typeface="Comic Sans MS" pitchFamily="66" charset="0"/>
              </a:rPr>
              <a:t>відповідь,</a:t>
            </a:r>
          </a:p>
          <a:p>
            <a:r>
              <a:rPr lang="uk-UA">
                <a:latin typeface="Comic Sans MS" pitchFamily="66" charset="0"/>
              </a:rPr>
              <a:t>одужання</a:t>
            </a:r>
          </a:p>
          <a:p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24 хворих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304800" y="1524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5334000" y="1905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altLang="uk-UA" sz="1600"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390525"/>
            <a:ext cx="7162800" cy="657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1600"/>
              </a:lnSpc>
              <a:spcBef>
                <a:spcPts val="1200"/>
              </a:spcBef>
              <a:buFontTx/>
              <a:buNone/>
              <a:defRPr/>
            </a:pPr>
            <a:r>
              <a:rPr lang="uk-UA" alt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Побічні ефекти противірусної терапії:</a:t>
            </a:r>
          </a:p>
          <a:p>
            <a:pPr algn="ctr">
              <a:lnSpc>
                <a:spcPts val="1600"/>
              </a:lnSpc>
              <a:spcBef>
                <a:spcPts val="1200"/>
              </a:spcBef>
              <a:buFontTx/>
              <a:buNone/>
              <a:defRPr/>
            </a:pPr>
            <a:r>
              <a:rPr lang="uk-UA" alt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uk-UA" altLang="uk-U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інтерферонотерапія</a:t>
            </a:r>
            <a:r>
              <a:rPr lang="uk-UA" alt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49 хворих)</a:t>
            </a:r>
            <a:endParaRPr lang="ru-RU" alt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5844" name="Диаграмма 1"/>
          <p:cNvGraphicFramePr>
            <a:graphicFrameLocks/>
          </p:cNvGraphicFramePr>
          <p:nvPr/>
        </p:nvGraphicFramePr>
        <p:xfrm>
          <a:off x="490538" y="1274763"/>
          <a:ext cx="8162925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r:id="rId3" imgW="8157155" imgH="5212532" progId="Excel.Chart.8">
                  <p:embed/>
                </p:oleObj>
              </mc:Choice>
              <mc:Fallback>
                <p:oleObj r:id="rId3" imgW="8157155" imgH="5212532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274763"/>
                        <a:ext cx="8162925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Box 2"/>
          <p:cNvSpPr txBox="1">
            <a:spLocks noChangeArrowheads="1"/>
          </p:cNvSpPr>
          <p:nvPr/>
        </p:nvSpPr>
        <p:spPr bwMode="auto">
          <a:xfrm>
            <a:off x="5453063" y="6451600"/>
            <a:ext cx="211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mic Sans MS" pitchFamily="66" charset="0"/>
              </a:rPr>
              <a:t>Кількість хворих </a:t>
            </a:r>
          </a:p>
        </p:txBody>
      </p:sp>
      <p:pic>
        <p:nvPicPr>
          <p:cNvPr id="35849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031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495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Маршрут пацієнта:</a:t>
            </a:r>
            <a:endParaRPr lang="ru-RU" altLang="uk-U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325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11144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2225675" y="1262063"/>
            <a:ext cx="440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altLang="uk-UA">
                <a:latin typeface="Comic Sans MS" pitchFamily="66" charset="0"/>
              </a:rPr>
              <a:t>Пацієнти групи ризику. Наявність скарг.</a:t>
            </a:r>
            <a:endParaRPr lang="en-US" altLang="uk-UA">
              <a:latin typeface="Comic Sans MS" pitchFamily="66" charset="0"/>
            </a:endParaRPr>
          </a:p>
          <a:p>
            <a:pPr algn="ctr"/>
            <a:r>
              <a:rPr lang="uk-UA" altLang="uk-UA">
                <a:latin typeface="Comic Sans MS" pitchFamily="66" charset="0"/>
              </a:rPr>
              <a:t>Позитивний аналіз на гепатит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851275" y="2133600"/>
            <a:ext cx="358775" cy="425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5325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622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10"/>
          <p:cNvSpPr txBox="1">
            <a:spLocks noChangeArrowheads="1"/>
          </p:cNvSpPr>
          <p:nvPr/>
        </p:nvSpPr>
        <p:spPr bwMode="auto">
          <a:xfrm>
            <a:off x="611188" y="2636838"/>
            <a:ext cx="7035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dirty="0">
                <a:latin typeface="Comic Sans MS" pitchFamily="66" charset="0"/>
              </a:rPr>
              <a:t>Лікар-інфекціоніст (виключення гострого гепатиту) або</a:t>
            </a:r>
          </a:p>
          <a:p>
            <a:pPr algn="ctr"/>
            <a:r>
              <a:rPr lang="uk-UA" altLang="uk-UA" dirty="0">
                <a:latin typeface="Comic Sans MS" pitchFamily="66" charset="0"/>
              </a:rPr>
              <a:t>Лікар-гастроентеролог </a:t>
            </a:r>
          </a:p>
          <a:p>
            <a:pPr algn="ctr"/>
            <a:r>
              <a:rPr lang="uk-UA" altLang="uk-UA" dirty="0">
                <a:latin typeface="Comic Sans MS" pitchFamily="66" charset="0"/>
              </a:rPr>
              <a:t>КЗОЗ Обласна дитяча клінічна лікарня</a:t>
            </a:r>
          </a:p>
          <a:p>
            <a:pPr algn="ctr"/>
            <a:r>
              <a:rPr lang="uk-UA" altLang="uk-UA" dirty="0">
                <a:latin typeface="Comic Sans MS" pitchFamily="66" charset="0"/>
              </a:rPr>
              <a:t>м. Харків, вул. </a:t>
            </a:r>
            <a:r>
              <a:rPr lang="uk-UA" altLang="uk-UA" dirty="0" err="1">
                <a:latin typeface="Comic Sans MS" pitchFamily="66" charset="0"/>
              </a:rPr>
              <a:t>Озерянська</a:t>
            </a:r>
            <a:r>
              <a:rPr lang="uk-UA" altLang="uk-UA" dirty="0">
                <a:latin typeface="Comic Sans MS" pitchFamily="66" charset="0"/>
              </a:rPr>
              <a:t>, 5</a:t>
            </a:r>
          </a:p>
          <a:p>
            <a:pPr algn="ctr"/>
            <a:r>
              <a:rPr lang="uk-UA" altLang="uk-UA">
                <a:latin typeface="Comic Sans MS" pitchFamily="66" charset="0"/>
              </a:rPr>
              <a:t>т .</a:t>
            </a:r>
            <a:r>
              <a:rPr lang="uk-UA" altLang="uk-UA" smtClean="0">
                <a:latin typeface="Comic Sans MS" pitchFamily="66" charset="0"/>
              </a:rPr>
              <a:t>067-75-10-462</a:t>
            </a:r>
            <a:endParaRPr lang="uk-UA" altLang="uk-UA">
              <a:latin typeface="Comic Sans MS" pitchFamily="66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924300" y="4221163"/>
            <a:ext cx="360363" cy="42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3256" name="TextBox 14"/>
          <p:cNvSpPr txBox="1">
            <a:spLocks noChangeArrowheads="1"/>
          </p:cNvSpPr>
          <p:nvPr/>
        </p:nvSpPr>
        <p:spPr bwMode="auto">
          <a:xfrm>
            <a:off x="1476375" y="4652963"/>
            <a:ext cx="7035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>
                <a:latin typeface="Comic Sans MS" pitchFamily="66" charset="0"/>
              </a:rPr>
              <a:t>Обстеження в спеціалізованому обласному дитячому гастроентерологічному центрі</a:t>
            </a:r>
          </a:p>
          <a:p>
            <a:pPr algn="ctr"/>
            <a:r>
              <a:rPr lang="uk-UA" altLang="uk-UA">
                <a:latin typeface="Comic Sans MS" pitchFamily="66" charset="0"/>
              </a:rPr>
              <a:t>КЗОЗ Обласна дитяча клінічна лікарня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995738" y="5734050"/>
            <a:ext cx="360362" cy="427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53258" name="Picture 1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72440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1979613" y="1255713"/>
            <a:ext cx="703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>
                <a:latin typeface="Comic Sans MS" pitchFamily="66" charset="0"/>
              </a:rPr>
              <a:t>Визначення показань для проведення противірусної терапії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863975" y="828675"/>
            <a:ext cx="360363" cy="427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542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828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3863975" y="1835150"/>
            <a:ext cx="360363" cy="427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511175" y="2322513"/>
            <a:ext cx="7035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>
                <a:latin typeface="Comic Sans MS" pitchFamily="66" charset="0"/>
              </a:rPr>
              <a:t>Комісія з відбору пацієнтів для  проведення </a:t>
            </a:r>
          </a:p>
          <a:p>
            <a:pPr algn="ctr"/>
            <a:r>
              <a:rPr lang="uk-UA" altLang="uk-UA">
                <a:latin typeface="Comic Sans MS" pitchFamily="66" charset="0"/>
              </a:rPr>
              <a:t>безкоштовної противірусної терапії </a:t>
            </a:r>
          </a:p>
          <a:p>
            <a:pPr algn="ctr"/>
            <a:endParaRPr lang="uk-UA" altLang="uk-UA">
              <a:latin typeface="Comic Sans MS" pitchFamily="66" charset="0"/>
            </a:endParaRPr>
          </a:p>
        </p:txBody>
      </p:sp>
      <p:pic>
        <p:nvPicPr>
          <p:cNvPr id="5427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363" y="19494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>
            <a:off x="3849688" y="3043238"/>
            <a:ext cx="358775" cy="42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1730375" y="3470275"/>
            <a:ext cx="703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>
                <a:latin typeface="Comic Sans MS" pitchFamily="66" charset="0"/>
              </a:rPr>
              <a:t>Моніторинг  клініко-лабораторних показників  під час</a:t>
            </a:r>
          </a:p>
          <a:p>
            <a:pPr algn="ctr"/>
            <a:r>
              <a:rPr lang="uk-UA" altLang="uk-UA">
                <a:latin typeface="Comic Sans MS" pitchFamily="66" charset="0"/>
              </a:rPr>
              <a:t>проведення терапії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863975" y="4116388"/>
            <a:ext cx="360363" cy="42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4282" name="TextBox 11"/>
          <p:cNvSpPr txBox="1">
            <a:spLocks noChangeArrowheads="1"/>
          </p:cNvSpPr>
          <p:nvPr/>
        </p:nvSpPr>
        <p:spPr bwMode="auto">
          <a:xfrm>
            <a:off x="676275" y="4640263"/>
            <a:ext cx="7035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>
                <a:latin typeface="Comic Sans MS" pitchFamily="66" charset="0"/>
              </a:rPr>
              <a:t>Спостереження дітей з хронічним вірусним гепатитом</a:t>
            </a:r>
          </a:p>
          <a:p>
            <a:pPr algn="ctr"/>
            <a:r>
              <a:rPr lang="uk-UA" altLang="uk-UA">
                <a:latin typeface="Comic Sans MS" pitchFamily="66" charset="0"/>
              </a:rPr>
              <a:t> в Обласному дитячому гастроентерологічному центрі </a:t>
            </a:r>
          </a:p>
          <a:p>
            <a:pPr algn="ctr"/>
            <a:r>
              <a:rPr lang="uk-UA" altLang="uk-UA">
                <a:latin typeface="Comic Sans MS" pitchFamily="66" charset="0"/>
              </a:rPr>
              <a:t>1 раз на 6 місяців до досягнення 18 років </a:t>
            </a:r>
          </a:p>
        </p:txBody>
      </p:sp>
      <p:pic>
        <p:nvPicPr>
          <p:cNvPr id="5428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6975" y="44910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" y="31686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85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3200" smtClean="0">
                <a:latin typeface="Comic Sans MS" pitchFamily="66" charset="0"/>
              </a:rPr>
              <a:t>Новини:</a:t>
            </a:r>
            <a:endParaRPr lang="ru-RU" altLang="uk-UA" sz="3200" smtClean="0">
              <a:latin typeface="Comic Sans MS" pitchFamily="66" charset="0"/>
            </a:endParaRPr>
          </a:p>
        </p:txBody>
      </p:sp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/>
          <a:srcRect l="8144" t="19048" r="31284" b="5087"/>
          <a:stretch>
            <a:fillRect/>
          </a:stretch>
        </p:blipFill>
        <p:spPr bwMode="auto">
          <a:xfrm>
            <a:off x="1763713" y="2454275"/>
            <a:ext cx="57721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25600" y="800100"/>
            <a:ext cx="7462838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2017</a:t>
            </a:r>
            <a:r>
              <a:rPr lang="uk-UA" dirty="0"/>
              <a:t> рік – </a:t>
            </a:r>
            <a:r>
              <a:rPr lang="en-US" dirty="0"/>
              <a:t>FDA </a:t>
            </a:r>
            <a:r>
              <a:rPr lang="uk-UA" dirty="0"/>
              <a:t>: використання препаратів прямої дії</a:t>
            </a:r>
          </a:p>
          <a:p>
            <a:pPr>
              <a:defRPr/>
            </a:pPr>
            <a:r>
              <a:rPr lang="uk-UA" dirty="0"/>
              <a:t>     (</a:t>
            </a:r>
            <a:r>
              <a:rPr lang="uk-UA" dirty="0" err="1"/>
              <a:t>софосбувір</a:t>
            </a:r>
            <a:r>
              <a:rPr lang="uk-UA" dirty="0"/>
              <a:t>, </a:t>
            </a:r>
            <a:r>
              <a:rPr lang="uk-UA" dirty="0" err="1"/>
              <a:t>ледіпасвір</a:t>
            </a:r>
            <a:r>
              <a:rPr lang="uk-UA" dirty="0"/>
              <a:t>) у дітей з 12 років, вагою більше 35 кг</a:t>
            </a:r>
          </a:p>
          <a:p>
            <a:pPr>
              <a:defRPr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/>
              <a:t>2018 рік – </a:t>
            </a:r>
            <a:r>
              <a:rPr lang="en-US" dirty="0"/>
              <a:t>ESPGHAN</a:t>
            </a:r>
            <a:r>
              <a:rPr lang="uk-UA" dirty="0"/>
              <a:t>: рекомендації щодо лікування препаратами</a:t>
            </a:r>
          </a:p>
          <a:p>
            <a:pPr>
              <a:defRPr/>
            </a:pPr>
            <a:r>
              <a:rPr lang="uk-UA" dirty="0"/>
              <a:t>       прямої дії дітям з 6 років</a:t>
            </a:r>
          </a:p>
        </p:txBody>
      </p:sp>
      <p:pic>
        <p:nvPicPr>
          <p:cNvPr id="5530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09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uk-UA" sz="2400" b="1" smtClean="0">
                <a:solidFill>
                  <a:srgbClr val="45713F"/>
                </a:solidFill>
                <a:latin typeface="Comic Sans MS" pitchFamily="66" charset="0"/>
              </a:rPr>
              <a:t>Державна програма</a:t>
            </a:r>
            <a:br>
              <a:rPr lang="ru-RU" altLang="uk-UA" sz="2400" b="1" smtClean="0">
                <a:solidFill>
                  <a:srgbClr val="45713F"/>
                </a:solidFill>
                <a:latin typeface="Comic Sans MS" pitchFamily="66" charset="0"/>
              </a:rPr>
            </a:br>
            <a:r>
              <a:rPr lang="ru-RU" altLang="uk-UA" sz="2400" b="1" smtClean="0">
                <a:solidFill>
                  <a:srgbClr val="45713F"/>
                </a:solidFill>
                <a:latin typeface="Comic Sans MS" pitchFamily="66" charset="0"/>
              </a:rPr>
              <a:t>«Централізована закупівля медикаментів для дітей, хворих на хронічні вірусні гепатити на 2018 рік » </a:t>
            </a:r>
          </a:p>
        </p:txBody>
      </p:sp>
      <p:pic>
        <p:nvPicPr>
          <p:cNvPr id="563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4784725"/>
            <a:ext cx="5934075" cy="2076450"/>
          </a:xfrm>
        </p:spPr>
      </p:pic>
      <p:sp>
        <p:nvSpPr>
          <p:cNvPr id="6" name="Прямоугольник 5"/>
          <p:cNvSpPr/>
          <p:nvPr/>
        </p:nvSpPr>
        <p:spPr>
          <a:xfrm>
            <a:off x="1789113" y="2781300"/>
            <a:ext cx="554513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uk-UA" sz="2000" b="1" kern="0" dirty="0" err="1">
                <a:solidFill>
                  <a:srgbClr val="45713F"/>
                </a:solidFill>
                <a:latin typeface="Comic Sans MS" panose="030F0702030302020204" pitchFamily="66" charset="0"/>
              </a:rPr>
              <a:t>Пегільований</a:t>
            </a:r>
            <a:r>
              <a:rPr lang="ru-RU" altLang="uk-UA" sz="2000" b="1" kern="0" dirty="0">
                <a:solidFill>
                  <a:srgbClr val="45713F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000" b="1" kern="0" dirty="0" err="1">
                <a:solidFill>
                  <a:srgbClr val="45713F"/>
                </a:solidFill>
                <a:latin typeface="Comic Sans MS" panose="030F0702030302020204" pitchFamily="66" charset="0"/>
              </a:rPr>
              <a:t>інтерферон</a:t>
            </a:r>
            <a:r>
              <a:rPr lang="ru-RU" altLang="uk-UA" sz="2000" b="1" kern="0" dirty="0">
                <a:solidFill>
                  <a:srgbClr val="45713F"/>
                </a:solidFill>
                <a:latin typeface="Comic Sans MS" panose="030F0702030302020204" pitchFamily="66" charset="0"/>
              </a:rPr>
              <a:t> альфа-2</a:t>
            </a:r>
            <a:r>
              <a:rPr lang="el-GR" altLang="uk-UA" sz="2000" b="1" kern="0" dirty="0">
                <a:solidFill>
                  <a:srgbClr val="45713F"/>
                </a:solidFill>
                <a:latin typeface="Comic Sans MS" panose="030F0702030302020204" pitchFamily="66" charset="0"/>
              </a:rPr>
              <a:t>α</a:t>
            </a:r>
            <a:endParaRPr lang="ru-RU" altLang="uk-UA" sz="2000" b="1" kern="0" dirty="0">
              <a:solidFill>
                <a:srgbClr val="45713F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uk-UA" altLang="uk-UA" sz="2000" b="1" kern="0" dirty="0" err="1">
                <a:solidFill>
                  <a:srgbClr val="45713F"/>
                </a:solidFill>
                <a:latin typeface="Comic Sans MS" panose="030F0702030302020204" pitchFamily="66" charset="0"/>
              </a:rPr>
              <a:t>Рібавірин</a:t>
            </a:r>
            <a:endParaRPr lang="uk-UA" altLang="uk-UA" sz="2000" b="1" kern="0" dirty="0">
              <a:solidFill>
                <a:srgbClr val="45713F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uk-UA" altLang="uk-UA" sz="2000" b="1" kern="0" dirty="0" err="1">
                <a:solidFill>
                  <a:srgbClr val="45713F"/>
                </a:solidFill>
                <a:latin typeface="Comic Sans MS" panose="030F0702030302020204" pitchFamily="66" charset="0"/>
              </a:rPr>
              <a:t>Софосбувір</a:t>
            </a:r>
            <a:r>
              <a:rPr lang="uk-UA" altLang="uk-UA" sz="2000" b="1" kern="0" dirty="0">
                <a:solidFill>
                  <a:srgbClr val="45713F"/>
                </a:solidFill>
                <a:latin typeface="Comic Sans MS" panose="030F0702030302020204" pitchFamily="66" charset="0"/>
              </a:rPr>
              <a:t>/</a:t>
            </a:r>
            <a:r>
              <a:rPr lang="uk-UA" altLang="uk-UA" sz="2000" b="1" kern="0" dirty="0" err="1">
                <a:solidFill>
                  <a:srgbClr val="45713F"/>
                </a:solidFill>
                <a:latin typeface="Comic Sans MS" panose="030F0702030302020204" pitchFamily="66" charset="0"/>
              </a:rPr>
              <a:t>ледіпасвір</a:t>
            </a:r>
            <a:endParaRPr lang="uk-UA" altLang="uk-UA" sz="2000" b="1" kern="0" dirty="0">
              <a:solidFill>
                <a:srgbClr val="45713F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uk-UA" altLang="uk-UA" sz="2000" b="1" kern="0" dirty="0" err="1">
                <a:solidFill>
                  <a:srgbClr val="45713F"/>
                </a:solidFill>
                <a:latin typeface="Comic Sans MS" panose="030F0702030302020204" pitchFamily="66" charset="0"/>
              </a:rPr>
              <a:t>Софосбувір</a:t>
            </a:r>
            <a:endParaRPr lang="uk-UA" altLang="uk-UA" sz="2000" b="1" kern="0" dirty="0">
              <a:solidFill>
                <a:srgbClr val="45713F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uk-UA" sz="2000" b="1" kern="0" dirty="0" err="1">
                <a:solidFill>
                  <a:srgbClr val="45713F"/>
                </a:solidFill>
                <a:latin typeface="Comic Sans MS" panose="030F0702030302020204" pitchFamily="66" charset="0"/>
              </a:rPr>
              <a:t>Ентекавір</a:t>
            </a:r>
            <a:endParaRPr lang="ru-RU" altLang="uk-UA" sz="2000" b="1" kern="0" dirty="0">
              <a:solidFill>
                <a:srgbClr val="45713F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uk-UA" sz="2000" b="1" kern="0" dirty="0" err="1">
                <a:solidFill>
                  <a:srgbClr val="45713F"/>
                </a:solidFill>
                <a:latin typeface="Comic Sans MS" panose="030F0702030302020204" pitchFamily="66" charset="0"/>
              </a:rPr>
              <a:t>Тенофовір</a:t>
            </a:r>
            <a:endParaRPr lang="ru-RU" altLang="uk-UA" sz="2000" b="1" kern="0" dirty="0">
              <a:solidFill>
                <a:srgbClr val="45713F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4" name="TextBox 2"/>
          <p:cNvSpPr txBox="1">
            <a:spLocks noChangeArrowheads="1"/>
          </p:cNvSpPr>
          <p:nvPr/>
        </p:nvSpPr>
        <p:spPr bwMode="auto">
          <a:xfrm>
            <a:off x="1116013" y="1833563"/>
            <a:ext cx="5903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omic Sans MS" pitchFamily="66" charset="0"/>
              </a:rPr>
              <a:t>Противірусна терапія в 2018 році </a:t>
            </a:r>
          </a:p>
          <a:p>
            <a:pPr algn="ctr"/>
            <a:r>
              <a:rPr lang="uk-UA" sz="2000">
                <a:latin typeface="Comic Sans MS" pitchFamily="66" charset="0"/>
              </a:rPr>
              <a:t>запланована для 21 дитини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887538"/>
            <a:ext cx="914558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600" kern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Профілактика:</a:t>
            </a:r>
            <a:endParaRPr lang="ru-RU" altLang="uk-UA" sz="3600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387475"/>
            <a:ext cx="8413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8" y="5013325"/>
            <a:ext cx="8950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3992" y="4483889"/>
            <a:ext cx="7080785" cy="646331"/>
          </a:xfrm>
          <a:prstGeom prst="rect">
            <a:avLst/>
          </a:prstGeom>
          <a:blipFill rotWithShape="1">
            <a:blip r:embed="rId5"/>
            <a:stretch>
              <a:fillRect l="-688" t="-3774" b="-15094"/>
            </a:stretch>
          </a:blipFill>
        </p:spPr>
        <p:txBody>
          <a:bodyPr/>
          <a:lstStyle/>
          <a:p>
            <a:pPr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797425"/>
            <a:ext cx="17827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Висновки:</a:t>
            </a:r>
            <a:endParaRPr lang="ru-RU" altLang="uk-UA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804863" y="1341438"/>
            <a:ext cx="75104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uk-UA" sz="2400">
                <a:latin typeface="Comic Sans MS" pitchFamily="66" charset="0"/>
              </a:rPr>
              <a:t>Сприяння співпраці між закладами, що надають</a:t>
            </a:r>
          </a:p>
          <a:p>
            <a:pPr marL="457200" indent="-457200"/>
            <a:r>
              <a:rPr lang="uk-UA" sz="2400">
                <a:latin typeface="Comic Sans MS" pitchFamily="66" charset="0"/>
              </a:rPr>
              <a:t>     послуги підліткам та молоді</a:t>
            </a:r>
          </a:p>
          <a:p>
            <a:pPr marL="457200" indent="-457200">
              <a:buFontTx/>
              <a:buAutoNum type="arabicPeriod"/>
            </a:pPr>
            <a:endParaRPr lang="uk-UA" sz="2400">
              <a:latin typeface="Comic Sans MS" pitchFamily="66" charset="0"/>
            </a:endParaRPr>
          </a:p>
          <a:p>
            <a:pPr marL="457200" indent="-457200"/>
            <a:r>
              <a:rPr lang="uk-UA" sz="2400">
                <a:latin typeface="Comic Sans MS" pitchFamily="66" charset="0"/>
              </a:rPr>
              <a:t>2.  Проведення профілактичних заходів </a:t>
            </a:r>
          </a:p>
          <a:p>
            <a:pPr marL="457200" indent="-457200"/>
            <a:r>
              <a:rPr lang="uk-UA" sz="2400">
                <a:latin typeface="Comic Sans MS" pitchFamily="66" charset="0"/>
              </a:rPr>
              <a:t>       щодо розповсюдження соціально небезпечних</a:t>
            </a:r>
          </a:p>
          <a:p>
            <a:pPr marL="457200" indent="-457200"/>
            <a:r>
              <a:rPr lang="uk-UA" sz="2400">
                <a:latin typeface="Comic Sans MS" pitchFamily="66" charset="0"/>
              </a:rPr>
              <a:t>       хвороб</a:t>
            </a:r>
          </a:p>
          <a:p>
            <a:pPr marL="457200" indent="-457200"/>
            <a:endParaRPr lang="uk-UA" sz="2400">
              <a:latin typeface="Comic Sans MS" pitchFamily="66" charset="0"/>
            </a:endParaRPr>
          </a:p>
          <a:p>
            <a:pPr marL="457200" indent="-457200"/>
            <a:r>
              <a:rPr lang="uk-UA" sz="2400">
                <a:latin typeface="Comic Sans MS" pitchFamily="66" charset="0"/>
              </a:rPr>
              <a:t>3. Направлення хворих до спеціалізованого центру</a:t>
            </a:r>
          </a:p>
          <a:p>
            <a:pPr marL="457200" indent="-457200"/>
            <a:r>
              <a:rPr lang="uk-UA" sz="2400">
                <a:latin typeface="Comic Sans MS" pitchFamily="66" charset="0"/>
              </a:rPr>
              <a:t>      для комплексного обстеження та своєчасного</a:t>
            </a:r>
          </a:p>
          <a:p>
            <a:pPr marL="457200" indent="-457200"/>
            <a:r>
              <a:rPr lang="uk-UA" sz="2400">
                <a:latin typeface="Comic Sans MS" pitchFamily="66" charset="0"/>
              </a:rPr>
              <a:t>      забезпечення  лікування</a:t>
            </a:r>
            <a:endParaRPr lang="uk-UA" sz="2000">
              <a:latin typeface="Comic Sans MS" pitchFamily="66" charset="0"/>
            </a:endParaRPr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513080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50" y="635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sp>
        <p:nvSpPr>
          <p:cNvPr id="322" name="CustomShape 1"/>
          <p:cNvSpPr/>
          <p:nvPr/>
        </p:nvSpPr>
        <p:spPr>
          <a:xfrm>
            <a:off x="1116013" y="1844675"/>
            <a:ext cx="6735762" cy="3559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defRPr/>
            </a:pPr>
            <a:endParaRPr lang="ru-RU" sz="2000" b="1">
              <a:latin typeface="Comic Sans MS" pitchFamily="66" charset="0"/>
              <a:ea typeface="DejaVu Sans"/>
              <a:cs typeface="DejaVu Sans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042988" y="1052513"/>
            <a:ext cx="6805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>
                <a:solidFill>
                  <a:srgbClr val="003366"/>
                </a:solidFill>
              </a:rPr>
              <a:t>Закон України</a:t>
            </a:r>
          </a:p>
          <a:p>
            <a:pPr algn="ctr"/>
            <a:r>
              <a:rPr lang="uk-UA" b="1">
                <a:solidFill>
                  <a:srgbClr val="003366"/>
                </a:solidFill>
              </a:rPr>
              <a:t> «Про протидію поширенню хвороб, зумовлених ВІЛ,</a:t>
            </a:r>
          </a:p>
          <a:p>
            <a:pPr algn="ctr"/>
            <a:r>
              <a:rPr lang="uk-UA" b="1">
                <a:solidFill>
                  <a:srgbClr val="003366"/>
                </a:solidFill>
              </a:rPr>
              <a:t>та правовий і соціальний захист людей, які живуть з ВІЛ»</a:t>
            </a:r>
            <a:endParaRPr lang="ru-RU" b="1">
              <a:solidFill>
                <a:srgbClr val="003366"/>
              </a:solidFill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1476375" y="2276475"/>
            <a:ext cx="6156325" cy="3432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Font typeface="Arial" charset="0"/>
              <a:buNone/>
              <a:defRPr/>
            </a:pPr>
            <a:r>
              <a:rPr lang="uk-UA" b="1">
                <a:solidFill>
                  <a:srgbClr val="003366"/>
                </a:solidFill>
                <a:latin typeface="Comic Sans MS" pitchFamily="66" charset="0"/>
                <a:ea typeface="DejaVu Sans"/>
                <a:cs typeface="DejaVu Sans"/>
              </a:rPr>
              <a:t>Стаття 6. Право особи на тестування з метою виявлення ВІЛ, умови та порядок його проведення</a:t>
            </a:r>
            <a:endParaRPr lang="ru-RU">
              <a:solidFill>
                <a:srgbClr val="003366"/>
              </a:solidFill>
              <a:latin typeface="Comic Sans MS" pitchFamily="66" charset="0"/>
              <a:ea typeface="DejaVu Sans"/>
              <a:cs typeface="DejaVu Sans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uk-UA" b="1">
                <a:solidFill>
                  <a:srgbClr val="003366"/>
                </a:solidFill>
                <a:latin typeface="Comic Sans MS" pitchFamily="66" charset="0"/>
                <a:ea typeface="DejaVu Sans"/>
                <a:cs typeface="DejaVu Sans"/>
              </a:rPr>
              <a:t>п.2. </a:t>
            </a:r>
            <a:r>
              <a:rPr lang="uk-UA">
                <a:solidFill>
                  <a:srgbClr val="003366"/>
                </a:solidFill>
                <a:latin typeface="Comic Sans MS" pitchFamily="66" charset="0"/>
                <a:ea typeface="DejaVu Sans"/>
                <a:cs typeface="DejaVu Sans"/>
              </a:rPr>
              <a:t>Тестування осіб віком від 14 років і старше </a:t>
            </a:r>
            <a:r>
              <a:rPr lang="uk-UA" b="1">
                <a:solidFill>
                  <a:srgbClr val="003366"/>
                </a:solidFill>
                <a:latin typeface="Comic Sans MS" pitchFamily="66" charset="0"/>
                <a:ea typeface="DejaVu Sans"/>
                <a:cs typeface="DejaVu Sans"/>
              </a:rPr>
              <a:t>проводиться добровільно</a:t>
            </a:r>
            <a:r>
              <a:rPr lang="uk-UA">
                <a:solidFill>
                  <a:srgbClr val="003366"/>
                </a:solidFill>
                <a:latin typeface="Comic Sans MS" pitchFamily="66" charset="0"/>
                <a:ea typeface="DejaVu Sans"/>
                <a:cs typeface="DejaVu Sans"/>
              </a:rPr>
              <a:t>, за наявності усвідомленої інформованої згоди особи, отриманої після надання їй попередньої консультації щодо особливостей тестування, його результатів і можливих наслідків, з дотриманням умов щодо конфіденційності персональних даних, у тому числі даних про стан здоров'я особи.</a:t>
            </a:r>
            <a:endParaRPr lang="ru-RU">
              <a:solidFill>
                <a:srgbClr val="003366"/>
              </a:solidFill>
              <a:latin typeface="Comic Sans MS" pitchFamily="66" charset="0"/>
              <a:ea typeface="DejaVu Sans"/>
              <a:cs typeface="DejaVu Sans"/>
            </a:endParaRPr>
          </a:p>
          <a:p>
            <a:pPr>
              <a:defRPr/>
            </a:pPr>
            <a:endParaRPr lang="ru-RU">
              <a:solidFill>
                <a:srgbClr val="003366"/>
              </a:solidFill>
              <a:latin typeface="Comic Sans MS" pitchFamily="66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8127" y="30413"/>
            <a:ext cx="9125873" cy="6081539"/>
          </a:xfrm>
          <a:effectLst>
            <a:softEdge rad="112500"/>
          </a:effectLst>
        </p:spPr>
      </p:pic>
      <p:sp>
        <p:nvSpPr>
          <p:cNvPr id="59394" name="TextBox 4"/>
          <p:cNvSpPr txBox="1">
            <a:spLocks noChangeArrowheads="1"/>
          </p:cNvSpPr>
          <p:nvPr/>
        </p:nvSpPr>
        <p:spPr bwMode="auto">
          <a:xfrm>
            <a:off x="2771775" y="2997200"/>
            <a:ext cx="2341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5400">
                <a:solidFill>
                  <a:srgbClr val="808080"/>
                </a:solidFill>
                <a:latin typeface="Comic Sans MS" pitchFamily="66" charset="0"/>
              </a:rPr>
              <a:t>Дякую!</a:t>
            </a: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1116013" y="6083300"/>
            <a:ext cx="575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7F7F7F"/>
                </a:solidFill>
                <a:latin typeface="Comic Sans MS" pitchFamily="66" charset="0"/>
              </a:rPr>
              <a:t>Кабінет КДМ КЗОЗ Обласна дитяча клінічна лікарня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50" y="635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sp>
        <p:nvSpPr>
          <p:cNvPr id="322" name="CustomShape 1"/>
          <p:cNvSpPr/>
          <p:nvPr/>
        </p:nvSpPr>
        <p:spPr>
          <a:xfrm>
            <a:off x="1116013" y="1844675"/>
            <a:ext cx="6735762" cy="3559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defRPr/>
            </a:pPr>
            <a:endParaRPr lang="ru-RU" sz="2000" b="1">
              <a:latin typeface="Comic Sans MS" pitchFamily="66" charset="0"/>
              <a:ea typeface="DejaVu Sans"/>
              <a:cs typeface="DejaVu Sans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403350" y="908050"/>
            <a:ext cx="61198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pPr algn="ctr"/>
            <a:r>
              <a:rPr lang="uk-UA" b="1">
                <a:solidFill>
                  <a:srgbClr val="003366"/>
                </a:solidFill>
              </a:rPr>
              <a:t>МІНІСТЕРСТВО ОХОРОНИ ЗДОРОВ'Я УКРАЇНИ</a:t>
            </a:r>
            <a:endParaRPr lang="ru-RU">
              <a:solidFill>
                <a:srgbClr val="003366"/>
              </a:solidFill>
            </a:endParaRPr>
          </a:p>
          <a:p>
            <a:pPr algn="ctr"/>
            <a:r>
              <a:rPr lang="uk-UA" b="1">
                <a:solidFill>
                  <a:srgbClr val="003366"/>
                </a:solidFill>
              </a:rPr>
              <a:t>НАКАЗ</a:t>
            </a:r>
            <a:endParaRPr lang="ru-RU">
              <a:solidFill>
                <a:srgbClr val="003366"/>
              </a:solidFill>
            </a:endParaRPr>
          </a:p>
          <a:p>
            <a:endParaRPr lang="ru-RU">
              <a:solidFill>
                <a:srgbClr val="003366"/>
              </a:solidFill>
            </a:endParaRPr>
          </a:p>
          <a:p>
            <a:r>
              <a:rPr lang="uk-UA" u="sng">
                <a:solidFill>
                  <a:srgbClr val="003366"/>
                </a:solidFill>
              </a:rPr>
              <a:t>19.08.2005</a:t>
            </a:r>
            <a:r>
              <a:rPr lang="uk-UA">
                <a:solidFill>
                  <a:srgbClr val="003366"/>
                </a:solidFill>
              </a:rPr>
              <a:t>                         Київ                    № </a:t>
            </a:r>
            <a:r>
              <a:rPr lang="uk-UA" u="sng">
                <a:solidFill>
                  <a:srgbClr val="003366"/>
                </a:solidFill>
              </a:rPr>
              <a:t>415</a:t>
            </a:r>
            <a:endParaRPr lang="ru-RU">
              <a:solidFill>
                <a:srgbClr val="003366"/>
              </a:solidFill>
            </a:endParaRPr>
          </a:p>
          <a:p>
            <a:endParaRPr lang="ru-RU">
              <a:solidFill>
                <a:srgbClr val="003366"/>
              </a:solidFill>
            </a:endParaRPr>
          </a:p>
          <a:p>
            <a:endParaRPr lang="ru-RU">
              <a:solidFill>
                <a:srgbClr val="003366"/>
              </a:solidFill>
            </a:endParaRPr>
          </a:p>
          <a:p>
            <a:r>
              <a:rPr lang="uk-UA" b="1">
                <a:solidFill>
                  <a:srgbClr val="003366"/>
                </a:solidFill>
              </a:rPr>
              <a:t>Про удосконалення добровільного </a:t>
            </a:r>
            <a:r>
              <a:rPr lang="uk-UA">
                <a:solidFill>
                  <a:srgbClr val="003366"/>
                </a:solidFill>
              </a:rPr>
              <a:t>консультування і тестування на ВІЛ-інфекцію</a:t>
            </a:r>
            <a:endParaRPr lang="ru-RU">
              <a:solidFill>
                <a:srgbClr val="003366"/>
              </a:solidFill>
            </a:endParaRPr>
          </a:p>
        </p:txBody>
      </p:sp>
      <p:pic>
        <p:nvPicPr>
          <p:cNvPr id="18437" name="Picture 8" descr="Medical_Ribben_cancer_awareness-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29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50" y="635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sp>
        <p:nvSpPr>
          <p:cNvPr id="322" name="CustomShape 1"/>
          <p:cNvSpPr/>
          <p:nvPr/>
        </p:nvSpPr>
        <p:spPr>
          <a:xfrm>
            <a:off x="1116013" y="1844675"/>
            <a:ext cx="6735762" cy="3559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sz="2000" b="1">
                <a:solidFill>
                  <a:srgbClr val="003366"/>
                </a:solidFill>
              </a:rPr>
              <a:t>Закон України «Основи законодавства України про охорону здоров'я» </a:t>
            </a:r>
          </a:p>
          <a:p>
            <a:pPr algn="ctr">
              <a:defRPr/>
            </a:pPr>
            <a:r>
              <a:rPr lang="ru-RU" sz="2000" b="1">
                <a:solidFill>
                  <a:srgbClr val="003366"/>
                </a:solidFill>
              </a:rPr>
              <a:t>№ 2801-12 від 19.11.1992</a:t>
            </a:r>
          </a:p>
          <a:p>
            <a:pPr>
              <a:defRPr/>
            </a:pPr>
            <a:endParaRPr lang="ru-RU" sz="2000" b="1">
              <a:solidFill>
                <a:srgbClr val="003366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003366"/>
                </a:solidFill>
              </a:rPr>
              <a:t>Стаття 40</a:t>
            </a:r>
          </a:p>
          <a:p>
            <a:pPr algn="ctr">
              <a:defRPr/>
            </a:pPr>
            <a:endParaRPr lang="ru-RU" sz="2000" b="1">
              <a:solidFill>
                <a:srgbClr val="003366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003366"/>
                </a:solidFill>
              </a:rPr>
              <a:t>Лікарська таємниця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350" y="6350"/>
            <a:ext cx="88754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331913" y="3884613"/>
            <a:ext cx="67452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uk-UA" sz="1600"/>
          </a:p>
          <a:p>
            <a:pPr marL="342900" indent="-342900" algn="ctr">
              <a:spcBef>
                <a:spcPct val="20000"/>
              </a:spcBef>
            </a:pPr>
            <a:r>
              <a:rPr lang="ru-RU" altLang="uk-UA" sz="1600">
                <a:latin typeface="Comic Sans MS" pitchFamily="66" charset="0"/>
              </a:rPr>
              <a:t/>
            </a:r>
            <a:br>
              <a:rPr lang="ru-RU" altLang="uk-UA" sz="1600">
                <a:latin typeface="Comic Sans MS" pitchFamily="66" charset="0"/>
              </a:rPr>
            </a:br>
            <a:endParaRPr lang="ru-RU" altLang="uk-UA" sz="1600">
              <a:latin typeface="Comic Sans MS" pitchFamily="66" charset="0"/>
            </a:endParaRPr>
          </a:p>
        </p:txBody>
      </p:sp>
      <p:pic>
        <p:nvPicPr>
          <p:cNvPr id="20483" name="Picture 2" descr="C:\Users\lenovo\Desktop\Фото ОДКБ2\IMG_18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573463"/>
            <a:ext cx="4003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900113" y="981075"/>
            <a:ext cx="7704137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3366"/>
                </a:solidFill>
                <a:latin typeface="Verdana" pitchFamily="34" charset="0"/>
              </a:rPr>
              <a:t>Обласна дитяча клінічна лікарня</a:t>
            </a:r>
          </a:p>
          <a:p>
            <a:pPr algn="ctr"/>
            <a:endParaRPr lang="uk-UA" sz="2000" b="1">
              <a:solidFill>
                <a:srgbClr val="003366"/>
              </a:solidFill>
              <a:latin typeface="Verdana" pitchFamily="34" charset="0"/>
            </a:endParaRPr>
          </a:p>
          <a:p>
            <a:pPr algn="ctr"/>
            <a:r>
              <a:rPr lang="uk-UA" b="1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uk-UA">
                <a:solidFill>
                  <a:srgbClr val="003366"/>
                </a:solidFill>
                <a:latin typeface="Verdana" pitchFamily="34" charset="0"/>
              </a:rPr>
              <a:t>має 57-річну історію , є багатопрофільною педіатричною спеціалізованою клінікою з 10 стаціонарними відділеннями, </a:t>
            </a:r>
          </a:p>
          <a:p>
            <a:pPr algn="ctr"/>
            <a:r>
              <a:rPr lang="uk-UA">
                <a:solidFill>
                  <a:srgbClr val="003366"/>
                </a:solidFill>
                <a:latin typeface="Verdana" pitchFamily="34" charset="0"/>
              </a:rPr>
              <a:t>6 центрами спеціалізованої медичної допомоги. </a:t>
            </a:r>
          </a:p>
          <a:p>
            <a:r>
              <a:rPr lang="uk-UA">
                <a:solidFill>
                  <a:srgbClr val="003366"/>
                </a:solidFill>
                <a:latin typeface="Verdana" pitchFamily="34" charset="0"/>
              </a:rPr>
              <a:t>	Загальний ліжковий фонд – 300 ліжок.</a:t>
            </a:r>
          </a:p>
          <a:p>
            <a:endParaRPr lang="uk-UA">
              <a:solidFill>
                <a:srgbClr val="003366"/>
              </a:solidFill>
              <a:latin typeface="Verdana" pitchFamily="34" charset="0"/>
            </a:endParaRPr>
          </a:p>
          <a:p>
            <a:pPr algn="ctr"/>
            <a:r>
              <a:rPr lang="uk-UA">
                <a:solidFill>
                  <a:srgbClr val="003366"/>
                </a:solidFill>
                <a:latin typeface="Verdana" pitchFamily="34" charset="0"/>
              </a:rPr>
              <a:t>Протягом 50 років Обласна дитяча клінічна лікарня є клінічною базою Харківського Національного медичного університету.</a:t>
            </a:r>
            <a:r>
              <a:rPr lang="uk-UA">
                <a:latin typeface="Verdana" pitchFamily="34" charset="0"/>
              </a:rPr>
              <a:t> 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476250"/>
            <a:ext cx="8893175" cy="5843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Профілі надання медичної допомоги в ОДКЛ :</a:t>
            </a:r>
            <a:endParaRPr lang="ru-RU" sz="24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Кардіоревматологічний.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Гастроентерологічний.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Ендокринологічний.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Пульмонологічний.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Неврологічний.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Інтенсивна терапія.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Орфанні захворювання.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Педіатричний соматичний.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Інфекційний.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Коморбідна патологія.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Паліативна допомога.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Реабілітаційно-соматичний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Нефрологічний з гострим і </a:t>
            </a:r>
          </a:p>
          <a:p>
            <a:pPr>
              <a:buFontTx/>
              <a:buChar char="•"/>
              <a:defRPr/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хронічним гемодіалізом, перитонеальним діалізом.</a:t>
            </a:r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908050"/>
            <a:ext cx="25923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404813"/>
            <a:ext cx="8640762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Найбільш важкі захворювання та стани, які лікуються в ОДКЛ :</a:t>
            </a:r>
            <a:endParaRPr lang="ru-RU" sz="24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468313" y="1125538"/>
            <a:ext cx="83534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Calibri" pitchFamily="34" charset="0"/>
              </a:rPr>
              <a:t>Коматозні стани при цукровому діабеті, інших порушеннях речовин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Calibri" pitchFamily="34" charset="0"/>
              </a:rPr>
              <a:t>Мукополісахаридози, гіпофізарний нанізм,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Calibri" pitchFamily="34" charset="0"/>
              </a:rPr>
              <a:t>       інші орфанні захворювання 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Calibri" pitchFamily="34" charset="0"/>
              </a:rPr>
              <a:t>Епілепсія та епілептичні синдроми.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Calibri" pitchFamily="34" charset="0"/>
              </a:rPr>
              <a:t>М’язові аміотрофії, розсіяний склероз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Calibri" pitchFamily="34" charset="0"/>
              </a:rPr>
              <a:t>      (лікування забезпечується держпрограмою).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Calibri" pitchFamily="34" charset="0"/>
              </a:rPr>
              <a:t> Гломерулярні ураження,гостре пошкодження нирки, 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  <a:latin typeface="Calibri" pitchFamily="34" charset="0"/>
              </a:rPr>
              <a:t>     </a:t>
            </a:r>
            <a:r>
              <a:rPr lang="uk-UA" b="1">
                <a:solidFill>
                  <a:srgbClr val="003366"/>
                </a:solidFill>
              </a:rPr>
              <a:t>Цирози та фібрози печінки.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</a:rPr>
              <a:t>    Неспецифічний виразковий коліт,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</a:rPr>
              <a:t>     хвороба Крона, целіакія.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</a:rPr>
              <a:t>     Легенева гіпертензія,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</a:rPr>
              <a:t>      бронхолегенева дисплазія.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</a:rPr>
              <a:t>  Інтерстиціальні захворювання </a:t>
            </a:r>
          </a:p>
          <a:p>
            <a:pPr marL="342900" indent="-342900"/>
            <a:r>
              <a:rPr lang="uk-UA" b="1">
                <a:solidFill>
                  <a:srgbClr val="003366"/>
                </a:solidFill>
              </a:rPr>
              <a:t>    легень, фібрози легень.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</a:rPr>
              <a:t> Респіраторна терапія при </a:t>
            </a:r>
          </a:p>
          <a:p>
            <a:pPr marL="342900" indent="-342900"/>
            <a:r>
              <a:rPr lang="uk-UA" b="1">
                <a:solidFill>
                  <a:srgbClr val="003366"/>
                </a:solidFill>
              </a:rPr>
              <a:t>  тривалій штучній вентиляції легенів.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</a:rPr>
              <a:t>  Ниркова недостатність</a:t>
            </a:r>
          </a:p>
          <a:p>
            <a:pPr marL="342900" indent="-342900">
              <a:buFontTx/>
              <a:buChar char="•"/>
            </a:pPr>
            <a:r>
              <a:rPr lang="uk-UA" b="1">
                <a:solidFill>
                  <a:srgbClr val="003366"/>
                </a:solidFill>
              </a:rPr>
              <a:t>  Гостра та хронічна надниркова </a:t>
            </a:r>
          </a:p>
          <a:p>
            <a:pPr marL="342900" indent="-342900"/>
            <a:r>
              <a:rPr lang="uk-UA" b="1">
                <a:solidFill>
                  <a:srgbClr val="003366"/>
                </a:solidFill>
              </a:rPr>
              <a:t>   недостатність.</a:t>
            </a:r>
          </a:p>
          <a:p>
            <a:pPr marL="342900" indent="-342900"/>
            <a:endParaRPr lang="ru-RU" b="1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22531" name="Picture 4" descr="IMG_2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3716338"/>
            <a:ext cx="43322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1488</Words>
  <Application>Microsoft Office PowerPoint</Application>
  <PresentationFormat>Экран (4:3)</PresentationFormat>
  <Paragraphs>363</Paragraphs>
  <Slides>40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Microsoft YaHei</vt:lpstr>
      <vt:lpstr>Arial</vt:lpstr>
      <vt:lpstr>Calibri</vt:lpstr>
      <vt:lpstr>Comic Sans MS</vt:lpstr>
      <vt:lpstr>DejaVu Sans</vt:lpstr>
      <vt:lpstr>Tahoma</vt:lpstr>
      <vt:lpstr>Times New Roman</vt:lpstr>
      <vt:lpstr>Verdana</vt:lpstr>
      <vt:lpstr>Wingdings</vt:lpstr>
      <vt:lpstr>Wingdings 2</vt:lpstr>
      <vt:lpstr>Оформление по умолчанию</vt:lpstr>
      <vt:lpstr>Лист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Обстеженню підлягають: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Активність гепатиту під час звернення</vt:lpstr>
      <vt:lpstr>Презентация PowerPoint</vt:lpstr>
      <vt:lpstr>Презентация PowerPoint</vt:lpstr>
      <vt:lpstr>Результати лікування Хронічний вірусний гепатит В</vt:lpstr>
      <vt:lpstr>Результати лікування Хронічний вірусний гепатит С</vt:lpstr>
      <vt:lpstr>Презентация PowerPoint</vt:lpstr>
      <vt:lpstr>Маршрут пацієнта:</vt:lpstr>
      <vt:lpstr>Презентация PowerPoint</vt:lpstr>
      <vt:lpstr>Новини:</vt:lpstr>
      <vt:lpstr>Державна програма «Централізована закупівля медикаментів для дітей, хворих на хронічні вірусні гепатити на 2018 рік » </vt:lpstr>
      <vt:lpstr>Презентация PowerPoint</vt:lpstr>
      <vt:lpstr>Висновки: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спостереження та лікування дітей з хронічними вірусними гепатитами в Харківському регіоні</dc:title>
  <dc:creator>Microsoft Office</dc:creator>
  <cp:lastModifiedBy>Psiholog</cp:lastModifiedBy>
  <cp:revision>97</cp:revision>
  <dcterms:created xsi:type="dcterms:W3CDTF">2018-04-15T19:45:23Z</dcterms:created>
  <dcterms:modified xsi:type="dcterms:W3CDTF">2018-04-24T09:04:58Z</dcterms:modified>
</cp:coreProperties>
</file>